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61" r:id="rId2"/>
    <p:sldId id="264" r:id="rId3"/>
    <p:sldId id="262" r:id="rId4"/>
    <p:sldId id="280" r:id="rId5"/>
    <p:sldId id="272" r:id="rId6"/>
    <p:sldId id="277" r:id="rId7"/>
    <p:sldId id="278" r:id="rId8"/>
    <p:sldId id="273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0FB9"/>
    <a:srgbClr val="FF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14" autoAdjust="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E6EA7A-39CA-4251-811C-6923E4302DBA}" type="datetimeFigureOut">
              <a:rPr lang="ru-RU" smtClean="0"/>
              <a:pPr/>
              <a:t>29.01.2017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5D1E0F-010E-4125-8D8E-722EBF5A02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85754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29.01.2017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&#1055;&#1088;&#1080;&#1083;&#1086;&#1078;&#1077;&#1085;&#1080;&#1077;%202.pptx" TargetMode="External"/><Relationship Id="rId2" Type="http://schemas.openxmlformats.org/officeDocument/2006/relationships/hyperlink" Target="&#1055;&#1088;&#1080;&#1083;&#1086;&#1078;&#1077;&#1085;&#1080;&#1077;%201.ppt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&#1055;&#1088;&#1080;&#1083;&#1086;&#1078;&#1077;&#1085;&#1080;&#1077;%204.pptx" TargetMode="External"/><Relationship Id="rId4" Type="http://schemas.openxmlformats.org/officeDocument/2006/relationships/hyperlink" Target="&#1055;&#1088;&#1080;&#1083;&#1086;&#1078;&#1077;&#1085;&#1080;&#1077;%203.ppt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ChangeArrowheads="1"/>
          </p:cNvSpPr>
          <p:nvPr/>
        </p:nvSpPr>
        <p:spPr bwMode="auto">
          <a:xfrm>
            <a:off x="4448175" y="3246438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 </a:t>
            </a:r>
          </a:p>
        </p:txBody>
      </p:sp>
      <p:sp>
        <p:nvSpPr>
          <p:cNvPr id="26627" name="WordArt 7"/>
          <p:cNvSpPr>
            <a:spLocks noChangeArrowheads="1" noChangeShapeType="1" noTextEdit="1"/>
          </p:cNvSpPr>
          <p:nvPr/>
        </p:nvSpPr>
        <p:spPr bwMode="auto">
          <a:xfrm>
            <a:off x="827584" y="1412776"/>
            <a:ext cx="7451725" cy="38163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ru-RU" sz="2800" b="1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Общие методы решения</a:t>
            </a:r>
          </a:p>
          <a:p>
            <a:pPr algn="ctr"/>
            <a:r>
              <a:rPr lang="ru-RU" sz="2800" b="1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уравнений</a:t>
            </a:r>
            <a:endParaRPr lang="ru-RU" sz="2800" b="1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76256" y="188640"/>
            <a:ext cx="194421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12 класс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752246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B9569F-F198-4386-9445-7D3619BB3822}" type="slidenum">
              <a:rPr lang="ru-RU"/>
              <a:pPr>
                <a:defRPr/>
              </a:pPr>
              <a:t>10</a:t>
            </a:fld>
            <a:endParaRPr lang="ru-RU"/>
          </a:p>
        </p:txBody>
      </p:sp>
      <p:sp>
        <p:nvSpPr>
          <p:cNvPr id="131074" name="Rectangle 2"/>
          <p:cNvSpPr>
            <a:spLocks noGrp="1"/>
          </p:cNvSpPr>
          <p:nvPr>
            <p:ph type="body" idx="4294967295"/>
          </p:nvPr>
        </p:nvSpPr>
        <p:spPr>
          <a:xfrm>
            <a:off x="971600" y="332656"/>
            <a:ext cx="4321175" cy="2735262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 b="1" dirty="0" smtClean="0">
                <a:solidFill>
                  <a:srgbClr val="CC0000"/>
                </a:solidFill>
              </a:rPr>
              <a:t>    </a:t>
            </a:r>
            <a:r>
              <a:rPr lang="ru-RU" altLang="ru-RU" sz="2400" b="1" dirty="0" smtClean="0">
                <a:solidFill>
                  <a:srgbClr val="0033CC"/>
                </a:solidFill>
              </a:rPr>
              <a:t>«Метод решения хорош, если с самого начала мы можем предвидеть – и в последствии подтвердить это, - что, следуя этому методу, мы достигнем цели.»</a:t>
            </a:r>
            <a:r>
              <a:rPr lang="ru-RU" altLang="ru-RU" sz="2400" b="1" dirty="0" smtClean="0">
                <a:solidFill>
                  <a:srgbClr val="A50021"/>
                </a:solidFill>
              </a:rPr>
              <a:t>     </a:t>
            </a:r>
            <a:endParaRPr lang="ru-RU" altLang="ru-RU" sz="2400" dirty="0" smtClean="0">
              <a:solidFill>
                <a:srgbClr val="A5002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800" dirty="0" smtClean="0"/>
              <a:t>                                                                                        </a:t>
            </a:r>
            <a:r>
              <a:rPr lang="ru-RU" altLang="ru-RU" sz="1800" b="1" dirty="0" smtClean="0"/>
              <a:t>                                              </a:t>
            </a:r>
            <a:r>
              <a:rPr lang="ru-RU" altLang="ru-RU" sz="1800" b="1" dirty="0" smtClean="0">
                <a:solidFill>
                  <a:schemeClr val="folHlink"/>
                </a:solidFill>
              </a:rPr>
              <a:t>                </a:t>
            </a:r>
            <a:r>
              <a:rPr lang="ru-RU" altLang="ru-RU" sz="1800" b="1" i="1" dirty="0" smtClean="0">
                <a:solidFill>
                  <a:srgbClr val="000099"/>
                </a:solidFill>
              </a:rPr>
              <a:t>Лейбниц.</a:t>
            </a:r>
          </a:p>
        </p:txBody>
      </p:sp>
      <p:pic>
        <p:nvPicPr>
          <p:cNvPr id="131079" name="Picture 7" descr="loveshower"/>
          <p:cNvPicPr>
            <a:picLocks noChangeAspect="1" noChangeArrowheads="1" noCrop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650" y="4076700"/>
            <a:ext cx="1619250" cy="150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1081" name="Rectangle 9"/>
          <p:cNvSpPr>
            <a:spLocks noChangeArrowheads="1"/>
          </p:cNvSpPr>
          <p:nvPr/>
        </p:nvSpPr>
        <p:spPr bwMode="auto">
          <a:xfrm>
            <a:off x="4787900" y="3068638"/>
            <a:ext cx="4356100" cy="2520950"/>
          </a:xfrm>
          <a:prstGeom prst="rect">
            <a:avLst/>
          </a:prstGeom>
          <a:solidFill>
            <a:schemeClr val="accent1"/>
          </a:solidFill>
          <a:ln w="38100" cmpd="dbl">
            <a:solidFill>
              <a:srgbClr val="0033CC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1600" b="1" dirty="0">
                <a:solidFill>
                  <a:schemeClr val="bg1"/>
                </a:solidFill>
              </a:rPr>
              <a:t>ЛЕЙБНИЦ (</a:t>
            </a:r>
            <a:r>
              <a:rPr lang="en-US" altLang="ru-RU" sz="1600" b="1" dirty="0">
                <a:solidFill>
                  <a:schemeClr val="bg1"/>
                </a:solidFill>
              </a:rPr>
              <a:t>Leibniz)</a:t>
            </a:r>
            <a:r>
              <a:rPr lang="ru-RU" altLang="ru-RU" sz="1600" b="1" dirty="0">
                <a:solidFill>
                  <a:schemeClr val="bg1"/>
                </a:solidFill>
              </a:rPr>
              <a:t> Готфрид Вильгельм (1646-1716), немецкий философ, математик, физик, языковед. Основатель и президент (с 1700) Бранденбургского научного общества (позднее – Берлинская АН). По просьбе Петра </a:t>
            </a:r>
            <a:r>
              <a:rPr lang="en-US" altLang="ru-RU" sz="1600" b="1" dirty="0">
                <a:solidFill>
                  <a:schemeClr val="bg1"/>
                </a:solidFill>
              </a:rPr>
              <a:t>I</a:t>
            </a:r>
            <a:r>
              <a:rPr lang="ru-RU" altLang="ru-RU" sz="1600" b="1" dirty="0">
                <a:solidFill>
                  <a:schemeClr val="bg1"/>
                </a:solidFill>
              </a:rPr>
              <a:t> разработал проекты развития образования и государственного управления в России.</a:t>
            </a:r>
            <a:endParaRPr lang="en-US" altLang="ru-RU" sz="1600" b="1" dirty="0">
              <a:solidFill>
                <a:schemeClr val="bg1"/>
              </a:solidFill>
            </a:endParaRPr>
          </a:p>
        </p:txBody>
      </p:sp>
      <p:sp>
        <p:nvSpPr>
          <p:cNvPr id="131078" name="WordArt 6"/>
          <p:cNvSpPr>
            <a:spLocks noChangeArrowheads="1" noChangeShapeType="1" noTextEdit="1"/>
          </p:cNvSpPr>
          <p:nvPr/>
        </p:nvSpPr>
        <p:spPr bwMode="auto">
          <a:xfrm>
            <a:off x="1042988" y="5734050"/>
            <a:ext cx="7704137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Спасибо за то, что стараешься!</a:t>
            </a:r>
          </a:p>
        </p:txBody>
      </p:sp>
      <p:pic>
        <p:nvPicPr>
          <p:cNvPr id="24583" name="Picture 1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gray">
          <a:xfrm>
            <a:off x="6043613" y="115888"/>
            <a:ext cx="2249487" cy="288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8888365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1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1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0"/>
                                        <p:tgtEl>
                                          <p:spTgt spid="131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81" grpId="0" animBg="1"/>
      <p:bldP spid="13107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196752"/>
            <a:ext cx="7344816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i="1" dirty="0">
                <a:solidFill>
                  <a:srgbClr val="0070C0"/>
                </a:solidFill>
                <a:latin typeface="Arial Black" panose="020B0A04020102020204" pitchFamily="34" charset="0"/>
              </a:rPr>
              <a:t>« Уравнения – это золотой ключ, открывающий все математические </a:t>
            </a:r>
            <a:r>
              <a:rPr lang="ru-RU" sz="4000" i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сезамы»</a:t>
            </a:r>
          </a:p>
          <a:p>
            <a:r>
              <a:rPr lang="ru-RU" sz="3600" i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                           С. Коваль</a:t>
            </a:r>
            <a:endParaRPr lang="ru-RU" sz="3600" i="1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73363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5787B3-7863-4BB1-B255-3942CAF0192F}" type="slidenum">
              <a:rPr lang="ru-RU"/>
              <a:pPr>
                <a:defRPr/>
              </a:pPr>
              <a:t>3</a:t>
            </a:fld>
            <a:endParaRPr lang="ru-RU"/>
          </a:p>
        </p:txBody>
      </p:sp>
      <p:sp>
        <p:nvSpPr>
          <p:cNvPr id="113666" name="Rectangle 2"/>
          <p:cNvSpPr>
            <a:spLocks noGrp="1"/>
          </p:cNvSpPr>
          <p:nvPr>
            <p:ph type="title"/>
          </p:nvPr>
        </p:nvSpPr>
        <p:spPr>
          <a:xfrm>
            <a:off x="539750" y="0"/>
            <a:ext cx="8147050" cy="1143000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ru-RU" sz="36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Укажи метод решения уравнения</a:t>
            </a:r>
          </a:p>
        </p:txBody>
      </p:sp>
      <p:sp>
        <p:nvSpPr>
          <p:cNvPr id="9225" name="Rectangle 16"/>
          <p:cNvSpPr>
            <a:spLocks noChangeArrowheads="1"/>
          </p:cNvSpPr>
          <p:nvPr/>
        </p:nvSpPr>
        <p:spPr bwMode="auto">
          <a:xfrm>
            <a:off x="1500188" y="963613"/>
            <a:ext cx="17208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26" name="Rectangle 23"/>
          <p:cNvSpPr>
            <a:spLocks noChangeArrowheads="1"/>
          </p:cNvSpPr>
          <p:nvPr/>
        </p:nvSpPr>
        <p:spPr bwMode="auto">
          <a:xfrm>
            <a:off x="1500188" y="963613"/>
            <a:ext cx="17208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27" name="Rectangle 30"/>
          <p:cNvSpPr>
            <a:spLocks noChangeArrowheads="1"/>
          </p:cNvSpPr>
          <p:nvPr/>
        </p:nvSpPr>
        <p:spPr bwMode="auto">
          <a:xfrm>
            <a:off x="6443663" y="6597650"/>
            <a:ext cx="17208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28" name="Rectangle 41"/>
          <p:cNvSpPr>
            <a:spLocks noChangeArrowheads="1"/>
          </p:cNvSpPr>
          <p:nvPr/>
        </p:nvSpPr>
        <p:spPr bwMode="auto">
          <a:xfrm>
            <a:off x="2411413" y="6407150"/>
            <a:ext cx="2222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1200"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/>
          </a:p>
        </p:txBody>
      </p:sp>
      <p:graphicFrame>
        <p:nvGraphicFramePr>
          <p:cNvPr id="113912" name="Group 2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07873737"/>
              </p:ext>
            </p:extLst>
          </p:nvPr>
        </p:nvGraphicFramePr>
        <p:xfrm>
          <a:off x="395288" y="1052513"/>
          <a:ext cx="8497192" cy="5618749"/>
        </p:xfrm>
        <a:graphic>
          <a:graphicData uri="http://schemas.openxmlformats.org/drawingml/2006/table">
            <a:tbl>
              <a:tblPr/>
              <a:tblGrid>
                <a:gridCol w="409575"/>
                <a:gridCol w="3046412"/>
                <a:gridCol w="5041205"/>
              </a:tblGrid>
              <a:tr h="457251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Уравнение 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 решения 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³  - 7х  = 0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4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log</a:t>
                      </a:r>
                      <a:r>
                        <a:rPr kumimoji="0" lang="ru-RU" sz="20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ru-RU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– log</a:t>
                      </a:r>
                      <a:r>
                        <a:rPr kumimoji="0" lang="ru-RU" sz="20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= 2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1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5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</a:t>
                      </a:r>
                      <a:r>
                        <a:rPr kumimoji="0" lang="ru-RU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ru-RU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+ 7 </a:t>
                      </a:r>
                      <a:r>
                        <a:rPr kumimoji="0" lang="ru-RU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ru-RU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+2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+ 7 </a:t>
                      </a:r>
                      <a:r>
                        <a:rPr kumimoji="0" lang="ru-RU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ru-RU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+3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= 57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1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6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7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kumimoji="0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+ 3</a:t>
                      </a:r>
                      <a:r>
                        <a:rPr kumimoji="0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ru-RU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= 4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1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8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9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218" name="Object 4"/>
          <p:cNvGraphicFramePr>
            <a:graphicFrameLocks noChangeAspect="1"/>
          </p:cNvGraphicFramePr>
          <p:nvPr/>
        </p:nvGraphicFramePr>
        <p:xfrm>
          <a:off x="1000125" y="6083300"/>
          <a:ext cx="1797050" cy="469900"/>
        </p:xfrm>
        <a:graphic>
          <a:graphicData uri="http://schemas.openxmlformats.org/presentationml/2006/ole">
            <p:oleObj spid="_x0000_s3104" name="Формула" r:id="rId3" imgW="977476" imgH="253890" progId="Equation.3">
              <p:embed/>
            </p:oleObj>
          </a:graphicData>
        </a:graphic>
      </p:graphicFrame>
      <p:graphicFrame>
        <p:nvGraphicFramePr>
          <p:cNvPr id="9219" name="Object 6"/>
          <p:cNvGraphicFramePr>
            <a:graphicFrameLocks noChangeAspect="1"/>
          </p:cNvGraphicFramePr>
          <p:nvPr/>
        </p:nvGraphicFramePr>
        <p:xfrm>
          <a:off x="976313" y="2997200"/>
          <a:ext cx="1273175" cy="698500"/>
        </p:xfrm>
        <a:graphic>
          <a:graphicData uri="http://schemas.openxmlformats.org/presentationml/2006/ole">
            <p:oleObj spid="_x0000_s3105" name="Формула" r:id="rId4" imgW="698197" imgH="393529" progId="Equation.3">
              <p:embed/>
            </p:oleObj>
          </a:graphicData>
        </a:graphic>
      </p:graphicFrame>
      <p:graphicFrame>
        <p:nvGraphicFramePr>
          <p:cNvPr id="9220" name="Object 7"/>
          <p:cNvGraphicFramePr>
            <a:graphicFrameLocks noChangeAspect="1"/>
          </p:cNvGraphicFramePr>
          <p:nvPr/>
        </p:nvGraphicFramePr>
        <p:xfrm>
          <a:off x="977900" y="5511800"/>
          <a:ext cx="1625600" cy="444500"/>
        </p:xfrm>
        <a:graphic>
          <a:graphicData uri="http://schemas.openxmlformats.org/presentationml/2006/ole">
            <p:oleObj spid="_x0000_s3106" name="Формула" r:id="rId5" imgW="825500" imgH="228600" progId="Equation.3">
              <p:embed/>
            </p:oleObj>
          </a:graphicData>
        </a:graphic>
      </p:graphicFrame>
      <p:graphicFrame>
        <p:nvGraphicFramePr>
          <p:cNvPr id="9221" name="Object 8"/>
          <p:cNvGraphicFramePr>
            <a:graphicFrameLocks noChangeAspect="1"/>
          </p:cNvGraphicFramePr>
          <p:nvPr/>
        </p:nvGraphicFramePr>
        <p:xfrm>
          <a:off x="1066800" y="1981200"/>
          <a:ext cx="1460500" cy="546100"/>
        </p:xfrm>
        <a:graphic>
          <a:graphicData uri="http://schemas.openxmlformats.org/presentationml/2006/ole">
            <p:oleObj spid="_x0000_s3107" name="Формула" r:id="rId6" imgW="710891" imgH="266584" progId="Equation.3">
              <p:embed/>
            </p:oleObj>
          </a:graphicData>
        </a:graphic>
      </p:graphicFrame>
      <p:graphicFrame>
        <p:nvGraphicFramePr>
          <p:cNvPr id="9222" name="Object 5"/>
          <p:cNvGraphicFramePr>
            <a:graphicFrameLocks noChangeAspect="1"/>
          </p:cNvGraphicFramePr>
          <p:nvPr/>
        </p:nvGraphicFramePr>
        <p:xfrm>
          <a:off x="944563" y="4356100"/>
          <a:ext cx="2909887" cy="419100"/>
        </p:xfrm>
        <a:graphic>
          <a:graphicData uri="http://schemas.openxmlformats.org/presentationml/2006/ole">
            <p:oleObj spid="_x0000_s3108" name="Формула" r:id="rId7" imgW="1638300" imgH="241300" progId="Equation.3">
              <p:embed/>
            </p:oleObj>
          </a:graphicData>
        </a:graphic>
      </p:graphicFrame>
      <p:sp>
        <p:nvSpPr>
          <p:cNvPr id="113910" name="Freeform 246"/>
          <p:cNvSpPr>
            <a:spLocks/>
          </p:cNvSpPr>
          <p:nvPr/>
        </p:nvSpPr>
        <p:spPr bwMode="auto">
          <a:xfrm flipH="1">
            <a:off x="3492500" y="981075"/>
            <a:ext cx="6324600" cy="76200"/>
          </a:xfrm>
          <a:custGeom>
            <a:avLst/>
            <a:gdLst/>
            <a:ahLst/>
            <a:cxnLst>
              <a:cxn ang="0">
                <a:pos x="70" y="4"/>
              </a:cxn>
              <a:cxn ang="0">
                <a:pos x="3575" y="0"/>
              </a:cxn>
              <a:cxn ang="0">
                <a:pos x="3594" y="30"/>
              </a:cxn>
              <a:cxn ang="0">
                <a:pos x="3580" y="46"/>
              </a:cxn>
              <a:cxn ang="0">
                <a:pos x="3552" y="46"/>
              </a:cxn>
              <a:cxn ang="0">
                <a:pos x="85" y="35"/>
              </a:cxn>
              <a:cxn ang="0">
                <a:pos x="69" y="27"/>
              </a:cxn>
              <a:cxn ang="0">
                <a:pos x="0" y="16"/>
              </a:cxn>
              <a:cxn ang="0">
                <a:pos x="84" y="4"/>
              </a:cxn>
              <a:cxn ang="0">
                <a:pos x="669" y="7"/>
              </a:cxn>
              <a:cxn ang="0">
                <a:pos x="747" y="8"/>
              </a:cxn>
              <a:cxn ang="0">
                <a:pos x="70" y="4"/>
              </a:cxn>
            </a:cxnLst>
            <a:rect l="0" t="0" r="r" b="b"/>
            <a:pathLst>
              <a:path w="3594" h="46">
                <a:moveTo>
                  <a:pt x="70" y="4"/>
                </a:moveTo>
                <a:lnTo>
                  <a:pt x="3575" y="0"/>
                </a:lnTo>
                <a:lnTo>
                  <a:pt x="3594" y="30"/>
                </a:lnTo>
                <a:lnTo>
                  <a:pt x="3580" y="46"/>
                </a:lnTo>
                <a:lnTo>
                  <a:pt x="3552" y="46"/>
                </a:lnTo>
                <a:lnTo>
                  <a:pt x="85" y="35"/>
                </a:lnTo>
                <a:lnTo>
                  <a:pt x="69" y="27"/>
                </a:lnTo>
                <a:lnTo>
                  <a:pt x="0" y="16"/>
                </a:lnTo>
                <a:lnTo>
                  <a:pt x="84" y="4"/>
                </a:lnTo>
                <a:lnTo>
                  <a:pt x="669" y="7"/>
                </a:lnTo>
                <a:lnTo>
                  <a:pt x="747" y="8"/>
                </a:lnTo>
                <a:lnTo>
                  <a:pt x="70" y="4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alpha val="44000"/>
                </a:schemeClr>
              </a:gs>
              <a:gs pos="50000">
                <a:srgbClr val="0066FF">
                  <a:alpha val="38000"/>
                </a:srgbClr>
              </a:gs>
              <a:gs pos="100000">
                <a:schemeClr val="bg1">
                  <a:alpha val="44000"/>
                </a:schemeClr>
              </a:gs>
            </a:gsLst>
            <a:lin ang="5400000" scaled="1"/>
          </a:gradFill>
          <a:ln w="9525" cap="flat" cmpd="sng">
            <a:solidFill>
              <a:srgbClr val="00FFFF">
                <a:alpha val="61000"/>
              </a:srgbClr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1" name="TextBox 40"/>
          <p:cNvSpPr txBox="1"/>
          <p:nvPr/>
        </p:nvSpPr>
        <p:spPr>
          <a:xfrm>
            <a:off x="3923928" y="1484784"/>
            <a:ext cx="3757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Метод разложения на множители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995936" y="2060848"/>
            <a:ext cx="40639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Функционально-графический метод </a:t>
            </a:r>
            <a:endParaRPr lang="ru-RU" dirty="0" smtClean="0">
              <a:latin typeface="Arial" charset="0"/>
              <a:cs typeface="Arial" charset="0"/>
            </a:endParaRPr>
          </a:p>
          <a:p>
            <a:endParaRPr lang="ru-RU" dirty="0"/>
          </a:p>
        </p:txBody>
      </p:sp>
      <p:sp>
        <p:nvSpPr>
          <p:cNvPr id="43" name="TextBox 42"/>
          <p:cNvSpPr txBox="1"/>
          <p:nvPr/>
        </p:nvSpPr>
        <p:spPr>
          <a:xfrm>
            <a:off x="4067944" y="2564904"/>
            <a:ext cx="3885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Метод введения новой переменной </a:t>
            </a:r>
            <a:endParaRPr lang="ru-RU" dirty="0" smtClean="0">
              <a:latin typeface="Arial" charset="0"/>
              <a:cs typeface="Arial" charset="0"/>
            </a:endParaRPr>
          </a:p>
          <a:p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3851920" y="3079795"/>
            <a:ext cx="5292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Замена уравнения h(f(x)) =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h(g(x))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равносильным уравнением 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)= g(x)</a:t>
            </a:r>
            <a:endParaRPr lang="ru-RU" dirty="0">
              <a:latin typeface="Arial" charset="0"/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31395" y="3836269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Метод разложения на множители</a:t>
            </a:r>
            <a:endParaRPr lang="ru-RU" dirty="0">
              <a:latin typeface="Arial" charset="0"/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95936" y="4293096"/>
            <a:ext cx="48599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Замена уравнения h(f(x)) = h(g(x))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равносильным уравнением f(x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)= g(x)</a:t>
            </a:r>
            <a:endParaRPr lang="ru-RU" dirty="0">
              <a:latin typeface="Arial" charset="0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67944" y="5013176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Метод введения новой переменной</a:t>
            </a:r>
            <a:endParaRPr lang="ru-RU" dirty="0">
              <a:latin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23928" y="5517232"/>
            <a:ext cx="49320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Замена уравнения h(f(x)) = h(g(x))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равносильным уравнением f(x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)= g(x)</a:t>
            </a:r>
            <a:endParaRPr lang="ru-RU" dirty="0">
              <a:latin typeface="Arial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4048" y="65444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932040" y="65444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923928" y="6163563"/>
            <a:ext cx="4510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Функционально-графический метод</a:t>
            </a:r>
            <a:endParaRPr lang="ru-RU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69313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43" grpId="0"/>
      <p:bldP spid="2" grpId="0"/>
      <p:bldP spid="3" grpId="0"/>
      <p:bldP spid="4" grpId="0"/>
      <p:bldP spid="5" grpId="0"/>
      <p:bldP spid="6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692696"/>
            <a:ext cx="9143999" cy="1143000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Методы решения уравнений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755576" y="2420888"/>
            <a:ext cx="7560840" cy="3474720"/>
          </a:xfrm>
        </p:spPr>
        <p:txBody>
          <a:bodyPr/>
          <a:lstStyle/>
          <a:p>
            <a:pPr lvl="0"/>
            <a:r>
              <a:rPr lang="ru-RU" dirty="0" smtClean="0">
                <a:solidFill>
                  <a:srgbClr val="0B0FB9"/>
                </a:solidFill>
                <a:hlinkClick r:id="rId2" action="ppaction://hlinkpres?slideindex=1&amp;slidetitle="/>
              </a:rPr>
              <a:t>Замена уравнения </a:t>
            </a:r>
            <a:r>
              <a:rPr lang="ru-RU" dirty="0" err="1" smtClean="0">
                <a:solidFill>
                  <a:srgbClr val="0B0FB9"/>
                </a:solidFill>
                <a:hlinkClick r:id="rId2" action="ppaction://hlinkpres?slideindex=1&amp;slidetitle="/>
              </a:rPr>
              <a:t>h</a:t>
            </a:r>
            <a:r>
              <a:rPr lang="ru-RU" dirty="0" smtClean="0">
                <a:solidFill>
                  <a:srgbClr val="0B0FB9"/>
                </a:solidFill>
                <a:hlinkClick r:id="rId2" action="ppaction://hlinkpres?slideindex=1&amp;slidetitle="/>
              </a:rPr>
              <a:t>(</a:t>
            </a:r>
            <a:r>
              <a:rPr lang="ru-RU" dirty="0" err="1" smtClean="0">
                <a:solidFill>
                  <a:srgbClr val="0B0FB9"/>
                </a:solidFill>
                <a:hlinkClick r:id="rId2" action="ppaction://hlinkpres?slideindex=1&amp;slidetitle="/>
              </a:rPr>
              <a:t>f</a:t>
            </a:r>
            <a:r>
              <a:rPr lang="ru-RU" dirty="0" smtClean="0">
                <a:solidFill>
                  <a:srgbClr val="0B0FB9"/>
                </a:solidFill>
                <a:hlinkClick r:id="rId2" action="ppaction://hlinkpres?slideindex=1&amp;slidetitle="/>
              </a:rPr>
              <a:t>(</a:t>
            </a:r>
            <a:r>
              <a:rPr lang="ru-RU" dirty="0" err="1" smtClean="0">
                <a:solidFill>
                  <a:srgbClr val="0B0FB9"/>
                </a:solidFill>
                <a:hlinkClick r:id="rId2" action="ppaction://hlinkpres?slideindex=1&amp;slidetitle="/>
              </a:rPr>
              <a:t>x</a:t>
            </a:r>
            <a:r>
              <a:rPr lang="ru-RU" dirty="0" smtClean="0">
                <a:solidFill>
                  <a:srgbClr val="0B0FB9"/>
                </a:solidFill>
                <a:hlinkClick r:id="rId2" action="ppaction://hlinkpres?slideindex=1&amp;slidetitle="/>
              </a:rPr>
              <a:t>)) = </a:t>
            </a:r>
            <a:r>
              <a:rPr lang="ru-RU" dirty="0" err="1" smtClean="0">
                <a:solidFill>
                  <a:srgbClr val="0B0FB9"/>
                </a:solidFill>
                <a:hlinkClick r:id="rId2" action="ppaction://hlinkpres?slideindex=1&amp;slidetitle="/>
              </a:rPr>
              <a:t>h</a:t>
            </a:r>
            <a:r>
              <a:rPr lang="ru-RU" dirty="0" smtClean="0">
                <a:solidFill>
                  <a:srgbClr val="0B0FB9"/>
                </a:solidFill>
                <a:hlinkClick r:id="rId2" action="ppaction://hlinkpres?slideindex=1&amp;slidetitle="/>
              </a:rPr>
              <a:t>(</a:t>
            </a:r>
            <a:r>
              <a:rPr lang="ru-RU" dirty="0" err="1" smtClean="0">
                <a:solidFill>
                  <a:srgbClr val="0B0FB9"/>
                </a:solidFill>
                <a:hlinkClick r:id="rId2" action="ppaction://hlinkpres?slideindex=1&amp;slidetitle="/>
              </a:rPr>
              <a:t>g</a:t>
            </a:r>
            <a:r>
              <a:rPr lang="ru-RU" dirty="0" smtClean="0">
                <a:solidFill>
                  <a:srgbClr val="0B0FB9"/>
                </a:solidFill>
                <a:hlinkClick r:id="rId2" action="ppaction://hlinkpres?slideindex=1&amp;slidetitle="/>
              </a:rPr>
              <a:t>(</a:t>
            </a:r>
            <a:r>
              <a:rPr lang="ru-RU" dirty="0" err="1" smtClean="0">
                <a:solidFill>
                  <a:srgbClr val="0B0FB9"/>
                </a:solidFill>
                <a:hlinkClick r:id="rId2" action="ppaction://hlinkpres?slideindex=1&amp;slidetitle="/>
              </a:rPr>
              <a:t>x</a:t>
            </a:r>
            <a:r>
              <a:rPr lang="ru-RU" dirty="0" smtClean="0">
                <a:solidFill>
                  <a:srgbClr val="0B0FB9"/>
                </a:solidFill>
                <a:hlinkClick r:id="rId2" action="ppaction://hlinkpres?slideindex=1&amp;slidetitle="/>
              </a:rPr>
              <a:t>)) уравнением </a:t>
            </a:r>
            <a:r>
              <a:rPr lang="ru-RU" dirty="0" err="1" smtClean="0">
                <a:solidFill>
                  <a:srgbClr val="0B0FB9"/>
                </a:solidFill>
                <a:hlinkClick r:id="rId2" action="ppaction://hlinkpres?slideindex=1&amp;slidetitle="/>
              </a:rPr>
              <a:t>f</a:t>
            </a:r>
            <a:r>
              <a:rPr lang="ru-RU" dirty="0" smtClean="0">
                <a:solidFill>
                  <a:srgbClr val="0B0FB9"/>
                </a:solidFill>
                <a:hlinkClick r:id="rId2" action="ppaction://hlinkpres?slideindex=1&amp;slidetitle="/>
              </a:rPr>
              <a:t>(</a:t>
            </a:r>
            <a:r>
              <a:rPr lang="ru-RU" dirty="0" err="1" smtClean="0">
                <a:solidFill>
                  <a:srgbClr val="0B0FB9"/>
                </a:solidFill>
                <a:hlinkClick r:id="rId2" action="ppaction://hlinkpres?slideindex=1&amp;slidetitle="/>
              </a:rPr>
              <a:t>x</a:t>
            </a:r>
            <a:r>
              <a:rPr lang="ru-RU" dirty="0" smtClean="0">
                <a:solidFill>
                  <a:srgbClr val="0B0FB9"/>
                </a:solidFill>
                <a:hlinkClick r:id="rId2" action="ppaction://hlinkpres?slideindex=1&amp;slidetitle="/>
              </a:rPr>
              <a:t> )= </a:t>
            </a:r>
            <a:r>
              <a:rPr lang="ru-RU" dirty="0" err="1" smtClean="0">
                <a:solidFill>
                  <a:srgbClr val="0B0FB9"/>
                </a:solidFill>
                <a:hlinkClick r:id="rId2" action="ppaction://hlinkpres?slideindex=1&amp;slidetitle="/>
              </a:rPr>
              <a:t>g</a:t>
            </a:r>
            <a:r>
              <a:rPr lang="ru-RU" dirty="0" smtClean="0">
                <a:solidFill>
                  <a:srgbClr val="0B0FB9"/>
                </a:solidFill>
                <a:hlinkClick r:id="rId2" action="ppaction://hlinkpres?slideindex=1&amp;slidetitle="/>
              </a:rPr>
              <a:t>(</a:t>
            </a:r>
            <a:r>
              <a:rPr lang="ru-RU" dirty="0" err="1" smtClean="0">
                <a:solidFill>
                  <a:srgbClr val="0B0FB9"/>
                </a:solidFill>
                <a:hlinkClick r:id="rId2" action="ppaction://hlinkpres?slideindex=1&amp;slidetitle="/>
              </a:rPr>
              <a:t>x</a:t>
            </a:r>
            <a:r>
              <a:rPr lang="ru-RU" dirty="0" smtClean="0">
                <a:solidFill>
                  <a:srgbClr val="0B0FB9"/>
                </a:solidFill>
                <a:hlinkClick r:id="rId2" action="ppaction://hlinkpres?slideindex=1&amp;slidetitle="/>
              </a:rPr>
              <a:t>)</a:t>
            </a:r>
            <a:endParaRPr lang="ru-RU" dirty="0" smtClean="0">
              <a:solidFill>
                <a:srgbClr val="0B0FB9"/>
              </a:solidFill>
            </a:endParaRPr>
          </a:p>
          <a:p>
            <a:pPr lvl="0"/>
            <a:r>
              <a:rPr lang="ru-RU" dirty="0" smtClean="0">
                <a:solidFill>
                  <a:schemeClr val="tx1"/>
                </a:solidFill>
                <a:hlinkClick r:id="rId3" action="ppaction://hlinkpres?slideindex=1&amp;slidetitle="/>
              </a:rPr>
              <a:t>Метод разложения на множители</a:t>
            </a:r>
            <a:endParaRPr lang="ru-RU" dirty="0" smtClean="0">
              <a:solidFill>
                <a:schemeClr val="tx1"/>
              </a:solidFill>
            </a:endParaRPr>
          </a:p>
          <a:p>
            <a:pPr lvl="0"/>
            <a:r>
              <a:rPr lang="ru-RU" dirty="0" smtClean="0">
                <a:solidFill>
                  <a:schemeClr val="tx1"/>
                </a:solidFill>
                <a:hlinkClick r:id="rId4" action="ppaction://hlinkpres?slideindex=1&amp;slidetitle="/>
              </a:rPr>
              <a:t>Метод введения новой переменной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  <a:hlinkClick r:id="rId5" action="ppaction://hlinkpres?slideindex=1&amp;slidetitle="/>
              </a:rPr>
              <a:t>Функционально-графический метод 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/>
          <p:cNvSpPr txBox="1"/>
          <p:nvPr/>
        </p:nvSpPr>
        <p:spPr>
          <a:xfrm>
            <a:off x="6804248" y="4797152"/>
            <a:ext cx="1944216" cy="163121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100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</a:t>
            </a:r>
            <a:endParaRPr lang="ru-RU" sz="10000" b="1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779912" y="4869160"/>
            <a:ext cx="1728192" cy="163121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100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</a:t>
            </a:r>
            <a:endParaRPr lang="ru-RU" sz="10000" b="1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83568" y="4797152"/>
            <a:ext cx="1224136" cy="163121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100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</a:t>
            </a:r>
            <a:endParaRPr lang="ru-RU" sz="10000" b="1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83568" y="2636912"/>
            <a:ext cx="1728192" cy="163121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100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Aharoni" pitchFamily="2" charset="-79"/>
              </a:rPr>
              <a:t>О</a:t>
            </a:r>
            <a:endParaRPr lang="ru-RU" sz="10000" b="1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Verdana" pitchFamily="34" charset="0"/>
              <a:ea typeface="Verdana" pitchFamily="34" charset="0"/>
              <a:cs typeface="Aharoni" pitchFamily="2" charset="-79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707904" y="2636912"/>
            <a:ext cx="2232248" cy="163121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100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</a:t>
            </a:r>
            <a:endParaRPr lang="ru-RU" sz="10000" b="1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804248" y="2636912"/>
            <a:ext cx="1728192" cy="163121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100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</a:t>
            </a:r>
            <a:endParaRPr lang="ru-RU" sz="10000" b="1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767736" y="404664"/>
            <a:ext cx="2376264" cy="163121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100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М</a:t>
            </a:r>
            <a:endParaRPr lang="ru-RU" sz="10000" b="1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923928" y="404664"/>
            <a:ext cx="1224136" cy="163121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100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</a:t>
            </a:r>
            <a:endParaRPr lang="ru-RU" sz="10000" b="1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1560" y="404664"/>
            <a:ext cx="1872208" cy="163121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extrusionH="57150" contourW="6350" prstMaterial="metal">
              <a:bevelT w="127000" h="31750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100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Л</a:t>
            </a:r>
            <a:endParaRPr lang="ru-RU" sz="10000" b="1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0" y="404664"/>
            <a:ext cx="2857499" cy="1714500"/>
            <a:chOff x="0" y="477179"/>
            <a:chExt cx="2857499" cy="171450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3" name="Прямоугольник 2"/>
            <p:cNvSpPr/>
            <p:nvPr/>
          </p:nvSpPr>
          <p:spPr>
            <a:xfrm>
              <a:off x="0" y="477179"/>
              <a:ext cx="2857499" cy="1714500"/>
            </a:xfrm>
            <a:prstGeom prst="rect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Прямоугольник 3"/>
            <p:cNvSpPr/>
            <p:nvPr/>
          </p:nvSpPr>
          <p:spPr>
            <a:xfrm>
              <a:off x="0" y="477179"/>
              <a:ext cx="2857499" cy="171450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7650" tIns="247650" rIns="247650" bIns="24765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6500" i="1" kern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Х=2</a:t>
              </a:r>
              <a:endParaRPr lang="ru-RU" sz="6500" i="1" kern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3131840" y="404664"/>
            <a:ext cx="2857499" cy="1714500"/>
            <a:chOff x="3143250" y="477179"/>
            <a:chExt cx="2857499" cy="171450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6" name="Прямоугольник 5"/>
            <p:cNvSpPr/>
            <p:nvPr/>
          </p:nvSpPr>
          <p:spPr>
            <a:xfrm>
              <a:off x="3143250" y="477179"/>
              <a:ext cx="2857499" cy="1714500"/>
            </a:xfrm>
            <a:prstGeom prst="rect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1033983"/>
                <a:satOff val="5806"/>
                <a:lumOff val="-269"/>
                <a:alphaOff val="0"/>
              </a:schemeClr>
            </a:fillRef>
            <a:effectRef idx="2">
              <a:schemeClr val="accent4">
                <a:hueOff val="-1033983"/>
                <a:satOff val="5806"/>
                <a:lumOff val="-269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Прямоугольник 6"/>
            <p:cNvSpPr/>
            <p:nvPr/>
          </p:nvSpPr>
          <p:spPr>
            <a:xfrm>
              <a:off x="3143250" y="477179"/>
              <a:ext cx="2857499" cy="171450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0" tIns="190500" rIns="190500" bIns="190500" numCol="1" spcCol="1270" anchor="ctr" anchorCtr="0">
              <a:noAutofit/>
            </a:bodyPr>
            <a:lstStyle/>
            <a:p>
              <a:pPr lvl="0" algn="ctr" defTabSz="2222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5000" i="1" kern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Х</a:t>
              </a:r>
              <a:r>
                <a:rPr lang="ru-RU" sz="2000" i="1" kern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1</a:t>
              </a:r>
              <a:r>
                <a:rPr lang="ru-RU" sz="5000" i="1" kern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=-1 Х</a:t>
              </a:r>
              <a:r>
                <a:rPr lang="ru-RU" sz="2000" i="1" kern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2</a:t>
              </a:r>
              <a:r>
                <a:rPr lang="ru-RU" sz="5000" i="1" kern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=2,5</a:t>
              </a:r>
              <a:endParaRPr lang="ru-RU" sz="5000" i="1" kern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6286501" y="404664"/>
            <a:ext cx="2857499" cy="1714500"/>
            <a:chOff x="6286500" y="477179"/>
            <a:chExt cx="2857499" cy="171450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9" name="Прямоугольник 8"/>
            <p:cNvSpPr/>
            <p:nvPr/>
          </p:nvSpPr>
          <p:spPr>
            <a:xfrm>
              <a:off x="6286500" y="477179"/>
              <a:ext cx="2857499" cy="1714500"/>
            </a:xfrm>
            <a:prstGeom prst="rect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2067965"/>
                <a:satOff val="11611"/>
                <a:lumOff val="-539"/>
                <a:alphaOff val="0"/>
              </a:schemeClr>
            </a:fillRef>
            <a:effectRef idx="2">
              <a:schemeClr val="accent4">
                <a:hueOff val="-2067965"/>
                <a:satOff val="11611"/>
                <a:lumOff val="-539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Прямоугольник 9"/>
            <p:cNvSpPr/>
            <p:nvPr/>
          </p:nvSpPr>
          <p:spPr>
            <a:xfrm>
              <a:off x="6286500" y="477179"/>
              <a:ext cx="2857499" cy="171450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0" tIns="190500" rIns="190500" bIns="190500" numCol="1" spcCol="1270" anchor="ctr" anchorCtr="0">
              <a:noAutofit/>
            </a:bodyPr>
            <a:lstStyle/>
            <a:p>
              <a:pPr lvl="0" algn="ctr" defTabSz="2222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5000" i="1" kern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Х</a:t>
              </a:r>
              <a:r>
                <a:rPr lang="ru-RU" sz="2000" i="1" kern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1</a:t>
              </a:r>
              <a:r>
                <a:rPr lang="ru-RU" sz="5000" i="1" kern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=0 Х</a:t>
              </a:r>
              <a:r>
                <a:rPr lang="ru-RU" sz="2000" i="1" kern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2</a:t>
              </a:r>
              <a:r>
                <a:rPr lang="ru-RU" sz="5000" i="1" kern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=1</a:t>
              </a:r>
              <a:endParaRPr lang="ru-RU" sz="5000" i="1" kern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0" y="2636912"/>
            <a:ext cx="2857499" cy="1714500"/>
            <a:chOff x="0" y="2477430"/>
            <a:chExt cx="2857499" cy="171450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2" name="Прямоугольник 11"/>
            <p:cNvSpPr/>
            <p:nvPr/>
          </p:nvSpPr>
          <p:spPr>
            <a:xfrm>
              <a:off x="0" y="2477430"/>
              <a:ext cx="2857499" cy="1714500"/>
            </a:xfrm>
            <a:prstGeom prst="rect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3101948"/>
                <a:satOff val="17417"/>
                <a:lumOff val="-808"/>
                <a:alphaOff val="0"/>
              </a:schemeClr>
            </a:fillRef>
            <a:effectRef idx="2">
              <a:schemeClr val="accent4">
                <a:hueOff val="-3101948"/>
                <a:satOff val="17417"/>
                <a:lumOff val="-80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Прямоугольник 12"/>
            <p:cNvSpPr/>
            <p:nvPr/>
          </p:nvSpPr>
          <p:spPr>
            <a:xfrm>
              <a:off x="0" y="2477430"/>
              <a:ext cx="2857499" cy="171450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0" tIns="190500" rIns="190500" bIns="190500" numCol="1" spcCol="1270" anchor="ctr" anchorCtr="0">
              <a:noAutofit/>
            </a:bodyPr>
            <a:lstStyle/>
            <a:p>
              <a:pPr lvl="0" algn="ctr" defTabSz="2222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5000" i="1" kern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Х</a:t>
              </a:r>
              <a:r>
                <a:rPr lang="ru-RU" sz="2000" i="1" kern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1</a:t>
              </a:r>
              <a:r>
                <a:rPr lang="ru-RU" sz="5000" i="1" kern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=0,5 Х</a:t>
              </a:r>
              <a:r>
                <a:rPr lang="ru-RU" sz="2000" i="1" kern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2</a:t>
              </a:r>
              <a:r>
                <a:rPr lang="ru-RU" sz="5000" i="1" kern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=256</a:t>
              </a:r>
              <a:endParaRPr lang="ru-RU" sz="5000" i="1" kern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3131840" y="2636912"/>
            <a:ext cx="2857499" cy="1714500"/>
            <a:chOff x="3143250" y="2477429"/>
            <a:chExt cx="2857499" cy="171450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5" name="Прямоугольник 14"/>
            <p:cNvSpPr/>
            <p:nvPr/>
          </p:nvSpPr>
          <p:spPr>
            <a:xfrm>
              <a:off x="3143250" y="2477429"/>
              <a:ext cx="2857499" cy="1714500"/>
            </a:xfrm>
            <a:prstGeom prst="rect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4135930"/>
                <a:satOff val="23223"/>
                <a:lumOff val="-1078"/>
                <a:alphaOff val="0"/>
              </a:schemeClr>
            </a:fillRef>
            <a:effectRef idx="2">
              <a:schemeClr val="accent4">
                <a:hueOff val="-4135930"/>
                <a:satOff val="23223"/>
                <a:lumOff val="-107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Прямоугольник 15"/>
            <p:cNvSpPr/>
            <p:nvPr/>
          </p:nvSpPr>
          <p:spPr>
            <a:xfrm>
              <a:off x="3143250" y="2477429"/>
              <a:ext cx="2857499" cy="171450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0970" tIns="140970" rIns="140970" bIns="140970" numCol="1" spcCol="1270" anchor="ctr" anchorCtr="0">
              <a:noAutofit/>
            </a:bodyPr>
            <a:lstStyle/>
            <a:p>
              <a:pPr lvl="0" algn="ctr" defTabSz="1644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700" i="1" kern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Х</a:t>
              </a:r>
              <a:r>
                <a:rPr lang="ru-RU" sz="2000" i="1" kern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1</a:t>
              </a:r>
              <a:r>
                <a:rPr lang="ru-RU" sz="3700" i="1" kern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=-2  Х</a:t>
              </a:r>
              <a:r>
                <a:rPr lang="ru-RU" sz="2000" i="1" kern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2</a:t>
              </a:r>
              <a:r>
                <a:rPr lang="ru-RU" sz="3700" i="1" kern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=2 Х</a:t>
              </a:r>
              <a:r>
                <a:rPr lang="ru-RU" sz="2000" i="1" kern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3</a:t>
              </a:r>
              <a:r>
                <a:rPr lang="ru-RU" sz="3700" i="1" kern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=3</a:t>
              </a:r>
              <a:endParaRPr lang="ru-RU" sz="3700" i="1" kern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6286501" y="2636912"/>
            <a:ext cx="2857499" cy="1714500"/>
            <a:chOff x="6286500" y="2477429"/>
            <a:chExt cx="2857499" cy="171450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8" name="Прямоугольник 17"/>
            <p:cNvSpPr/>
            <p:nvPr/>
          </p:nvSpPr>
          <p:spPr>
            <a:xfrm>
              <a:off x="6286500" y="2477429"/>
              <a:ext cx="2857499" cy="1714500"/>
            </a:xfrm>
            <a:prstGeom prst="rect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5169912"/>
                <a:satOff val="29028"/>
                <a:lumOff val="-1347"/>
                <a:alphaOff val="0"/>
              </a:schemeClr>
            </a:fillRef>
            <a:effectRef idx="2">
              <a:schemeClr val="accent4">
                <a:hueOff val="-5169912"/>
                <a:satOff val="29028"/>
                <a:lumOff val="-134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Прямоугольник 18"/>
            <p:cNvSpPr/>
            <p:nvPr/>
          </p:nvSpPr>
          <p:spPr>
            <a:xfrm>
              <a:off x="6286500" y="2477429"/>
              <a:ext cx="2857499" cy="171450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0" tIns="190500" rIns="190500" bIns="190500" numCol="1" spcCol="1270" anchor="ctr" anchorCtr="0">
              <a:noAutofit/>
            </a:bodyPr>
            <a:lstStyle/>
            <a:p>
              <a:pPr lvl="0" algn="ctr" defTabSz="2222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5000" i="1" kern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Х</a:t>
              </a:r>
              <a:r>
                <a:rPr lang="ru-RU" sz="2000" i="1" kern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1</a:t>
              </a:r>
              <a:r>
                <a:rPr lang="ru-RU" sz="5000" i="1" kern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=-0,5 Х</a:t>
              </a:r>
              <a:r>
                <a:rPr lang="ru-RU" sz="2000" i="1" kern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2</a:t>
              </a:r>
              <a:r>
                <a:rPr lang="ru-RU" sz="5000" i="1" kern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=1</a:t>
              </a:r>
              <a:endParaRPr lang="ru-RU" sz="5000" i="1" kern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3131840" y="4797152"/>
            <a:ext cx="2857499" cy="1714500"/>
            <a:chOff x="3143250" y="4477679"/>
            <a:chExt cx="2857499" cy="171450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24" name="Прямоугольник 23"/>
            <p:cNvSpPr/>
            <p:nvPr/>
          </p:nvSpPr>
          <p:spPr>
            <a:xfrm>
              <a:off x="3143250" y="4477679"/>
              <a:ext cx="2857499" cy="1714500"/>
            </a:xfrm>
            <a:prstGeom prst="rect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7237878"/>
                <a:satOff val="40639"/>
                <a:lumOff val="-1886"/>
                <a:alphaOff val="0"/>
              </a:schemeClr>
            </a:fillRef>
            <a:effectRef idx="2">
              <a:schemeClr val="accent4">
                <a:hueOff val="-7237878"/>
                <a:satOff val="40639"/>
                <a:lumOff val="-188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Прямоугольник 24"/>
            <p:cNvSpPr/>
            <p:nvPr/>
          </p:nvSpPr>
          <p:spPr>
            <a:xfrm>
              <a:off x="3143250" y="4477679"/>
              <a:ext cx="2857499" cy="171450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7650" tIns="247650" rIns="247650" bIns="24765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5000" i="1" kern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Х=-10</a:t>
              </a:r>
              <a:endParaRPr lang="ru-RU" sz="5000" i="1" kern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6286501" y="4797152"/>
            <a:ext cx="2857499" cy="1714500"/>
            <a:chOff x="6286500" y="4477680"/>
            <a:chExt cx="2857499" cy="171450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27" name="Прямоугольник 26"/>
            <p:cNvSpPr/>
            <p:nvPr/>
          </p:nvSpPr>
          <p:spPr>
            <a:xfrm>
              <a:off x="6286500" y="4477680"/>
              <a:ext cx="2857499" cy="1714500"/>
            </a:xfrm>
            <a:prstGeom prst="rect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8271860"/>
                <a:satOff val="46445"/>
                <a:lumOff val="-2156"/>
                <a:alphaOff val="0"/>
              </a:schemeClr>
            </a:fillRef>
            <a:effectRef idx="2">
              <a:schemeClr val="accent4">
                <a:hueOff val="-8271860"/>
                <a:satOff val="46445"/>
                <a:lumOff val="-215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Прямоугольник 27"/>
            <p:cNvSpPr/>
            <p:nvPr/>
          </p:nvSpPr>
          <p:spPr>
            <a:xfrm>
              <a:off x="6286500" y="4477680"/>
              <a:ext cx="2857499" cy="171450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0" tIns="190500" rIns="190500" bIns="190500" numCol="1" spcCol="1270" anchor="ctr" anchorCtr="0">
              <a:noAutofit/>
            </a:bodyPr>
            <a:lstStyle/>
            <a:p>
              <a:pPr lvl="0" algn="ctr" defTabSz="2222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5000" i="1" kern="1200" dirty="0" smtClean="0"/>
                <a:t>Х</a:t>
              </a:r>
              <a:r>
                <a:rPr lang="ru-RU" sz="2000" i="1" kern="1200" dirty="0" smtClean="0"/>
                <a:t>1</a:t>
              </a:r>
              <a:r>
                <a:rPr lang="ru-RU" sz="5000" i="1" kern="1200" dirty="0" smtClean="0"/>
                <a:t>=2 Х</a:t>
              </a:r>
              <a:r>
                <a:rPr lang="ru-RU" sz="2000" i="1" kern="1200" dirty="0" smtClean="0"/>
                <a:t>2</a:t>
              </a:r>
              <a:r>
                <a:rPr lang="ru-RU" sz="5000" i="1" kern="1200" dirty="0" smtClean="0"/>
                <a:t>=3</a:t>
              </a:r>
              <a:endParaRPr lang="ru-RU" sz="5000" i="1" kern="1200" dirty="0"/>
            </a:p>
          </p:txBody>
        </p:sp>
      </p:grpSp>
      <p:grpSp>
        <p:nvGrpSpPr>
          <p:cNvPr id="43" name="Группа 42"/>
          <p:cNvGrpSpPr/>
          <p:nvPr/>
        </p:nvGrpSpPr>
        <p:grpSpPr>
          <a:xfrm>
            <a:off x="0" y="4725144"/>
            <a:ext cx="2857499" cy="1714500"/>
            <a:chOff x="0" y="4571999"/>
            <a:chExt cx="2857499" cy="1714500"/>
          </a:xfrm>
          <a:scene3d>
            <a:camera prst="orthographicFront"/>
            <a:lightRig rig="flat" dir="t"/>
          </a:scene3d>
        </p:grpSpPr>
        <p:sp>
          <p:nvSpPr>
            <p:cNvPr id="44" name="Прямоугольник 43"/>
            <p:cNvSpPr/>
            <p:nvPr/>
          </p:nvSpPr>
          <p:spPr>
            <a:xfrm>
              <a:off x="0" y="4571999"/>
              <a:ext cx="2857499" cy="1714500"/>
            </a:xfrm>
            <a:prstGeom prst="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6203895"/>
                <a:satOff val="34834"/>
                <a:lumOff val="-1617"/>
                <a:alphaOff val="0"/>
              </a:schemeClr>
            </a:fillRef>
            <a:effectRef idx="2">
              <a:schemeClr val="accent4">
                <a:hueOff val="-6203895"/>
                <a:satOff val="34834"/>
                <a:lumOff val="-161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5" name="Прямоугольник 44"/>
            <p:cNvSpPr/>
            <p:nvPr/>
          </p:nvSpPr>
          <p:spPr>
            <a:xfrm>
              <a:off x="0" y="4571999"/>
              <a:ext cx="2857499" cy="171450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2880" tIns="182880" rIns="182880" bIns="182880" numCol="1" spcCol="1270" anchor="ctr" anchorCtr="0">
              <a:noAutofit/>
            </a:bodyPr>
            <a:lstStyle/>
            <a:p>
              <a:pPr lvl="0" algn="ctr" defTabSz="2133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5000" i="1" kern="1200" dirty="0" smtClean="0">
                  <a:solidFill>
                    <a:schemeClr val="bg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Х</a:t>
              </a:r>
              <a:r>
                <a:rPr lang="ru-RU" sz="2000" i="1" kern="1200" dirty="0" smtClean="0">
                  <a:solidFill>
                    <a:schemeClr val="bg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1</a:t>
              </a:r>
              <a:r>
                <a:rPr lang="ru-RU" sz="5000" i="1" kern="1200" dirty="0" smtClean="0">
                  <a:solidFill>
                    <a:schemeClr val="bg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=1 Х</a:t>
              </a:r>
              <a:r>
                <a:rPr lang="ru-RU" sz="2000" i="1" kern="1200" dirty="0" smtClean="0">
                  <a:solidFill>
                    <a:schemeClr val="bg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2</a:t>
              </a:r>
              <a:r>
                <a:rPr lang="ru-RU" sz="5000" i="1" kern="1200" dirty="0" smtClean="0">
                  <a:solidFill>
                    <a:schemeClr val="bg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=3</a:t>
              </a:r>
              <a:endParaRPr lang="ru-RU" sz="5000" kern="12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3248025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275856" y="332656"/>
            <a:ext cx="5868144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000" b="1" i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Monotype Corsiva" pitchFamily="66" charset="0"/>
            </a:endParaRPr>
          </a:p>
          <a:p>
            <a:endParaRPr lang="ru-RU" sz="4000" b="1" i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Monotype Corsiva" pitchFamily="66" charset="0"/>
            </a:endParaRPr>
          </a:p>
          <a:p>
            <a:pPr indent="457200" algn="just"/>
            <a:r>
              <a:rPr lang="ru-RU" sz="4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blurRad="6350" stA="55000" endA="300" endPos="45500" dir="5400000" sy="-100000" algn="bl" rotWithShape="0"/>
                </a:effectLst>
                <a:latin typeface="Monotype Corsiva" pitchFamily="66" charset="0"/>
              </a:rPr>
              <a:t>« Теория без практики мертва и бесплодна, практика без теории невозможна и пагубна. Для теории нужны знания, для практики, сверх того, и умения».</a:t>
            </a:r>
          </a:p>
          <a:p>
            <a:pPr algn="r"/>
            <a:r>
              <a:rPr lang="en-US" sz="4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blurRad="6350" stA="55000" endA="300" endPos="45500" dir="5400000" sy="-100000" algn="bl" rotWithShape="0"/>
                </a:effectLst>
                <a:latin typeface="Monotype Corsiva" pitchFamily="66" charset="0"/>
              </a:rPr>
              <a:t>M.B.</a:t>
            </a:r>
            <a:r>
              <a:rPr lang="ru-RU" sz="4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blurRad="6350" stA="55000" endA="300" endPos="45500" dir="5400000" sy="-100000" algn="bl" rotWithShape="0"/>
                </a:effectLst>
                <a:latin typeface="Monotype Corsiva" pitchFamily="66" charset="0"/>
              </a:rPr>
              <a:t>Л</a:t>
            </a:r>
            <a:r>
              <a:rPr lang="en-US" sz="4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blurRad="6350" stA="55000" endA="300" endPos="45500" dir="5400000" sy="-100000" algn="bl" rotWithShape="0"/>
                </a:effectLst>
                <a:latin typeface="Monotype Corsiva" pitchFamily="66" charset="0"/>
              </a:rPr>
              <a:t>o</a:t>
            </a:r>
            <a:r>
              <a:rPr lang="ru-RU" sz="4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blurRad="6350" stA="55000" endA="300" endPos="45500" dir="5400000" sy="-100000" algn="bl" rotWithShape="0"/>
                </a:effectLst>
                <a:latin typeface="Monotype Corsiva" pitchFamily="66" charset="0"/>
              </a:rPr>
              <a:t>моносов</a:t>
            </a:r>
            <a:endParaRPr lang="en-US" sz="40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reflection blurRad="6350" stA="55000" endA="300" endPos="45500" dir="5400000" sy="-100000" algn="bl" rotWithShape="0"/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эйн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209800" y="0"/>
            <a:ext cx="6934200" cy="39243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3995678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blurRad="6350" stA="55000" endA="300" endPos="45500" dir="5400000" sy="-100000" algn="bl" rotWithShape="0"/>
                </a:effectLst>
                <a:latin typeface="Monotype Corsiva" pitchFamily="66" charset="0"/>
              </a:rPr>
              <a:t>«Мне приходится делить время между политикой и уравнениями. Однако, уравнения, по-моему, гораздо важнее. Политика существует только для данного момента, а уравнения будут существовать вечно. И решать их нужно правильно»</a:t>
            </a:r>
          </a:p>
          <a:p>
            <a:pPr indent="457200" algn="r"/>
            <a:r>
              <a:rPr lang="ru-RU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blurRad="6350" stA="55000" endA="300" endPos="45500" dir="5400000" sy="-100000" algn="bl" rotWithShape="0"/>
                </a:effectLst>
                <a:latin typeface="Monotype Corsiva" pitchFamily="66" charset="0"/>
              </a:rPr>
              <a:t>А. Эйнштейн</a:t>
            </a:r>
            <a:endParaRPr lang="ru-RU" sz="3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reflection blurRad="6350" stA="55000" endA="300" endPos="45500" dir="5400000" sy="-100000" algn="bl" rotWithShape="0"/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260648"/>
            <a:ext cx="33843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Кто ничего не замечает,</a:t>
            </a:r>
          </a:p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Тот ничего не изучает,</a:t>
            </a:r>
          </a:p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Кто ничего не изучает,</a:t>
            </a:r>
          </a:p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Тот вечно хнычет и скучает.</a:t>
            </a:r>
            <a:endParaRPr lang="ru-RU" i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7624" y="1988840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179512" y="3284984"/>
          <a:ext cx="3684022" cy="2808312"/>
        </p:xfrm>
        <a:graphic>
          <a:graphicData uri="http://schemas.openxmlformats.org/presentationml/2006/ole">
            <p:oleObj spid="_x0000_s23565" name="Формула" r:id="rId3" imgW="1548728" imgH="1180588" progId="Equation.3">
              <p:embed/>
            </p:oleObj>
          </a:graphicData>
        </a:graphic>
      </p:graphicFrame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4860032" y="3284984"/>
          <a:ext cx="3218408" cy="2762973"/>
        </p:xfrm>
        <a:graphic>
          <a:graphicData uri="http://schemas.openxmlformats.org/presentationml/2006/ole">
            <p:oleObj spid="_x0000_s23566" name="Формула" r:id="rId4" imgW="1346200" imgH="115570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2132856"/>
            <a:ext cx="9144000" cy="60016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3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Franklin Gothic Demi Cond" pitchFamily="34" charset="0"/>
                <a:cs typeface="amth5" pitchFamily="34" charset="0"/>
              </a:rPr>
              <a:t>Какое из решений выполнено верно?</a:t>
            </a:r>
            <a:endParaRPr lang="ru-RU" sz="3300" b="1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Franklin Gothic Demi Cond" pitchFamily="34" charset="0"/>
              <a:cs typeface="amth5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68AF79-4ABB-40C1-8E1D-DB25D653912C}" type="slidenum">
              <a:rPr lang="ru-RU"/>
              <a:pPr>
                <a:defRPr/>
              </a:pPr>
              <a:t>9</a:t>
            </a:fld>
            <a:endParaRPr lang="ru-RU" dirty="0"/>
          </a:p>
        </p:txBody>
      </p:sp>
      <p:sp>
        <p:nvSpPr>
          <p:cNvPr id="23555" name="Rectangle 2"/>
          <p:cNvSpPr>
            <a:spLocks noGrp="1"/>
          </p:cNvSpPr>
          <p:nvPr>
            <p:ph type="body" idx="4294967295"/>
          </p:nvPr>
        </p:nvSpPr>
        <p:spPr>
          <a:xfrm>
            <a:off x="251520" y="1196752"/>
            <a:ext cx="8892480" cy="4968552"/>
          </a:xfrm>
          <a:prstGeom prst="rect">
            <a:avLst/>
          </a:prstGeom>
          <a:ln w="38100" cmpd="dbl">
            <a:solidFill>
              <a:srgbClr val="00FFFF"/>
            </a:solidFill>
            <a:miter lim="800000"/>
            <a:headEnd/>
            <a:tailEnd/>
          </a:ln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300" b="1" dirty="0" smtClean="0"/>
              <a:t>Как я усвоил материал?</a:t>
            </a:r>
            <a:endParaRPr lang="ru-RU" altLang="ru-RU" sz="2300" dirty="0" smtClean="0"/>
          </a:p>
          <a:p>
            <a:pPr eaLnBrk="1" hangingPunct="1">
              <a:lnSpc>
                <a:spcPct val="80000"/>
              </a:lnSpc>
            </a:pPr>
            <a:r>
              <a:rPr lang="ru-RU" altLang="ru-RU" sz="2300" dirty="0" smtClean="0"/>
              <a:t>получил прочные знания (9 – 10 баллов);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300" dirty="0" smtClean="0"/>
              <a:t>усвоил новый материал частично (7—8 баллов);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300" dirty="0" smtClean="0"/>
              <a:t>мало понял, необходимо еще поработать (4—6 баллов).</a:t>
            </a:r>
            <a:endParaRPr lang="ru-RU" altLang="ru-RU" sz="23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300" b="1" dirty="0" smtClean="0"/>
              <a:t>Как я работал?</a:t>
            </a:r>
            <a:endParaRPr lang="ru-RU" altLang="ru-RU" sz="2300" dirty="0" smtClean="0"/>
          </a:p>
          <a:p>
            <a:pPr eaLnBrk="1" hangingPunct="1">
              <a:lnSpc>
                <a:spcPct val="80000"/>
              </a:lnSpc>
            </a:pPr>
            <a:r>
              <a:rPr lang="ru-RU" altLang="ru-RU" sz="2300" dirty="0" smtClean="0"/>
              <a:t>работал хорошо (9 – 10 баллов);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300" dirty="0" smtClean="0"/>
              <a:t>допустил ошибки (7 – 8 баллов);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300" dirty="0" smtClean="0"/>
              <a:t>не справился со многими заданиями (указать какими) (4–6 баллов).</a:t>
            </a:r>
            <a:endParaRPr lang="ru-RU" altLang="ru-RU" sz="23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300" b="1" dirty="0" smtClean="0"/>
              <a:t>Как работала учебная группа?</a:t>
            </a:r>
            <a:endParaRPr lang="ru-RU" altLang="ru-RU" sz="2300" dirty="0" smtClean="0"/>
          </a:p>
          <a:p>
            <a:pPr eaLnBrk="1" hangingPunct="1">
              <a:lnSpc>
                <a:spcPct val="80000"/>
              </a:lnSpc>
            </a:pPr>
            <a:r>
              <a:rPr lang="ru-RU" altLang="ru-RU" sz="2300" dirty="0" smtClean="0"/>
              <a:t>дружно все (9 – 10 баллов);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300" dirty="0" smtClean="0"/>
              <a:t>не все активны (7—8 баллов);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300" dirty="0" smtClean="0"/>
              <a:t>работа вялая, много ошибок (4 – 6 баллов).</a:t>
            </a:r>
          </a:p>
        </p:txBody>
      </p:sp>
      <p:sp>
        <p:nvSpPr>
          <p:cNvPr id="23556" name="Rectangle 3"/>
          <p:cNvSpPr>
            <a:spLocks noGrp="1"/>
          </p:cNvSpPr>
          <p:nvPr>
            <p:ph type="title"/>
          </p:nvPr>
        </p:nvSpPr>
        <p:spPr>
          <a:xfrm>
            <a:off x="468313" y="333375"/>
            <a:ext cx="8507412" cy="791369"/>
          </a:xfrm>
        </p:spPr>
        <p:txBody>
          <a:bodyPr/>
          <a:lstStyle/>
          <a:p>
            <a:pPr algn="ctr">
              <a:buNone/>
            </a:pPr>
            <a:r>
              <a:rPr lang="ru-RU" altLang="ru-RU" sz="2400" i="1" dirty="0" smtClean="0">
                <a:solidFill>
                  <a:srgbClr val="0033CC"/>
                </a:solidFill>
              </a:rPr>
              <a:t>Оцени свою работу на уроке по 10 балльной шкале,</a:t>
            </a:r>
            <a:br>
              <a:rPr lang="ru-RU" altLang="ru-RU" sz="2400" i="1" dirty="0" smtClean="0">
                <a:solidFill>
                  <a:srgbClr val="0033CC"/>
                </a:solidFill>
              </a:rPr>
            </a:br>
            <a:r>
              <a:rPr lang="ru-RU" altLang="ru-RU" sz="2400" i="1" dirty="0" smtClean="0">
                <a:solidFill>
                  <a:srgbClr val="0033CC"/>
                </a:solidFill>
              </a:rPr>
              <a:t>последовательно отвечая на вопросы:</a:t>
            </a:r>
            <a:endParaRPr lang="ru-RU" altLang="ru-RU" sz="2400" dirty="0" smtClean="0">
              <a:solidFill>
                <a:srgbClr val="0033CC"/>
              </a:solidFill>
            </a:endParaRPr>
          </a:p>
        </p:txBody>
      </p:sp>
      <p:sp>
        <p:nvSpPr>
          <p:cNvPr id="139268" name="Rectangle 4"/>
          <p:cNvSpPr>
            <a:spLocks noChangeArrowheads="1"/>
          </p:cNvSpPr>
          <p:nvPr/>
        </p:nvSpPr>
        <p:spPr bwMode="auto">
          <a:xfrm>
            <a:off x="1259632" y="6165304"/>
            <a:ext cx="7416056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9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27-30 баллов -«5»;   21-26 баллов - «4»;  12-20 баллов -«3»</a:t>
            </a:r>
            <a:r>
              <a:rPr lang="ru-RU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5725847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9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8" grpId="0" animBg="1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1360</TotalTime>
  <Words>511</Words>
  <Application>Microsoft Office PowerPoint</Application>
  <PresentationFormat>Экран (4:3)</PresentationFormat>
  <Paragraphs>89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Воздушный поток</vt:lpstr>
      <vt:lpstr>Формула</vt:lpstr>
      <vt:lpstr>Слайд 1</vt:lpstr>
      <vt:lpstr>Слайд 2</vt:lpstr>
      <vt:lpstr>Укажи метод решения уравнения</vt:lpstr>
      <vt:lpstr>Методы решения уравнений</vt:lpstr>
      <vt:lpstr>Слайд 5</vt:lpstr>
      <vt:lpstr>Слайд 6</vt:lpstr>
      <vt:lpstr>Слайд 7</vt:lpstr>
      <vt:lpstr>Слайд 8</vt:lpstr>
      <vt:lpstr>Оцени свою работу на уроке по 10 балльной шкале, последовательно отвечая на вопросы: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89</cp:revision>
  <dcterms:created xsi:type="dcterms:W3CDTF">2014-03-06T04:59:33Z</dcterms:created>
  <dcterms:modified xsi:type="dcterms:W3CDTF">2017-01-29T18:17:05Z</dcterms:modified>
</cp:coreProperties>
</file>