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79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CFF0-7EE6-4F94-9D4F-9E7FB48FFF4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76C4-BB06-4B99-ACB2-9582ABDDAA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CFF0-7EE6-4F94-9D4F-9E7FB48FFF4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76C4-BB06-4B99-ACB2-9582ABDDAA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CFF0-7EE6-4F94-9D4F-9E7FB48FFF4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76C4-BB06-4B99-ACB2-9582ABDDAA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CFF0-7EE6-4F94-9D4F-9E7FB48FFF4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76C4-BB06-4B99-ACB2-9582ABDDAA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CFF0-7EE6-4F94-9D4F-9E7FB48FFF4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76C4-BB06-4B99-ACB2-9582ABDDAA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CFF0-7EE6-4F94-9D4F-9E7FB48FFF4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76C4-BB06-4B99-ACB2-9582ABDDAA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CFF0-7EE6-4F94-9D4F-9E7FB48FFF4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76C4-BB06-4B99-ACB2-9582ABDDAA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CFF0-7EE6-4F94-9D4F-9E7FB48FFF4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76C4-BB06-4B99-ACB2-9582ABDDAA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CFF0-7EE6-4F94-9D4F-9E7FB48FFF4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76C4-BB06-4B99-ACB2-9582ABDDAA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CFF0-7EE6-4F94-9D4F-9E7FB48FFF4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76C4-BB06-4B99-ACB2-9582ABDDAA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CFF0-7EE6-4F94-9D4F-9E7FB48FFF4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76C4-BB06-4B99-ACB2-9582ABDDAA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3CFF0-7EE6-4F94-9D4F-9E7FB48FFF4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C76C4-BB06-4B99-ACB2-9582ABDDAA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8680"/>
            <a:ext cx="8568650" cy="4278094"/>
          </a:xfrm>
          <a:prstGeom prst="rect">
            <a:avLst/>
          </a:prstGeom>
          <a:blipFill dpi="0" rotWithShape="1">
            <a:blip r:embed="rId3" cstate="email">
              <a:alphaModFix amt="79000"/>
            </a:blip>
            <a:srcRect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 метод</a:t>
            </a:r>
          </a:p>
          <a:p>
            <a:pPr algn="ctr"/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Замена уравнения</a:t>
            </a:r>
          </a:p>
          <a:p>
            <a:pPr algn="ctr"/>
            <a:r>
              <a:rPr lang="en-US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h(f(x)) = h(g(x))</a:t>
            </a:r>
          </a:p>
          <a:p>
            <a:pPr algn="ctr"/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уравнением</a:t>
            </a:r>
          </a:p>
          <a:p>
            <a:pPr algn="ctr"/>
            <a:r>
              <a:rPr lang="en-US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f(x)=g(x)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610235"/>
            <a:ext cx="8640960" cy="954107"/>
          </a:xfrm>
          <a:prstGeom prst="rect">
            <a:avLst/>
          </a:prstGeom>
          <a:blipFill>
            <a:blip r:embed="rId2" cstate="email"/>
            <a:tile tx="0" ty="0" sx="100000" sy="100000" flip="none" algn="tl"/>
          </a:blipFill>
          <a:ln w="38100">
            <a:solidFill>
              <a:schemeClr val="tx1"/>
            </a:solidFill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u="sng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rial" pitchFamily="34" charset="0"/>
              </a:rPr>
              <a:t>П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Arial" pitchFamily="34" charset="0"/>
              </a:rPr>
              <a:t>ри решении показательных уравнений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=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n-US" sz="2800" b="0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g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)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&gt;0,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≠1)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)=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g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916832"/>
            <a:ext cx="8640960" cy="954107"/>
          </a:xfrm>
          <a:prstGeom prst="rect">
            <a:avLst/>
          </a:prstGeom>
          <a:blipFill>
            <a:blip r:embed="rId2" cstate="email"/>
            <a:tile tx="0" ty="0" sx="100000" sy="100000" flip="none" algn="tl"/>
          </a:blipFill>
          <a:ln w="38100">
            <a:solidFill>
              <a:schemeClr val="tx1"/>
            </a:solidFill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u="sng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rial" pitchFamily="34" charset="0"/>
              </a:rPr>
              <a:t>П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Arial" pitchFamily="34" charset="0"/>
              </a:rPr>
              <a:t>ри решении логарифмических</a:t>
            </a:r>
            <a:r>
              <a:rPr kumimoji="0" lang="ru-RU" sz="2800" b="0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Arial" pitchFamily="34" charset="0"/>
              </a:rPr>
              <a:t>уравнений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log</a:t>
            </a:r>
            <a:r>
              <a:rPr lang="en-US" sz="28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x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) =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log</a:t>
            </a:r>
            <a:r>
              <a:rPr lang="en-US" sz="28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g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x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x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) =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g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x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3284984"/>
            <a:ext cx="8640960" cy="954107"/>
          </a:xfrm>
          <a:prstGeom prst="rect">
            <a:avLst/>
          </a:prstGeom>
          <a:blipFill>
            <a:blip r:embed="rId2" cstate="email"/>
            <a:tile tx="0" ty="0" sx="100000" sy="100000" flip="none" algn="tl"/>
          </a:blipFill>
          <a:ln w="38100">
            <a:solidFill>
              <a:schemeClr val="tx1"/>
            </a:solidFill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u="sng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rial" pitchFamily="34" charset="0"/>
              </a:rPr>
              <a:t>П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Arial" pitchFamily="34" charset="0"/>
              </a:rPr>
              <a:t>ри решении иррациональных</a:t>
            </a:r>
            <a:r>
              <a:rPr kumimoji="0" lang="ru-RU" sz="2800" b="0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Arial" pitchFamily="34" charset="0"/>
              </a:rPr>
              <a:t>уравнений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                                     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x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) =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g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x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)</a:t>
            </a:r>
            <a:endParaRPr kumimoji="0" lang="ru-RU" sz="2800" b="0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3717032"/>
            <a:ext cx="3024336" cy="525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67544" y="4941168"/>
            <a:ext cx="8136904" cy="1384995"/>
          </a:xfrm>
          <a:prstGeom prst="rect">
            <a:avLst/>
          </a:prstGeom>
          <a:blipFill dpi="0" rotWithShape="1">
            <a:blip r:embed="rId4" cstate="email">
              <a:alphaModFix amt="74000"/>
            </a:blip>
            <a:srcRect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Этот метод можно применять </a:t>
            </a:r>
          </a:p>
          <a:p>
            <a:pPr algn="ctr"/>
            <a:r>
              <a:rPr lang="ru-RU" sz="2800" b="1" dirty="0" smtClean="0">
                <a:latin typeface="Century Gothic" pitchFamily="34" charset="0"/>
              </a:rPr>
              <a:t>только тогда, когда </a:t>
            </a:r>
            <a:r>
              <a:rPr lang="en-US" sz="2800" b="1" dirty="0" smtClean="0">
                <a:latin typeface="Century Gothic" pitchFamily="34" charset="0"/>
              </a:rPr>
              <a:t>y=h(x) – </a:t>
            </a:r>
            <a:endParaRPr lang="ru-RU" sz="2800" b="1" dirty="0" smtClean="0">
              <a:latin typeface="Century Gothic" pitchFamily="34" charset="0"/>
            </a:endParaRPr>
          </a:p>
          <a:p>
            <a:pPr algn="ctr"/>
            <a:r>
              <a:rPr lang="ru-RU" sz="2800" b="1" dirty="0" smtClean="0">
                <a:latin typeface="Century Gothic" pitchFamily="34" charset="0"/>
              </a:rPr>
              <a:t>монотонная функция.</a:t>
            </a:r>
            <a:endParaRPr lang="ru-RU" sz="2800" b="1" dirty="0">
              <a:latin typeface="Century Gothic" pitchFamily="34" charset="0"/>
            </a:endParaRPr>
          </a:p>
        </p:txBody>
      </p:sp>
      <p:pic>
        <p:nvPicPr>
          <p:cNvPr id="10" name="Рисунок 9" descr="trebovaniya_k_arbitragnim_ypravlyaushim.pn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lum contrast="30000"/>
          </a:blip>
          <a:stretch>
            <a:fillRect/>
          </a:stretch>
        </p:blipFill>
        <p:spPr>
          <a:xfrm>
            <a:off x="7236296" y="4941168"/>
            <a:ext cx="1296144" cy="1296144"/>
          </a:xfrm>
          <a:prstGeom prst="rect">
            <a:avLst/>
          </a:prstGeom>
        </p:spPr>
      </p:pic>
      <p:pic>
        <p:nvPicPr>
          <p:cNvPr id="11" name="Рисунок 10" descr="trebovaniya_k_arbitragnim_ypravlyaushim.pn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lum contrast="30000"/>
          </a:blip>
          <a:stretch>
            <a:fillRect/>
          </a:stretch>
        </p:blipFill>
        <p:spPr>
          <a:xfrm flipH="1">
            <a:off x="542771" y="4941168"/>
            <a:ext cx="1296144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76673"/>
            <a:ext cx="7488832" cy="5837495"/>
          </a:xfrm>
          <a:prstGeom prst="rect">
            <a:avLst/>
          </a:prstGeom>
          <a:blipFill dpi="0" rotWithShape="1">
            <a:blip r:embed="rId2" cstate="email">
              <a:alphaModFix amt="87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u="sng" dirty="0" smtClean="0">
                <a:latin typeface="Century Gothic" pitchFamily="34" charset="0"/>
              </a:rPr>
              <a:t>Пример:</a:t>
            </a:r>
            <a:r>
              <a:rPr lang="en-US" sz="3200" u="sng" dirty="0">
                <a:latin typeface="Century Gothic" pitchFamily="34" charset="0"/>
              </a:rPr>
              <a:t> </a:t>
            </a:r>
            <a:endParaRPr lang="ru-RU" sz="3200" u="sng" dirty="0" smtClean="0">
              <a:latin typeface="Century Gothic" pitchFamily="34" charset="0"/>
            </a:endParaRPr>
          </a:p>
          <a:p>
            <a:pPr algn="ctr"/>
            <a:endParaRPr lang="en-US" sz="3200" dirty="0" smtClean="0">
              <a:latin typeface="Century Gothic" pitchFamily="34" charset="0"/>
            </a:endParaRPr>
          </a:p>
          <a:p>
            <a:r>
              <a:rPr lang="ru-RU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</a:t>
            </a:r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2x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+ 2)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7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= (5x – 9)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7</a:t>
            </a:r>
            <a:endParaRPr lang="ru-RU" sz="3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x + 2 = 5x – 9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x = 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r>
              <a:rPr lang="ru-RU" sz="3200" i="1" dirty="0" smtClean="0">
                <a:latin typeface="Century Gothic" pitchFamily="34" charset="0"/>
              </a:rPr>
              <a:t>Ответ: </a:t>
            </a:r>
            <a:endParaRPr lang="ru-RU" sz="3200" baseline="30000" dirty="0">
              <a:latin typeface="Century Gothic" pitchFamily="34" charset="0"/>
            </a:endParaRPr>
          </a:p>
          <a:p>
            <a:endParaRPr lang="ru-RU" sz="3200" baseline="30000" dirty="0" smtClean="0">
              <a:latin typeface="Century Gothic" pitchFamily="34" charset="0"/>
            </a:endParaRPr>
          </a:p>
          <a:p>
            <a:endParaRPr lang="ru-RU" sz="3200" dirty="0">
              <a:latin typeface="Century Gothic" pitchFamily="34" charset="0"/>
            </a:endParaRPr>
          </a:p>
          <a:p>
            <a:r>
              <a:rPr lang="ru-RU" sz="3200" dirty="0" smtClean="0">
                <a:latin typeface="Century Gothic" pitchFamily="34" charset="0"/>
              </a:rPr>
              <a:t> </a:t>
            </a:r>
          </a:p>
          <a:p>
            <a:pPr algn="ctr"/>
            <a:endParaRPr lang="ru-RU" sz="3200" dirty="0" smtClean="0">
              <a:latin typeface="Century Gothic" pitchFamily="34" charset="0"/>
            </a:endParaRPr>
          </a:p>
          <a:p>
            <a:pPr algn="ctr"/>
            <a:endParaRPr lang="ru-RU" sz="3200" dirty="0">
              <a:latin typeface="Century Gothic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3429000"/>
            <a:ext cx="403245" cy="864097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2492896"/>
            <a:ext cx="403245" cy="864097"/>
          </a:xfrm>
          <a:prstGeom prst="rect">
            <a:avLst/>
          </a:prstGeom>
          <a:noFill/>
        </p:spPr>
      </p:pic>
      <p:pic>
        <p:nvPicPr>
          <p:cNvPr id="13" name="Рисунок 12" descr="9d8acdd9b8e8ff6b5d89cfdfa611843a_big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868144" y="-315416"/>
            <a:ext cx="3888432" cy="7173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116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User</cp:lastModifiedBy>
  <cp:revision>6</cp:revision>
  <dcterms:created xsi:type="dcterms:W3CDTF">2014-03-10T08:28:03Z</dcterms:created>
  <dcterms:modified xsi:type="dcterms:W3CDTF">2016-04-08T19:00:37Z</dcterms:modified>
</cp:coreProperties>
</file>