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56" r:id="rId3"/>
    <p:sldId id="258" r:id="rId4"/>
    <p:sldId id="257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0BB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6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AC0E2-95D3-4885-BE8E-F53C68049384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F45C9-C4A4-459D-8D73-77B6D8610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0692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mosysert.ucoz.ru/evrika/glavatskix/proekt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5klass.net/algebra-8-klass/Vidy-kvadratnykh-uravnenij/015-Vvedenie-novoj-peremennoj.html" TargetMode="External"/><Relationship Id="rId5" Type="http://schemas.openxmlformats.org/officeDocument/2006/relationships/hyperlink" Target="http://www.coolmath.ru/lessons/8/436-raczionalnye-uravneniya.html" TargetMode="External"/><Relationship Id="rId4" Type="http://schemas.openxmlformats.org/officeDocument/2006/relationships/hyperlink" Target="http://referatplus.ru/matematika_geometriya/1_matemat_new_0040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rot="250544">
            <a:off x="531046" y="3537715"/>
            <a:ext cx="2882775" cy="1773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 метод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48210" y="404664"/>
            <a:ext cx="568900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Введение новой переменной 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5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23528" y="1700808"/>
            <a:ext cx="7128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Метод введения новой переменной: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b="1" dirty="0" smtClean="0"/>
              <a:t>1.</a:t>
            </a:r>
            <a:r>
              <a:rPr lang="ru-RU" sz="2400" dirty="0" smtClean="0"/>
              <a:t> В уравнении какая-то его часть заменяется другой переменной (</a:t>
            </a:r>
            <a:r>
              <a:rPr lang="ru-RU" sz="2400" dirty="0" err="1" smtClean="0"/>
              <a:t>a</a:t>
            </a:r>
            <a:r>
              <a:rPr lang="ru-RU" sz="2400" dirty="0" smtClean="0"/>
              <a:t>, </a:t>
            </a:r>
            <a:r>
              <a:rPr lang="ru-RU" sz="2400" dirty="0" err="1" smtClean="0"/>
              <a:t>y</a:t>
            </a:r>
            <a:r>
              <a:rPr lang="ru-RU" sz="2400" dirty="0" smtClean="0"/>
              <a:t>, </a:t>
            </a:r>
            <a:r>
              <a:rPr lang="ru-RU" sz="2400" dirty="0" err="1" smtClean="0"/>
              <a:t>t</a:t>
            </a:r>
            <a:r>
              <a:rPr lang="ru-RU" sz="2400" dirty="0" smtClean="0"/>
              <a:t>,...) (прежнее  неизвестное одновременно с новым в уравнении быть не может);</a:t>
            </a:r>
          </a:p>
          <a:p>
            <a:r>
              <a:rPr lang="ru-RU" sz="2400" b="1" dirty="0" smtClean="0"/>
              <a:t>2.</a:t>
            </a:r>
            <a:r>
              <a:rPr lang="ru-RU" sz="2400" dirty="0" smtClean="0"/>
              <a:t> Решается уравнение относительно новой переменной;</a:t>
            </a:r>
          </a:p>
          <a:p>
            <a:r>
              <a:rPr lang="ru-RU" sz="2400" b="1" dirty="0" smtClean="0"/>
              <a:t>3.</a:t>
            </a:r>
            <a:r>
              <a:rPr lang="ru-RU" sz="2400" dirty="0" smtClean="0"/>
              <a:t> Возвращаемся к замене и, используя полученное число (корни), вычисляем требуемое неизвестное.</a:t>
            </a:r>
          </a:p>
          <a:p>
            <a:r>
              <a:rPr lang="ru-RU" sz="2400" dirty="0" smtClean="0"/>
              <a:t> </a:t>
            </a:r>
            <a:endParaRPr lang="ru-RU" sz="2400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916832"/>
            <a:ext cx="1527127" cy="27363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5155993"/>
            <a:ext cx="1872208" cy="17020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6794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1556792"/>
            <a:ext cx="79208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1F0BB5"/>
                </a:solidFill>
              </a:rPr>
              <a:t>Примеры введения новой переменной в уравнениях.</a:t>
            </a:r>
          </a:p>
          <a:p>
            <a:r>
              <a:rPr lang="en-US" sz="3200" dirty="0" smtClean="0"/>
              <a:t>1) 2 </a:t>
            </a:r>
            <a:r>
              <a:rPr lang="en-US" sz="3200" dirty="0"/>
              <a:t>sin</a:t>
            </a:r>
            <a:r>
              <a:rPr lang="en-US" sz="3200" baseline="30000" dirty="0"/>
              <a:t>2</a:t>
            </a:r>
            <a:r>
              <a:rPr lang="en-US" sz="3200" dirty="0"/>
              <a:t> x + 13 sin x + 11 = </a:t>
            </a:r>
            <a:r>
              <a:rPr lang="en-US" sz="3200" dirty="0" smtClean="0"/>
              <a:t>0</a:t>
            </a:r>
            <a:r>
              <a:rPr lang="en-US" sz="3200" dirty="0" smtClean="0"/>
              <a:t>,</a:t>
            </a:r>
            <a:endParaRPr lang="ru-RU" sz="3200" dirty="0" smtClean="0"/>
          </a:p>
          <a:p>
            <a:r>
              <a:rPr lang="en-US" sz="3200" dirty="0" smtClean="0"/>
              <a:t>s</a:t>
            </a:r>
            <a:r>
              <a:rPr lang="en-US" sz="3200" dirty="0" smtClean="0"/>
              <a:t>in x =t        2t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+13t +11=0.</a:t>
            </a:r>
          </a:p>
          <a:p>
            <a:endParaRPr lang="en-US" sz="3200" dirty="0" smtClean="0"/>
          </a:p>
          <a:p>
            <a:r>
              <a:rPr lang="en-US" sz="3200" dirty="0" smtClean="0"/>
              <a:t>2) </a:t>
            </a:r>
            <a:r>
              <a:rPr lang="en-US" sz="3200" dirty="0" smtClean="0"/>
              <a:t>(2x−21)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−5(2x−21)+</a:t>
            </a:r>
            <a:r>
              <a:rPr lang="en-US" sz="3200" dirty="0" smtClean="0"/>
              <a:t>4=0,</a:t>
            </a:r>
            <a:endParaRPr lang="en-US" sz="3200" i="1" dirty="0" smtClean="0"/>
          </a:p>
          <a:p>
            <a:r>
              <a:rPr lang="en-US" sz="3200" i="1" dirty="0" smtClean="0"/>
              <a:t>2x-21=u         2u</a:t>
            </a:r>
            <a:r>
              <a:rPr lang="en-US" sz="3200" i="1" baseline="30000" dirty="0" smtClean="0"/>
              <a:t>2</a:t>
            </a:r>
            <a:r>
              <a:rPr lang="en-US" sz="3200" i="1" dirty="0" smtClean="0"/>
              <a:t>-5u+4=0.</a:t>
            </a:r>
          </a:p>
          <a:p>
            <a:endParaRPr lang="en-US" sz="3200" i="1" dirty="0" smtClean="0"/>
          </a:p>
          <a:p>
            <a:r>
              <a:rPr lang="en-US" sz="3200" i="1" dirty="0" smtClean="0"/>
              <a:t>3) </a:t>
            </a:r>
            <a:r>
              <a:rPr lang="ru-RU" sz="3200" dirty="0" smtClean="0"/>
              <a:t>7 </a:t>
            </a:r>
            <a:r>
              <a:rPr lang="ru-RU" sz="3200" baseline="30000" dirty="0" smtClean="0"/>
              <a:t>2х _ </a:t>
            </a:r>
            <a:r>
              <a:rPr lang="ru-RU" sz="3200" dirty="0" smtClean="0"/>
              <a:t>6 </a:t>
            </a:r>
            <a:r>
              <a:rPr lang="ru-RU" sz="3200" dirty="0" smtClean="0"/>
              <a:t>·7</a:t>
            </a:r>
            <a:r>
              <a:rPr lang="ru-RU" sz="3200" baseline="30000" dirty="0" smtClean="0"/>
              <a:t>х</a:t>
            </a:r>
            <a:r>
              <a:rPr lang="ru-RU" sz="3200" dirty="0" smtClean="0"/>
              <a:t> - 7 = 0</a:t>
            </a:r>
            <a:r>
              <a:rPr lang="ru-RU" sz="3200" dirty="0" smtClean="0"/>
              <a:t>,</a:t>
            </a:r>
            <a:endParaRPr lang="en-US" sz="3200" dirty="0" smtClean="0"/>
          </a:p>
          <a:p>
            <a:r>
              <a:rPr lang="ru-RU" sz="3200" dirty="0" smtClean="0"/>
              <a:t>7</a:t>
            </a:r>
            <a:r>
              <a:rPr lang="ru-RU" sz="3200" baseline="30000" dirty="0" smtClean="0"/>
              <a:t>х</a:t>
            </a:r>
            <a:r>
              <a:rPr lang="ru-RU" sz="3200" dirty="0" smtClean="0"/>
              <a:t> </a:t>
            </a:r>
            <a:r>
              <a:rPr lang="ru-RU" sz="3200" dirty="0" smtClean="0"/>
              <a:t>=</a:t>
            </a:r>
            <a:r>
              <a:rPr lang="en-US" sz="3200" dirty="0" smtClean="0"/>
              <a:t> y        y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-6y-7=0</a:t>
            </a:r>
            <a:endParaRPr lang="en-US" sz="3200" dirty="0"/>
          </a:p>
          <a:p>
            <a:r>
              <a:rPr lang="en-US" sz="3200" dirty="0"/>
              <a:t> 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492896"/>
            <a:ext cx="1527127" cy="2736304"/>
          </a:xfrm>
          <a:prstGeom prst="rect">
            <a:avLst/>
          </a:prstGeom>
        </p:spPr>
      </p:pic>
      <p:sp>
        <p:nvSpPr>
          <p:cNvPr id="7" name="Стрелка вправо 6"/>
          <p:cNvSpPr/>
          <p:nvPr/>
        </p:nvSpPr>
        <p:spPr>
          <a:xfrm>
            <a:off x="1979712" y="3284984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195736" y="4725144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1763688" y="6237312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3584" y="1700808"/>
            <a:ext cx="3498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Примеры: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36142" y="2420888"/>
            <a:ext cx="480213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Пример 2. </a:t>
            </a:r>
            <a:r>
              <a:rPr lang="ru-RU" sz="2000" b="1" dirty="0"/>
              <a:t>Решить уравнение</a:t>
            </a:r>
            <a:r>
              <a:rPr lang="ru-RU" sz="2000" b="1" dirty="0" smtClean="0"/>
              <a:t>.</a:t>
            </a:r>
          </a:p>
          <a:p>
            <a:endParaRPr lang="ru-RU" sz="2000" b="1" dirty="0"/>
          </a:p>
          <a:p>
            <a:r>
              <a:rPr lang="ru-RU" sz="2000" b="1" dirty="0"/>
              <a:t>х</a:t>
            </a:r>
            <a:r>
              <a:rPr lang="ru-RU" sz="2000" b="1" baseline="30000" dirty="0"/>
              <a:t>4  </a:t>
            </a:r>
            <a:r>
              <a:rPr lang="ru-RU" sz="2000" b="1" dirty="0"/>
              <a:t>–  17х² + 16 = 0</a:t>
            </a:r>
          </a:p>
          <a:p>
            <a:r>
              <a:rPr lang="ru-RU" sz="2000" b="1" dirty="0"/>
              <a:t>х</a:t>
            </a:r>
            <a:r>
              <a:rPr lang="ru-RU" sz="2000" b="1" baseline="30000" dirty="0"/>
              <a:t>4</a:t>
            </a:r>
            <a:r>
              <a:rPr lang="ru-RU" sz="2000" b="1" dirty="0"/>
              <a:t> = t²  , а х² =  t</a:t>
            </a:r>
          </a:p>
          <a:p>
            <a:r>
              <a:rPr lang="ru-RU" sz="2000" b="1" dirty="0"/>
              <a:t>t² - 17t +16 = 0</a:t>
            </a:r>
          </a:p>
          <a:p>
            <a:r>
              <a:rPr lang="ru-RU" sz="2000" b="1" dirty="0"/>
              <a:t> t</a:t>
            </a:r>
            <a:r>
              <a:rPr lang="ru-RU" sz="2000" b="1" baseline="30000" dirty="0"/>
              <a:t>1</a:t>
            </a:r>
            <a:r>
              <a:rPr lang="ru-RU" sz="2000" b="1" dirty="0"/>
              <a:t> = 16    </a:t>
            </a:r>
            <a:r>
              <a:rPr lang="en-US" sz="2000" b="1" dirty="0" smtClean="0"/>
              <a:t>     </a:t>
            </a:r>
            <a:r>
              <a:rPr lang="ru-RU" sz="2000" b="1" dirty="0" smtClean="0"/>
              <a:t> </a:t>
            </a:r>
            <a:r>
              <a:rPr lang="ru-RU" sz="2000" b="1" dirty="0"/>
              <a:t>t</a:t>
            </a:r>
            <a:r>
              <a:rPr lang="ru-RU" sz="2000" b="1" baseline="30000" dirty="0"/>
              <a:t>2</a:t>
            </a:r>
            <a:r>
              <a:rPr lang="ru-RU" sz="2000" b="1" dirty="0"/>
              <a:t> = 1</a:t>
            </a:r>
          </a:p>
          <a:p>
            <a:r>
              <a:rPr lang="ru-RU" sz="2000" b="1" dirty="0"/>
              <a:t>х² = 16 </a:t>
            </a:r>
            <a:r>
              <a:rPr lang="en-US" sz="2000" b="1" dirty="0" smtClean="0"/>
              <a:t>          </a:t>
            </a:r>
            <a:r>
              <a:rPr lang="ru-RU" sz="2000" b="1" dirty="0" err="1" smtClean="0"/>
              <a:t>х</a:t>
            </a:r>
            <a:r>
              <a:rPr lang="ru-RU" sz="2000" b="1" dirty="0" smtClean="0"/>
              <a:t>² </a:t>
            </a:r>
            <a:r>
              <a:rPr lang="ru-RU" sz="2000" b="1" dirty="0"/>
              <a:t>= 1 </a:t>
            </a:r>
          </a:p>
          <a:p>
            <a:r>
              <a:rPr lang="ru-RU" sz="2000" b="1" dirty="0"/>
              <a:t>x</a:t>
            </a:r>
            <a:r>
              <a:rPr lang="ru-RU" sz="2000" b="1" baseline="-25000" dirty="0"/>
              <a:t>1,2 </a:t>
            </a:r>
            <a:r>
              <a:rPr lang="ru-RU" sz="2000" b="1" dirty="0"/>
              <a:t>= ± 4 </a:t>
            </a:r>
            <a:r>
              <a:rPr lang="en-US" sz="2000" b="1" dirty="0" smtClean="0"/>
              <a:t>       </a:t>
            </a:r>
            <a:r>
              <a:rPr lang="ru-RU" sz="2000" b="1" dirty="0" smtClean="0"/>
              <a:t>х</a:t>
            </a:r>
            <a:r>
              <a:rPr lang="ru-RU" sz="2000" b="1" baseline="-25000" dirty="0" smtClean="0"/>
              <a:t>3,4 </a:t>
            </a:r>
            <a:r>
              <a:rPr lang="ru-RU" sz="2000" b="1" dirty="0"/>
              <a:t>= ± 1</a:t>
            </a:r>
          </a:p>
          <a:p>
            <a:r>
              <a:rPr lang="ru-RU" sz="2000" b="1" dirty="0"/>
              <a:t>Ответ: </a:t>
            </a:r>
            <a:r>
              <a:rPr lang="en-US" sz="2000" b="1" dirty="0" smtClean="0"/>
              <a:t>x=</a:t>
            </a:r>
            <a:r>
              <a:rPr lang="ru-RU" sz="2000" b="1" dirty="0" smtClean="0"/>
              <a:t>± </a:t>
            </a:r>
            <a:r>
              <a:rPr lang="ru-RU" sz="2000" b="1" dirty="0"/>
              <a:t>4; ± 1 </a:t>
            </a:r>
          </a:p>
          <a:p>
            <a:r>
              <a:rPr lang="ru-RU" sz="2000" b="1" dirty="0"/>
              <a:t> 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3491880" y="4725144"/>
            <a:ext cx="1872254" cy="18133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2420888"/>
            <a:ext cx="4784580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Пример 1.</a:t>
            </a:r>
            <a:r>
              <a:rPr lang="ru-RU" sz="2000" b="1" dirty="0" smtClean="0"/>
              <a:t> Решить уравнение.</a:t>
            </a:r>
          </a:p>
          <a:p>
            <a:endParaRPr lang="ru-RU" sz="2000" dirty="0" smtClean="0"/>
          </a:p>
          <a:p>
            <a:r>
              <a:rPr lang="en-US" sz="2000" dirty="0" smtClean="0"/>
              <a:t> </a:t>
            </a:r>
            <a:r>
              <a:rPr lang="en-US" sz="2000" b="1" dirty="0" smtClean="0"/>
              <a:t>2 sin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 x + 13 sin x + 11 = 0,</a:t>
            </a:r>
            <a:endParaRPr lang="ru-RU" sz="2000" b="1" dirty="0" smtClean="0"/>
          </a:p>
          <a:p>
            <a:r>
              <a:rPr lang="en-US" sz="2000" b="1" dirty="0" smtClean="0"/>
              <a:t>sin x =t        </a:t>
            </a:r>
            <a:r>
              <a:rPr lang="en-US" sz="2000" b="1" dirty="0" smtClean="0"/>
              <a:t>|t|≤1</a:t>
            </a:r>
            <a:endParaRPr lang="ru-RU" sz="2000" b="1" dirty="0" smtClean="0"/>
          </a:p>
          <a:p>
            <a:r>
              <a:rPr lang="en-US" sz="2000" b="1" dirty="0" smtClean="0"/>
              <a:t>2t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+13t </a:t>
            </a:r>
            <a:r>
              <a:rPr lang="en-US" sz="2000" b="1" dirty="0" smtClean="0"/>
              <a:t>+</a:t>
            </a:r>
            <a:r>
              <a:rPr lang="en-US" sz="2000" b="1" dirty="0" smtClean="0"/>
              <a:t>11=0</a:t>
            </a:r>
          </a:p>
          <a:p>
            <a:r>
              <a:rPr lang="en-US" sz="2000" b="1" dirty="0" smtClean="0"/>
              <a:t>t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=</a:t>
            </a:r>
            <a:r>
              <a:rPr lang="ru-RU" sz="2000" b="1" dirty="0" smtClean="0"/>
              <a:t>-</a:t>
            </a:r>
            <a:r>
              <a:rPr lang="en-US" sz="2000" b="1" dirty="0" smtClean="0"/>
              <a:t>1         t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=</a:t>
            </a:r>
            <a:r>
              <a:rPr lang="ru-RU" sz="2000" b="1" dirty="0" smtClean="0"/>
              <a:t>-</a:t>
            </a:r>
            <a:r>
              <a:rPr lang="en-US" sz="2000" b="1" dirty="0" smtClean="0"/>
              <a:t>5,5 </a:t>
            </a:r>
            <a:r>
              <a:rPr lang="ru-RU" sz="2000" b="1" dirty="0" smtClean="0"/>
              <a:t>– не удовлетворяет </a:t>
            </a:r>
            <a:r>
              <a:rPr lang="en-US" sz="2000" b="1" dirty="0" smtClean="0"/>
              <a:t>|t|≤</a:t>
            </a:r>
            <a:r>
              <a:rPr lang="en-US" sz="2000" b="1" dirty="0" smtClean="0"/>
              <a:t>1</a:t>
            </a:r>
            <a:endParaRPr lang="ru-RU" sz="2000" b="1" dirty="0" smtClean="0"/>
          </a:p>
          <a:p>
            <a:r>
              <a:rPr lang="en-US" sz="2000" b="1" dirty="0" smtClean="0"/>
              <a:t>sin x=-1</a:t>
            </a:r>
          </a:p>
          <a:p>
            <a:endParaRPr lang="ru-RU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 </a:t>
            </a:r>
            <a:r>
              <a:rPr lang="ru-RU" sz="2000" b="1" dirty="0" smtClean="0"/>
              <a:t>Ответ</a:t>
            </a:r>
            <a:r>
              <a:rPr lang="ru-RU" sz="2000" b="1" dirty="0" smtClean="0"/>
              <a:t>: 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ru-RU" b="1" dirty="0" smtClean="0"/>
          </a:p>
          <a:p>
            <a:endParaRPr lang="ru-RU" dirty="0" smtClean="0"/>
          </a:p>
          <a:p>
            <a:r>
              <a:rPr lang="en-US" b="1" i="1" dirty="0" smtClean="0"/>
              <a:t/>
            </a:r>
            <a:br>
              <a:rPr lang="en-US" b="1" i="1" dirty="0" smtClean="0"/>
            </a:br>
            <a:endParaRPr lang="ru-RU" dirty="0" smtClean="0"/>
          </a:p>
          <a:p>
            <a:endParaRPr lang="en-US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581128"/>
            <a:ext cx="2016225" cy="482141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75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5085184"/>
            <a:ext cx="2163444" cy="432048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75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11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3848" y="1628800"/>
            <a:ext cx="87963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Примеры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уравнений для решения 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348880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 </a:t>
            </a:r>
          </a:p>
          <a:p>
            <a:r>
              <a:rPr lang="ru-RU" sz="2400" b="1" dirty="0"/>
              <a:t> (3х-4)² -5(3х-4) +6 = 0</a:t>
            </a:r>
          </a:p>
          <a:p>
            <a:r>
              <a:rPr lang="ru-RU" sz="2400" b="1" dirty="0"/>
              <a:t> </a:t>
            </a:r>
          </a:p>
          <a:p>
            <a:r>
              <a:rPr lang="ru-RU" sz="2400" b="1" dirty="0"/>
              <a:t>(х²-3х)(х²-3х+2) = 15</a:t>
            </a:r>
          </a:p>
          <a:p>
            <a:r>
              <a:rPr lang="ru-RU" sz="2400" b="1" dirty="0"/>
              <a:t> </a:t>
            </a:r>
          </a:p>
          <a:p>
            <a:r>
              <a:rPr lang="ru-RU" sz="2400" b="1" dirty="0"/>
              <a:t>7</a:t>
            </a:r>
            <a:r>
              <a:rPr lang="ru-RU" sz="2400" b="1" baseline="30000" dirty="0"/>
              <a:t>2x</a:t>
            </a:r>
            <a:r>
              <a:rPr lang="ru-RU" sz="2400" b="1" dirty="0"/>
              <a:t>– </a:t>
            </a:r>
            <a:r>
              <a:rPr lang="ru-RU" sz="2400" b="1" dirty="0" smtClean="0"/>
              <a:t>8·7</a:t>
            </a:r>
            <a:r>
              <a:rPr lang="ru-RU" sz="2400" b="1" baseline="30000" dirty="0" smtClean="0"/>
              <a:t>x </a:t>
            </a:r>
            <a:r>
              <a:rPr lang="ru-RU" sz="2400" b="1" dirty="0"/>
              <a:t>+7 = 0</a:t>
            </a:r>
          </a:p>
          <a:p>
            <a:r>
              <a:rPr lang="ru-RU" sz="2400" b="1" dirty="0"/>
              <a:t> </a:t>
            </a:r>
          </a:p>
          <a:p>
            <a:r>
              <a:rPr lang="ru-RU" sz="2400" b="1" dirty="0"/>
              <a:t>4</a:t>
            </a:r>
            <a:r>
              <a:rPr lang="ru-RU" sz="2400" b="1" baseline="30000" dirty="0"/>
              <a:t>x</a:t>
            </a:r>
            <a:r>
              <a:rPr lang="ru-RU" sz="2400" b="1" dirty="0"/>
              <a:t>-2</a:t>
            </a:r>
            <a:r>
              <a:rPr lang="ru-RU" sz="2400" b="1" baseline="30000" dirty="0"/>
              <a:t>x+1 </a:t>
            </a:r>
            <a:r>
              <a:rPr lang="ru-RU" sz="2400" b="1" dirty="0"/>
              <a:t>= 80 </a:t>
            </a:r>
            <a:endParaRPr lang="ru-RU" sz="2400" b="1" dirty="0" smtClean="0"/>
          </a:p>
          <a:p>
            <a:endParaRPr lang="ru-RU" sz="2400" b="1" dirty="0"/>
          </a:p>
          <a:p>
            <a:r>
              <a:rPr lang="en-US" sz="2400" b="1" dirty="0"/>
              <a:t>log</a:t>
            </a:r>
            <a:r>
              <a:rPr lang="en-US" sz="2400" b="1" baseline="30000" dirty="0"/>
              <a:t>2</a:t>
            </a:r>
            <a:r>
              <a:rPr lang="en-US" sz="2400" b="1" baseline="-25000" dirty="0"/>
              <a:t>2</a:t>
            </a:r>
            <a:r>
              <a:rPr lang="en-US" sz="2400" b="1" dirty="0"/>
              <a:t> (x-1) + 3log</a:t>
            </a:r>
            <a:r>
              <a:rPr lang="en-US" sz="2400" b="1" baseline="-25000" dirty="0"/>
              <a:t>2</a:t>
            </a:r>
            <a:r>
              <a:rPr lang="en-US" sz="2400" b="1" dirty="0"/>
              <a:t>(x-1) + 2 </a:t>
            </a:r>
            <a:r>
              <a:rPr lang="en-US" sz="2400" b="1" dirty="0" smtClean="0"/>
              <a:t>= </a:t>
            </a:r>
            <a:r>
              <a:rPr lang="en-US" sz="2400" b="1" dirty="0"/>
              <a:t>0</a:t>
            </a:r>
          </a:p>
          <a:p>
            <a:r>
              <a:rPr lang="en-US" sz="2400" b="1" dirty="0"/>
              <a:t> </a:t>
            </a:r>
          </a:p>
          <a:p>
            <a:endParaRPr lang="ru-RU" sz="2400" b="1" dirty="0"/>
          </a:p>
          <a:p>
            <a:r>
              <a:rPr lang="ru-RU" sz="2400" b="1" dirty="0"/>
              <a:t> 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780928"/>
            <a:ext cx="3657600" cy="28575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924944"/>
            <a:ext cx="3657600" cy="2857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39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07904" y="404664"/>
            <a:ext cx="5733784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 </a:t>
            </a:r>
          </a:p>
          <a:p>
            <a:pPr algn="ctr"/>
            <a:r>
              <a:rPr lang="ru-RU" sz="88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за </a:t>
            </a:r>
          </a:p>
          <a:p>
            <a:pPr algn="ctr"/>
            <a:r>
              <a:rPr lang="ru-RU" sz="88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внимание </a:t>
            </a:r>
            <a:endParaRPr lang="ru-RU" sz="88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511">
            <a:off x="539552" y="3429000"/>
            <a:ext cx="2880320" cy="18722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64914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36912"/>
            <a:ext cx="9396535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600" dirty="0" smtClean="0"/>
              <a:t>·</a:t>
            </a:r>
            <a:r>
              <a:rPr lang="en-US" sz="1600" dirty="0">
                <a:solidFill>
                  <a:srgbClr val="1F0BB5"/>
                </a:solidFill>
              </a:rPr>
              <a:t> </a:t>
            </a:r>
            <a:r>
              <a:rPr lang="en-US" sz="1600" u="sng" dirty="0">
                <a:solidFill>
                  <a:srgbClr val="1F0BB5"/>
                </a:solidFill>
              </a:rPr>
              <a:t>http://school.xvatit.com/index.php?title=</a:t>
            </a:r>
            <a:r>
              <a:rPr lang="ru-RU" sz="1600" u="sng" dirty="0" err="1">
                <a:solidFill>
                  <a:srgbClr val="1F0BB5"/>
                </a:solidFill>
              </a:rPr>
              <a:t>Методы_решения_систем_уравнений</a:t>
            </a:r>
            <a:endParaRPr lang="ru-RU" sz="1600" dirty="0">
              <a:solidFill>
                <a:srgbClr val="1F0BB5"/>
              </a:solidFill>
            </a:endParaRPr>
          </a:p>
          <a:p>
            <a:r>
              <a:rPr lang="ru-RU" sz="1600" dirty="0"/>
              <a:t> </a:t>
            </a:r>
          </a:p>
          <a:p>
            <a:r>
              <a:rPr lang="ru-RU" sz="1600" dirty="0"/>
              <a:t>· </a:t>
            </a:r>
            <a:r>
              <a:rPr lang="en-US" sz="1600" u="sng" dirty="0">
                <a:hlinkClick r:id="rId3"/>
              </a:rPr>
              <a:t>http://mmosysert.ucoz.ru/evrika/glavatskix/proekt.pdf</a:t>
            </a:r>
            <a:r>
              <a:rPr lang="en-US" sz="1600" dirty="0"/>
              <a:t> 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· </a:t>
            </a:r>
            <a:r>
              <a:rPr lang="en-US" sz="1600" u="sng" dirty="0">
                <a:hlinkClick r:id="rId4"/>
              </a:rPr>
              <a:t>http://referatplus.ru/matematika_geometriya/1_matemat_new_0040.php</a:t>
            </a:r>
            <a:endParaRPr lang="en-US" sz="1600" dirty="0"/>
          </a:p>
          <a:p>
            <a:r>
              <a:rPr lang="en-US" sz="1600" dirty="0"/>
              <a:t> </a:t>
            </a:r>
          </a:p>
          <a:p>
            <a:r>
              <a:rPr lang="en-US" sz="1600" dirty="0"/>
              <a:t>· </a:t>
            </a:r>
            <a:r>
              <a:rPr lang="en-US" sz="1600" u="sng" dirty="0">
                <a:hlinkClick r:id="rId5"/>
              </a:rPr>
              <a:t>http://www.coolmath.ru/lessons/8/436-raczionalnye-uravneniya.html</a:t>
            </a:r>
            <a:r>
              <a:rPr lang="en-US" sz="1600" dirty="0"/>
              <a:t> 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· </a:t>
            </a:r>
            <a:r>
              <a:rPr lang="en-US" sz="1600" u="sng" dirty="0">
                <a:hlinkClick r:id="rId6"/>
              </a:rPr>
              <a:t>http://5klass.net/algebra-8-klass/Vidy-kvadratnykh-uravnenij/015-Vvedenie-novoj-peremennoj.html</a:t>
            </a:r>
            <a:r>
              <a:rPr lang="en-US" sz="1600" dirty="0"/>
              <a:t> 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713582"/>
            <a:ext cx="4114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Источники: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658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182</Words>
  <Application>Microsoft Office PowerPoint</Application>
  <PresentationFormat>Экран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Платова</dc:creator>
  <cp:lastModifiedBy>User</cp:lastModifiedBy>
  <cp:revision>25</cp:revision>
  <dcterms:created xsi:type="dcterms:W3CDTF">2014-03-08T13:06:47Z</dcterms:created>
  <dcterms:modified xsi:type="dcterms:W3CDTF">2016-04-08T18:30:52Z</dcterms:modified>
</cp:coreProperties>
</file>