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Функционально-графический метод решения уравнений</a:t>
            </a:r>
            <a:endParaRPr lang="ru-RU" b="1" dirty="0"/>
          </a:p>
        </p:txBody>
      </p:sp>
      <p:pic>
        <p:nvPicPr>
          <p:cNvPr id="5" name="Рисунок 4" descr="49209355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27784" y="2996952"/>
            <a:ext cx="3456384" cy="26894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Алгоритм решения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Уравнение  </a:t>
            </a:r>
            <a:r>
              <a:rPr lang="ru-RU" dirty="0" err="1" smtClean="0"/>
              <a:t>f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</a:t>
            </a:r>
            <a:r>
              <a:rPr lang="ru-RU" dirty="0" err="1" smtClean="0"/>
              <a:t>=g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1)Построить графики </a:t>
            </a:r>
            <a:r>
              <a:rPr lang="ru-RU" dirty="0" smtClean="0"/>
              <a:t>функций  </a:t>
            </a:r>
            <a:r>
              <a:rPr lang="ru-RU" dirty="0" err="1" smtClean="0"/>
              <a:t>y=f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, </a:t>
            </a:r>
            <a:r>
              <a:rPr lang="ru-RU" dirty="0" err="1" smtClean="0"/>
              <a:t>y=g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2)Найти координаты точек их пересечения;</a:t>
            </a:r>
          </a:p>
          <a:p>
            <a:pPr>
              <a:buNone/>
            </a:pPr>
            <a:r>
              <a:rPr lang="ru-RU" dirty="0" smtClean="0"/>
              <a:t>3)Определить абсциссы точек пересечения;</a:t>
            </a:r>
          </a:p>
          <a:p>
            <a:pPr>
              <a:buNone/>
            </a:pPr>
            <a:r>
              <a:rPr lang="ru-RU" dirty="0" smtClean="0"/>
              <a:t>4)Записать ответ (в ответе указываются значения пункта 3).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Если, например одна из функций   </a:t>
            </a:r>
            <a:r>
              <a:rPr lang="ru-RU" dirty="0" err="1" smtClean="0"/>
              <a:t>y=f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, </a:t>
            </a:r>
            <a:r>
              <a:rPr lang="ru-RU" dirty="0" err="1" smtClean="0"/>
              <a:t>y=g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возрастает, а другая убывает, то уравнение  </a:t>
            </a:r>
            <a:r>
              <a:rPr lang="ru-RU" dirty="0" err="1" smtClean="0"/>
              <a:t>f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</a:t>
            </a:r>
            <a:r>
              <a:rPr lang="ru-RU" dirty="0" err="1" smtClean="0"/>
              <a:t>=g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либо не имеет корней, либо имеет один корень, который можно найти путём подбора. </a:t>
            </a:r>
            <a:endParaRPr lang="ru-RU" dirty="0"/>
          </a:p>
        </p:txBody>
      </p:sp>
      <p:pic>
        <p:nvPicPr>
          <p:cNvPr id="4" name="Рисунок 3" descr="1557550_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20272" y="2996952"/>
            <a:ext cx="1831213" cy="32811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Примеры решений:</a:t>
            </a:r>
            <a:endParaRPr lang="ru-RU" b="1" dirty="0"/>
          </a:p>
        </p:txBody>
      </p:sp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491880" y="1844824"/>
            <a:ext cx="5435451" cy="393938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3528" y="2636912"/>
            <a:ext cx="3024336" cy="25237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1)Строим </a:t>
            </a:r>
            <a:r>
              <a:rPr lang="en-US" sz="2000" dirty="0" smtClean="0">
                <a:solidFill>
                  <a:srgbClr val="00B050"/>
                </a:solidFill>
              </a:rPr>
              <a:t>y= x</a:t>
            </a:r>
            <a:r>
              <a:rPr lang="en-US" sz="2000" dirty="0" smtClean="0">
                <a:solidFill>
                  <a:srgbClr val="00B050"/>
                </a:solidFill>
                <a:cs typeface="Arial" charset="0"/>
              </a:rPr>
              <a:t>²</a:t>
            </a:r>
            <a:r>
              <a:rPr lang="ru-RU" sz="2000" dirty="0" smtClean="0">
                <a:solidFill>
                  <a:srgbClr val="0070C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y</a:t>
            </a:r>
            <a:r>
              <a:rPr lang="ru-RU" sz="2000" dirty="0" smtClean="0">
                <a:solidFill>
                  <a:srgbClr val="0070C0"/>
                </a:solidFill>
                <a:cs typeface="Arial" charset="0"/>
              </a:rPr>
              <a:t> =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cs typeface="Arial" charset="0"/>
              </a:rPr>
              <a:t>-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6x</a:t>
            </a:r>
            <a:r>
              <a:rPr lang="ru-RU" sz="2000" dirty="0" smtClean="0">
                <a:solidFill>
                  <a:srgbClr val="0070C0"/>
                </a:solidFill>
                <a:cs typeface="Arial" charset="0"/>
              </a:rPr>
              <a:t>-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8</a:t>
            </a:r>
            <a:r>
              <a:rPr lang="ru-RU" sz="2000" dirty="0" smtClean="0">
                <a:solidFill>
                  <a:srgbClr val="0070C0"/>
                </a:solidFill>
                <a:cs typeface="Arial" charset="0"/>
              </a:rPr>
              <a:t>;</a:t>
            </a:r>
          </a:p>
          <a:p>
            <a:r>
              <a:rPr lang="ru-RU" sz="2000" dirty="0" smtClean="0">
                <a:cs typeface="Arial" charset="0"/>
              </a:rPr>
              <a:t>2)Находим точки пересечения графиков</a:t>
            </a:r>
            <a:r>
              <a:rPr lang="en-US" sz="2000" dirty="0" smtClean="0">
                <a:cs typeface="Arial" charset="0"/>
              </a:rPr>
              <a:t> </a:t>
            </a:r>
            <a:r>
              <a:rPr lang="ru-RU" sz="2000" dirty="0" smtClean="0">
                <a:cs typeface="Arial" charset="0"/>
              </a:rPr>
              <a:t>функций(-4;16), (-2;4);</a:t>
            </a:r>
          </a:p>
          <a:p>
            <a:r>
              <a:rPr lang="ru-RU" sz="2000" dirty="0" smtClean="0">
                <a:cs typeface="Arial" charset="0"/>
              </a:rPr>
              <a:t>3)Определяем их абсциссы;</a:t>
            </a:r>
          </a:p>
          <a:p>
            <a:r>
              <a:rPr lang="ru-RU" sz="2000" dirty="0" smtClean="0">
                <a:cs typeface="Arial" charset="0"/>
              </a:rPr>
              <a:t>4)Ответ: -4; -2.</a:t>
            </a:r>
            <a:endParaRPr lang="en-US" sz="2000" dirty="0" smtClean="0">
              <a:cs typeface="Arial" charset="0"/>
            </a:endParaRPr>
          </a:p>
          <a:p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5292080" y="285293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724128" y="465313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4032448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Решить уравнение: </a:t>
            </a:r>
            <a:r>
              <a:rPr lang="en-US" dirty="0" smtClean="0"/>
              <a:t>x</a:t>
            </a:r>
            <a:r>
              <a:rPr lang="en-US" dirty="0" smtClean="0">
                <a:cs typeface="Arial" charset="0"/>
              </a:rPr>
              <a:t>²</a:t>
            </a:r>
            <a:r>
              <a:rPr lang="ru-RU" dirty="0" smtClean="0">
                <a:cs typeface="Arial" charset="0"/>
              </a:rPr>
              <a:t>=-</a:t>
            </a:r>
            <a:r>
              <a:rPr lang="en-US" dirty="0" smtClean="0">
                <a:cs typeface="Arial" charset="0"/>
              </a:rPr>
              <a:t>6x</a:t>
            </a:r>
            <a:r>
              <a:rPr lang="ru-RU" dirty="0" smtClean="0">
                <a:cs typeface="Arial" charset="0"/>
              </a:rPr>
              <a:t>-</a:t>
            </a:r>
            <a:r>
              <a:rPr lang="en-US" dirty="0" smtClean="0">
                <a:cs typeface="Arial" charset="0"/>
              </a:rPr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36004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dirty="0" smtClean="0"/>
              <a:t>1)Строим графики</a:t>
            </a:r>
          </a:p>
          <a:p>
            <a:pPr marL="514350" indent="-514350">
              <a:buNone/>
            </a:pPr>
            <a:r>
              <a:rPr lang="ru-RU" sz="2400" dirty="0" smtClean="0"/>
              <a:t>функций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y=</a:t>
            </a:r>
            <a:r>
              <a:rPr lang="ru-RU" sz="2400" u="sng" dirty="0" smtClean="0">
                <a:solidFill>
                  <a:srgbClr val="002060"/>
                </a:solidFill>
              </a:rPr>
              <a:t>(х+1) </a:t>
            </a:r>
            <a:r>
              <a:rPr lang="ru-RU" sz="2400" dirty="0" smtClean="0"/>
              <a:t>;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= 2;</a:t>
            </a:r>
            <a:endParaRPr lang="ru-RU" sz="24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  	         (х-2)</a:t>
            </a:r>
            <a:endParaRPr lang="ru-RU" sz="2400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ru-RU" sz="2400" dirty="0" smtClean="0"/>
              <a:t>2) Находим точки пересечения:(5;2);</a:t>
            </a:r>
          </a:p>
          <a:p>
            <a:pPr marL="514350" indent="-514350">
              <a:buNone/>
            </a:pPr>
            <a:r>
              <a:rPr lang="ru-RU" sz="2400" dirty="0" smtClean="0"/>
              <a:t>3)Определяем абсциссы;</a:t>
            </a:r>
          </a:p>
          <a:p>
            <a:pPr marL="514350" indent="-514350">
              <a:buNone/>
            </a:pPr>
            <a:r>
              <a:rPr lang="ru-RU" sz="2400" dirty="0" smtClean="0"/>
              <a:t>4)Ответ: 5.</a:t>
            </a:r>
            <a:endParaRPr lang="ru-RU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707904" y="1340768"/>
            <a:ext cx="5220072" cy="3068960"/>
          </a:xfrm>
          <a:prstGeom prst="rect">
            <a:avLst/>
          </a:prstGeom>
          <a:noFill/>
          <a:ln w="28575" cap="flat">
            <a:solidFill>
              <a:schemeClr val="tx1"/>
            </a:solidFill>
            <a:prstDash val="sysDot"/>
          </a:ln>
        </p:spPr>
      </p:pic>
      <p:sp>
        <p:nvSpPr>
          <p:cNvPr id="6" name="TextBox 5"/>
          <p:cNvSpPr txBox="1"/>
          <p:nvPr/>
        </p:nvSpPr>
        <p:spPr>
          <a:xfrm>
            <a:off x="1907704" y="260648"/>
            <a:ext cx="482453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Решить уравнение: </a:t>
            </a:r>
            <a:r>
              <a:rPr lang="ru-RU" sz="2400" u="sng" dirty="0" smtClean="0"/>
              <a:t>(х+1)</a:t>
            </a:r>
            <a:r>
              <a:rPr lang="en-US" sz="2400" u="sng" dirty="0" smtClean="0"/>
              <a:t> </a:t>
            </a:r>
            <a:r>
              <a:rPr lang="ru-RU" sz="2400" dirty="0" smtClean="0"/>
              <a:t>=2</a:t>
            </a:r>
            <a:endParaRPr lang="en-US" sz="2400" dirty="0" smtClean="0"/>
          </a:p>
          <a:p>
            <a:pPr algn="ctr"/>
            <a:r>
              <a:rPr lang="en-US" sz="2400" dirty="0" smtClean="0"/>
              <a:t>		   (</a:t>
            </a:r>
            <a:r>
              <a:rPr lang="ru-RU" sz="2400" dirty="0" smtClean="0"/>
              <a:t>х-2)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228184" y="2636912"/>
            <a:ext cx="2627784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779912" y="2636912"/>
            <a:ext cx="252028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7452320" y="2708920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4" descr="http://stonewoodfinancial.com/wp-content/uploads/2013/02/magic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192" y="4581128"/>
            <a:ext cx="2088232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149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Функционально-графический метод решения уравнений</vt:lpstr>
      <vt:lpstr>Алгоритм решения</vt:lpstr>
      <vt:lpstr>Примеры решений: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Функционально-графический метод решения уравнений</dc:title>
  <dc:creator>Викуся</dc:creator>
  <cp:lastModifiedBy>User</cp:lastModifiedBy>
  <cp:revision>8</cp:revision>
  <dcterms:created xsi:type="dcterms:W3CDTF">2014-03-14T02:23:21Z</dcterms:created>
  <dcterms:modified xsi:type="dcterms:W3CDTF">2016-04-08T18:39:55Z</dcterms:modified>
</cp:coreProperties>
</file>