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2EE224-2CB8-41DF-BF0B-6389411DC48E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AFB80C-D5F9-440D-9F78-F0352B5E7F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_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91165" y="1"/>
            <a:ext cx="8225251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357222" y="2500306"/>
            <a:ext cx="95012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Михаил Васильевич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Ломоносов</a:t>
            </a:r>
          </a:p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(8 ноября 1711— 4 апреля 1765)</a:t>
            </a:r>
            <a:endParaRPr lang="ru-RU" sz="5400" b="1" cap="none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172400" cy="6357958"/>
          </a:xfrm>
        </p:spPr>
        <p:txBody>
          <a:bodyPr numCol="1">
            <a:normAutofit/>
          </a:bodyPr>
          <a:lstStyle/>
          <a:p>
            <a:r>
              <a:rPr lang="ru-RU" sz="2400" b="1" dirty="0" smtClean="0">
                <a:latin typeface="+mj-lt"/>
              </a:rPr>
              <a:t>Михаил Васильевич Ломоносов</a:t>
            </a:r>
            <a:r>
              <a:rPr lang="ru-RU" sz="2400" dirty="0">
                <a:latin typeface="+mj-lt"/>
              </a:rPr>
              <a:t>  — первый русский </a:t>
            </a:r>
            <a:r>
              <a:rPr lang="ru-RU" sz="2400" dirty="0" smtClean="0">
                <a:latin typeface="+mj-lt"/>
              </a:rPr>
              <a:t>учёный- естествоиспытатель </a:t>
            </a:r>
            <a:r>
              <a:rPr lang="ru-RU" sz="2400" dirty="0">
                <a:latin typeface="+mj-lt"/>
              </a:rPr>
              <a:t> </a:t>
            </a:r>
            <a:endParaRPr lang="ru-RU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   мирового </a:t>
            </a:r>
            <a:r>
              <a:rPr lang="ru-RU" sz="2400" dirty="0">
                <a:latin typeface="+mj-lt"/>
              </a:rPr>
              <a:t>значения, энциклопедист, </a:t>
            </a:r>
            <a:r>
              <a:rPr lang="ru-RU" sz="2400" dirty="0" smtClean="0">
                <a:latin typeface="+mj-lt"/>
              </a:rPr>
              <a:t>химик,</a:t>
            </a:r>
            <a:r>
              <a:rPr lang="ru-RU" sz="2400" dirty="0">
                <a:latin typeface="+mj-lt"/>
              </a:rPr>
              <a:t> </a:t>
            </a:r>
            <a:r>
              <a:rPr lang="ru-RU" sz="2400" dirty="0" smtClean="0">
                <a:latin typeface="+mj-lt"/>
              </a:rPr>
              <a:t>физик</a:t>
            </a:r>
            <a:r>
              <a:rPr lang="ru-RU" sz="2400" dirty="0" smtClean="0">
                <a:latin typeface="+mj-lt"/>
              </a:rPr>
              <a:t>, астроном</a:t>
            </a:r>
            <a:r>
              <a:rPr lang="ru-RU" sz="2400" dirty="0">
                <a:latin typeface="+mj-lt"/>
              </a:rPr>
              <a:t>, приборостроитель, географ, металлург, </a:t>
            </a:r>
            <a:r>
              <a:rPr lang="ru-RU" sz="2400" dirty="0" smtClean="0">
                <a:latin typeface="+mj-lt"/>
              </a:rPr>
              <a:t>   геолог</a:t>
            </a:r>
            <a:r>
              <a:rPr lang="ru-RU" sz="2400" dirty="0">
                <a:latin typeface="+mj-lt"/>
              </a:rPr>
              <a:t>, </a:t>
            </a:r>
            <a:r>
              <a:rPr lang="ru-RU" sz="2400" dirty="0" smtClean="0">
                <a:latin typeface="+mj-lt"/>
              </a:rPr>
              <a:t>поэт.</a:t>
            </a:r>
          </a:p>
          <a:p>
            <a:r>
              <a:rPr lang="ru-RU" sz="2400" dirty="0">
                <a:latin typeface="+mj-lt"/>
              </a:rPr>
              <a:t> Разработал </a:t>
            </a:r>
            <a:r>
              <a:rPr lang="ru-RU" sz="2400" dirty="0" smtClean="0">
                <a:latin typeface="+mj-lt"/>
              </a:rPr>
              <a:t>проект Московского </a:t>
            </a:r>
            <a:r>
              <a:rPr lang="ru-RU" sz="2400" dirty="0">
                <a:latin typeface="+mj-lt"/>
              </a:rPr>
              <a:t>университета, впоследствии названного в его честь</a:t>
            </a:r>
            <a:r>
              <a:rPr lang="ru-RU" sz="2400" dirty="0" smtClean="0">
                <a:latin typeface="+mj-lt"/>
              </a:rPr>
              <a:t>.</a:t>
            </a:r>
            <a:br>
              <a:rPr lang="ru-RU" sz="2400" dirty="0" smtClean="0">
                <a:latin typeface="+mj-lt"/>
              </a:rPr>
            </a:br>
            <a:r>
              <a:rPr lang="ru-RU" sz="2400" dirty="0">
                <a:latin typeface="+mj-lt"/>
              </a:rPr>
              <a:t>Статский советник, профессор химии (с 1745), и действительный член Санкт-Петербургской Императорской и почётный член Королевской Шведской академий наук</a:t>
            </a:r>
            <a:r>
              <a:rPr lang="ru-RU" sz="2400" dirty="0" smtClean="0">
                <a:latin typeface="+mj-lt"/>
              </a:rPr>
              <a:t>.</a:t>
            </a:r>
          </a:p>
          <a:p>
            <a:r>
              <a:rPr lang="ru-RU" sz="2400" dirty="0" smtClean="0">
                <a:latin typeface="Calibri" pitchFamily="34" charset="0"/>
              </a:rPr>
              <a:t>Основной областью своей деятельности М. В. Ломоносов считал </a:t>
            </a:r>
            <a:r>
              <a:rPr lang="ru-RU" sz="2400" dirty="0" smtClean="0">
                <a:latin typeface="Calibri" pitchFamily="34" charset="0"/>
              </a:rPr>
              <a:t>химию.</a:t>
            </a:r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0" i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Мозаики М.В.Ломоносова</a:t>
            </a:r>
            <a:endParaRPr lang="ru-RU" sz="4000" b="0" i="1" dirty="0"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    Мозаики</a:t>
            </a:r>
            <a:r>
              <a:rPr lang="ru-RU" sz="2400" dirty="0" smtClean="0">
                <a:latin typeface="Calibri" pitchFamily="34" charset="0"/>
              </a:rPr>
              <a:t> М. В. Ломоносова — часть деятельности учёного, которая сочетает в себе продвижение двух важных и тесно взаимосвязанных направлений его творчества: развития основанной им науки о стекле и монументальных панно, возрождению этого забытого ремесла и искусства. Неукротимая энергия учёного, решительность, способствовали тому, что его чаяниям суждено было сбыться: в специальной пристройке к его дому на Васильевском острове открывается мастерская для набора мозаичных картин. 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50px-Lomonosov_PeterI_mosaic_175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00034" y="357166"/>
            <a:ext cx="3428992" cy="4564369"/>
          </a:xfrm>
          <a:prstGeom prst="rect">
            <a:avLst/>
          </a:prstGeom>
        </p:spPr>
      </p:pic>
      <p:pic>
        <p:nvPicPr>
          <p:cNvPr id="5" name="Рисунок 4" descr="1200px-Lomonosov_Poltava_1762_176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86050" y="2214554"/>
            <a:ext cx="5757890" cy="3987339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</TotalTime>
  <Words>12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Слайд 1</vt:lpstr>
      <vt:lpstr>Слайд 2</vt:lpstr>
      <vt:lpstr>Мозаики М.В.Ломоносова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9</cp:revision>
  <dcterms:created xsi:type="dcterms:W3CDTF">2014-03-06T17:34:18Z</dcterms:created>
  <dcterms:modified xsi:type="dcterms:W3CDTF">2016-04-08T18:37:41Z</dcterms:modified>
</cp:coreProperties>
</file>