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76" r:id="rId2"/>
    <p:sldId id="262" r:id="rId3"/>
    <p:sldId id="266" r:id="rId4"/>
    <p:sldId id="263" r:id="rId5"/>
    <p:sldId id="285" r:id="rId6"/>
    <p:sldId id="278" r:id="rId7"/>
    <p:sldId id="287" r:id="rId8"/>
    <p:sldId id="288" r:id="rId9"/>
    <p:sldId id="289" r:id="rId10"/>
    <p:sldId id="281" r:id="rId11"/>
    <p:sldId id="290" r:id="rId12"/>
    <p:sldId id="291" r:id="rId13"/>
    <p:sldId id="292" r:id="rId14"/>
    <p:sldId id="293" r:id="rId15"/>
    <p:sldId id="294" r:id="rId16"/>
    <p:sldId id="274" r:id="rId17"/>
    <p:sldId id="284" r:id="rId18"/>
  </p:sldIdLst>
  <p:sldSz cx="10080625" cy="7559675"/>
  <p:notesSz cx="7559675" cy="10691813"/>
  <p:defaultTextStyle>
    <a:defPPr>
      <a:defRPr lang="en-GB"/>
    </a:defPPr>
    <a:lvl1pPr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4" autoAdjust="0"/>
    <p:restoredTop sz="94660"/>
  </p:normalViewPr>
  <p:slideViewPr>
    <p:cSldViewPr>
      <p:cViewPr varScale="1">
        <p:scale>
          <a:sx n="63" d="100"/>
          <a:sy n="63" d="100"/>
        </p:scale>
        <p:origin x="-147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AADD906D-8130-464D-9619-48D753D16B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FD7AB8-AD58-45EE-B71C-4AC42EA07056}" type="slidenum">
              <a:rPr lang="ru-RU"/>
              <a:pPr/>
              <a:t>2</a:t>
            </a:fld>
            <a:endParaRPr lang="ru-RU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52209D-E29A-4755-8EF4-926A484100EA}" type="slidenum">
              <a:rPr lang="ru-RU"/>
              <a:pPr/>
              <a:t>16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04323A-1070-46B8-A158-9C568FDA83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42EED1-04D5-45F5-AB5B-AC79BD73DE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911BAD-5817-4425-9A5F-ACC2B8C9B1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301625"/>
            <a:ext cx="9063037" cy="6448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7700" cy="5127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fld id="{36C08619-23EB-4788-A78A-21E24043B2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17AFF6-B7A8-41D3-9289-96510ABF0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6C4633-A963-405A-8875-0B093B352E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D08C9D-3B14-4E84-92D5-870DC2BA39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25276B-3CC4-4CE2-AC7A-B0800A139F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A75D61-D676-41F9-8024-424134EC4D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2BD437-A616-4DC9-A6EB-6D93BC4EB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5BC6A5-35AB-47EB-8698-A8C816A353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6F35A5-EE6D-4AEB-A75B-AB6DD5246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49206C35-EB2B-49D3-8C98-4AC2EB1A8AB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1479234">
            <a:off x="2521392" y="2899081"/>
            <a:ext cx="6335712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7589"/>
              </a:avLst>
            </a:prstTxWarp>
          </a:bodyPr>
          <a:lstStyle/>
          <a:p>
            <a:r>
              <a:rPr lang="uk-UA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Особенности</a:t>
            </a:r>
            <a:r>
              <a:rPr lang="uk-UA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</a:p>
          <a:p>
            <a:r>
              <a:rPr lang="uk-UA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о</a:t>
            </a:r>
            <a:r>
              <a:rPr lang="uk-UA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рганизации</a:t>
            </a:r>
            <a:r>
              <a:rPr lang="uk-UA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uk-UA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обучения</a:t>
            </a:r>
            <a:endParaRPr lang="uk-UA" sz="4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r>
              <a:rPr lang="uk-UA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м</a:t>
            </a:r>
            <a:r>
              <a:rPr lang="uk-UA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ладших</a:t>
            </a:r>
            <a:r>
              <a:rPr lang="uk-UA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uk-UA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школьников</a:t>
            </a:r>
            <a:endParaRPr lang="uk-UA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7" name="Picture 4" descr="794969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70" y="2779705"/>
            <a:ext cx="2786082" cy="300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SC_0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00609">
            <a:off x="0" y="1042988"/>
            <a:ext cx="7127875" cy="4733925"/>
          </a:xfrm>
          <a:prstGeom prst="rect">
            <a:avLst/>
          </a:prstGeom>
          <a:noFill/>
          <a:ln w="38100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62467" name="WordArt 3"/>
          <p:cNvSpPr>
            <a:spLocks noChangeArrowheads="1" noChangeShapeType="1" noTextEdit="1"/>
          </p:cNvSpPr>
          <p:nvPr/>
        </p:nvSpPr>
        <p:spPr bwMode="auto">
          <a:xfrm>
            <a:off x="5327650" y="2051050"/>
            <a:ext cx="4608513" cy="2736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Урок с использованием</a:t>
            </a:r>
          </a:p>
          <a:p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интерактивных технологий</a:t>
            </a:r>
          </a:p>
          <a:p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(ролевая игра) </a:t>
            </a:r>
          </a:p>
          <a:p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 </a:t>
            </a:r>
            <a:r>
              <a:rPr lang="ru-RU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."Праздник Алфавита"</a:t>
            </a:r>
            <a:endParaRPr lang="uk-UA" sz="2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9" y="301625"/>
            <a:ext cx="9037668" cy="5121286"/>
          </a:xfrm>
        </p:spPr>
        <p:txBody>
          <a:bodyPr/>
          <a:lstStyle/>
          <a:p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Принципы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повышения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мотивации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учащихся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ступени к изучению английского языка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4032" y="1208069"/>
            <a:ext cx="9063037" cy="4981575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4000" b="1" dirty="0" err="1" smtClean="0">
                <a:solidFill>
                  <a:srgbClr val="0070C0"/>
                </a:solidFill>
              </a:rPr>
              <a:t>Мотива́ция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(от лат. </a:t>
            </a:r>
            <a:r>
              <a:rPr lang="ru-RU" b="1" dirty="0" err="1" smtClean="0">
                <a:solidFill>
                  <a:srgbClr val="0070C0"/>
                </a:solidFill>
              </a:rPr>
              <a:t>movere</a:t>
            </a:r>
            <a:r>
              <a:rPr lang="ru-RU" b="1" dirty="0" smtClean="0">
                <a:solidFill>
                  <a:srgbClr val="0070C0"/>
                </a:solidFill>
              </a:rPr>
              <a:t>) </a:t>
            </a:r>
            <a:r>
              <a:rPr lang="ru-RU" dirty="0" smtClean="0"/>
              <a:t>— побуждение к действию; динамический процесс психофизиологического плана, управляющий поведением человека, определяющий его направленность, организованность, активность и устойчивость; способность человека деятельно удовлетворять свои потребности.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мотивации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842" y="708003"/>
            <a:ext cx="9063037" cy="6000792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2400" dirty="0" smtClean="0">
                <a:solidFill>
                  <a:srgbClr val="0070C0"/>
                </a:solidFill>
              </a:rPr>
              <a:t>	</a:t>
            </a:r>
            <a:r>
              <a:rPr lang="ru-RU" sz="3000" b="1" dirty="0" smtClean="0">
                <a:solidFill>
                  <a:srgbClr val="0070C0"/>
                </a:solidFill>
              </a:rPr>
              <a:t>Внешняя мотивация — </a:t>
            </a:r>
            <a:r>
              <a:rPr lang="ru-RU" sz="3000" b="1" dirty="0" err="1" smtClean="0">
                <a:solidFill>
                  <a:srgbClr val="0070C0"/>
                </a:solidFill>
              </a:rPr>
              <a:t>мотивация</a:t>
            </a:r>
            <a:r>
              <a:rPr lang="ru-RU" sz="3000" b="1" dirty="0" smtClean="0">
                <a:solidFill>
                  <a:srgbClr val="0070C0"/>
                </a:solidFill>
              </a:rPr>
              <a:t>, не связанная с содержанием определенной деятельности, но обусловленная внешними по отношению к субъекту обстоятельствами.</a:t>
            </a:r>
          </a:p>
          <a:p>
            <a:r>
              <a:rPr lang="ru-RU" sz="3000" b="1" dirty="0" smtClean="0">
                <a:solidFill>
                  <a:srgbClr val="0070C0"/>
                </a:solidFill>
              </a:rPr>
              <a:t>	Внутренняя мотивация — </a:t>
            </a:r>
            <a:r>
              <a:rPr lang="ru-RU" sz="3000" b="1" dirty="0" err="1" smtClean="0">
                <a:solidFill>
                  <a:srgbClr val="0070C0"/>
                </a:solidFill>
              </a:rPr>
              <a:t>мотивация</a:t>
            </a:r>
            <a:r>
              <a:rPr lang="ru-RU" sz="3000" b="1" dirty="0" smtClean="0">
                <a:solidFill>
                  <a:srgbClr val="0070C0"/>
                </a:solidFill>
              </a:rPr>
              <a:t>, связанная не с внешними обстоятельствами, а с самим содержанием деятельности.</a:t>
            </a:r>
          </a:p>
          <a:p>
            <a:r>
              <a:rPr lang="ru-RU" sz="3000" b="1" dirty="0" smtClean="0">
                <a:solidFill>
                  <a:srgbClr val="0070C0"/>
                </a:solidFill>
              </a:rPr>
              <a:t>	Положительная и отрицательная мотивация.</a:t>
            </a:r>
          </a:p>
          <a:p>
            <a:r>
              <a:rPr lang="ru-RU" sz="3000" b="1" dirty="0" smtClean="0">
                <a:solidFill>
                  <a:srgbClr val="0070C0"/>
                </a:solidFill>
              </a:rPr>
              <a:t>	Устойчивая и неустойчивая мотивация. Устойчивой считается мотивация, которая основана на нуждах человека, так как она не требует дополнительного подкрепления.</a:t>
            </a:r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779441"/>
            <a:ext cx="9063037" cy="5970609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0070C0"/>
                </a:solidFill>
              </a:rPr>
              <a:t>Различают два основных типа мотивации: «от» и «к», или «метод кнута и пряника».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	Мотив достижения — стремление достичь высоких результатов и мастерства в деятельности; оно проявляется в выборе сложных заданий и стремлении их выполнить.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	Мотив власти — стремление индивида влиять на людей, при некоторых обстоятельствах, может быть существенной движущей силой человеческих действий</a:t>
            </a:r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1049.JPG"/>
          <p:cNvPicPr>
            <a:picLocks noChangeAspect="1"/>
          </p:cNvPicPr>
          <p:nvPr/>
        </p:nvPicPr>
        <p:blipFill>
          <a:blip r:embed="rId2" cstate="print"/>
          <a:srcRect t="20051" r="3686"/>
          <a:stretch>
            <a:fillRect/>
          </a:stretch>
        </p:blipFill>
        <p:spPr>
          <a:xfrm rot="20701809">
            <a:off x="115593" y="641104"/>
            <a:ext cx="5351461" cy="295042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Рисунок 3" descr="DSC_0183.JPG"/>
          <p:cNvPicPr>
            <a:picLocks noChangeAspect="1"/>
          </p:cNvPicPr>
          <p:nvPr/>
        </p:nvPicPr>
        <p:blipFill>
          <a:blip r:embed="rId3" cstate="print"/>
          <a:srcRect t="12347" r="21070"/>
          <a:stretch>
            <a:fillRect/>
          </a:stretch>
        </p:blipFill>
        <p:spPr>
          <a:xfrm rot="604057">
            <a:off x="5308026" y="1021968"/>
            <a:ext cx="4715771" cy="347828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67586" name="Picture 2" descr="DSC_07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2370">
            <a:off x="832706" y="3924895"/>
            <a:ext cx="5117436" cy="3399006"/>
          </a:xfrm>
          <a:prstGeom prst="rect">
            <a:avLst/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rot="2379450">
            <a:off x="6885694" y="1318884"/>
            <a:ext cx="2108003" cy="1778634"/>
          </a:xfrm>
          <a:prstGeom prst="rect">
            <a:avLst/>
          </a:prstGeom>
          <a:gradFill rotWithShape="0">
            <a:gsLst>
              <a:gs pos="0">
                <a:srgbClr val="2045AE"/>
              </a:gs>
              <a:gs pos="100000">
                <a:srgbClr val="0E1F50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286" dir="243159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latin typeface="Times New Roman" pitchFamily="18" charset="0"/>
              </a:rPr>
              <a:t> 2010 </a:t>
            </a:r>
            <a:r>
              <a:rPr lang="ru-RU" sz="4000" b="1" dirty="0">
                <a:latin typeface="Times New Roman" pitchFamily="18" charset="0"/>
              </a:rPr>
              <a:t>–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latin typeface="Times New Roman" pitchFamily="18" charset="0"/>
              </a:rPr>
              <a:t>2011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941638" y="4532313"/>
            <a:ext cx="688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11738" y="3379788"/>
            <a:ext cx="688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509838" y="106363"/>
            <a:ext cx="5716587" cy="1351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Достижения воспитанников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9718" y="1493821"/>
            <a:ext cx="5929354" cy="5201424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Призеры Всеукраинского </a:t>
            </a:r>
          </a:p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конкурсу по английскому </a:t>
            </a:r>
          </a:p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языку «Гринвич»</a:t>
            </a:r>
          </a:p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</a:rPr>
              <a:t>І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место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– Куренная Елена,</a:t>
            </a:r>
          </a:p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</a:rPr>
              <a:t>Шерпакова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 Настя</a:t>
            </a:r>
          </a:p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ІІ место –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</a:rPr>
              <a:t>Волосацкая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 Эля, </a:t>
            </a:r>
          </a:p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Петрук Настя</a:t>
            </a:r>
          </a:p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ІІІ место –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</a:rPr>
              <a:t>Осипенко Руслан </a:t>
            </a:r>
            <a:endParaRPr lang="ru-RU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2875" y="2000250"/>
            <a:ext cx="9577388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defTabSz="914400" hangingPunct="1">
              <a:lnSpc>
                <a:spcPct val="85000"/>
              </a:lnSpc>
              <a:spcBef>
                <a:spcPts val="600"/>
              </a:spcBef>
              <a:spcAft>
                <a:spcPts val="1425"/>
              </a:spcAft>
              <a:buFont typeface="Wingdings" pitchFamily="2" charset="2"/>
              <a:buNone/>
            </a:pPr>
            <a:r>
              <a:rPr lang="ru-RU" sz="7200" b="1" i="1">
                <a:solidFill>
                  <a:srgbClr val="00B050"/>
                </a:solidFill>
                <a:latin typeface="Monotype Corsiva" pitchFamily="66" charset="0"/>
              </a:rPr>
              <a:t>Спасибо всем за внимание!</a:t>
            </a:r>
          </a:p>
        </p:txBody>
      </p:sp>
      <p:pic>
        <p:nvPicPr>
          <p:cNvPr id="6" name="Picture 14" descr="0_1a0d5_3f5c2174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66" y="5922977"/>
            <a:ext cx="1655762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049338" y="0"/>
            <a:ext cx="7467600" cy="56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Творческая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деятельность</a:t>
            </a: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756275" y="1979613"/>
            <a:ext cx="4324350" cy="5397500"/>
          </a:xfrm>
          <a:prstGeom prst="chevron">
            <a:avLst>
              <a:gd name="adj" fmla="val 16468"/>
            </a:avLst>
          </a:prstGeom>
          <a:solidFill>
            <a:srgbClr val="9999FF"/>
          </a:solidFill>
          <a:ln w="38160">
            <a:solidFill>
              <a:srgbClr val="EAEAEA"/>
            </a:solidFill>
            <a:miter lim="800000"/>
            <a:headEnd/>
            <a:tailEnd/>
          </a:ln>
          <a:effectLst>
            <a:outerShdw dist="109185" dir="3271692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024188" y="1908175"/>
            <a:ext cx="3843337" cy="5427663"/>
          </a:xfrm>
          <a:prstGeom prst="chevron">
            <a:avLst>
              <a:gd name="adj" fmla="val 17384"/>
            </a:avLst>
          </a:prstGeom>
          <a:solidFill>
            <a:srgbClr val="33CCCC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09185" dir="3271692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1979613"/>
            <a:ext cx="3705225" cy="5427662"/>
          </a:xfrm>
          <a:prstGeom prst="chevron">
            <a:avLst>
              <a:gd name="adj" fmla="val 17384"/>
            </a:avLst>
          </a:prstGeom>
          <a:solidFill>
            <a:srgbClr val="3491E6"/>
          </a:solidFill>
          <a:ln w="38160">
            <a:solidFill>
              <a:srgbClr val="EAEAEA"/>
            </a:solidFill>
            <a:miter lim="800000"/>
            <a:headEnd/>
            <a:tailEnd/>
          </a:ln>
          <a:effectLst>
            <a:outerShdw dist="109185" dir="3271692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5900" y="1042988"/>
            <a:ext cx="2736850" cy="6492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426A"/>
              </a:gs>
              <a:gs pos="100000">
                <a:srgbClr val="3491E6"/>
              </a:gs>
            </a:gsLst>
            <a:lin ang="108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63504" dir="3183908" algn="ctr" rotWithShape="0">
              <a:srgbClr val="001D3A"/>
            </a:outerShdw>
          </a:effectLst>
        </p:spPr>
        <p:txBody>
          <a:bodyPr wrap="none" lIns="90000" tIns="46800" rIns="90000" bIns="46800" anchor="ctr"/>
          <a:lstStyle/>
          <a:p>
            <a: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>
                <a:solidFill>
                  <a:srgbClr val="FFFFFF"/>
                </a:solidFill>
              </a:rPr>
              <a:t>Проблема</a:t>
            </a:r>
            <a:r>
              <a:rPr lang="ru-RU" sz="20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311525" y="900113"/>
            <a:ext cx="2808288" cy="79216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5E5E"/>
              </a:gs>
              <a:gs pos="100000">
                <a:srgbClr val="33CCCC"/>
              </a:gs>
            </a:gsLst>
            <a:lin ang="108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63504" dir="3183908" algn="ctr" rotWithShape="0">
              <a:srgbClr val="001D3A"/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>
                <a:solidFill>
                  <a:srgbClr val="FFFFFF"/>
                </a:solidFill>
              </a:rPr>
              <a:t>Формы работы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408738" y="900113"/>
            <a:ext cx="2952750" cy="6492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64675"/>
              </a:gs>
              <a:gs pos="100000">
                <a:srgbClr val="9999FF"/>
              </a:gs>
            </a:gsLst>
            <a:lin ang="108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63504" dir="3183908" algn="ctr" rotWithShape="0">
              <a:srgbClr val="001D3A"/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/>
              <a:t>Методы работы</a:t>
            </a:r>
            <a:endParaRPr lang="en-US" sz="2600" b="1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47700" y="3708400"/>
            <a:ext cx="27987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Развитие </a:t>
            </a:r>
          </a:p>
          <a:p>
            <a:r>
              <a:rPr lang="ru-RU" sz="2400"/>
              <a:t>коммуникативной </a:t>
            </a:r>
          </a:p>
          <a:p>
            <a:r>
              <a:rPr lang="ru-RU" sz="2400"/>
              <a:t>компетенции </a:t>
            </a:r>
          </a:p>
          <a:p>
            <a:r>
              <a:rPr lang="ru-RU" sz="2400"/>
              <a:t>на уроках </a:t>
            </a:r>
          </a:p>
          <a:p>
            <a:r>
              <a:rPr lang="ru-RU" sz="2400"/>
              <a:t>английского языка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00450" y="2411413"/>
            <a:ext cx="2684196" cy="387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Индивидуальная</a:t>
            </a:r>
          </a:p>
          <a:p>
            <a:r>
              <a:rPr lang="ru-RU" sz="2400" dirty="0"/>
              <a:t> работа </a:t>
            </a:r>
            <a:r>
              <a:rPr lang="en-US" sz="2400" smtClean="0"/>
              <a:t>c </a:t>
            </a:r>
            <a:r>
              <a:rPr lang="ru-RU" sz="2400" smtClean="0"/>
              <a:t>детьми</a:t>
            </a:r>
            <a:r>
              <a:rPr lang="ru-RU" sz="2400" dirty="0"/>
              <a:t>,</a:t>
            </a:r>
          </a:p>
          <a:p>
            <a:r>
              <a:rPr lang="ru-RU" sz="2400" dirty="0"/>
              <a:t>Факультативная </a:t>
            </a:r>
          </a:p>
          <a:p>
            <a:r>
              <a:rPr lang="ru-RU" sz="2400" dirty="0"/>
              <a:t>работа,</a:t>
            </a:r>
          </a:p>
          <a:p>
            <a:r>
              <a:rPr lang="ru-RU" sz="2400" dirty="0"/>
              <a:t>работа с </a:t>
            </a:r>
          </a:p>
          <a:p>
            <a:r>
              <a:rPr lang="ru-RU" sz="2400" dirty="0"/>
              <a:t>одаренными </a:t>
            </a:r>
          </a:p>
          <a:p>
            <a:r>
              <a:rPr lang="ru-RU" sz="2400" dirty="0"/>
              <a:t>детьми</a:t>
            </a:r>
          </a:p>
          <a:p>
            <a:r>
              <a:rPr lang="ru-RU" sz="2400" dirty="0"/>
              <a:t> (участие в </a:t>
            </a:r>
          </a:p>
          <a:p>
            <a:r>
              <a:rPr lang="ru-RU" sz="2400" dirty="0"/>
              <a:t>олимпиадах, </a:t>
            </a:r>
          </a:p>
          <a:p>
            <a:r>
              <a:rPr lang="ru-RU" sz="2400" dirty="0" smtClean="0"/>
              <a:t>конкурсе:</a:t>
            </a:r>
            <a:endParaRPr lang="ru-RU" sz="2400" dirty="0"/>
          </a:p>
          <a:p>
            <a:r>
              <a:rPr lang="ru-RU" sz="2400" dirty="0"/>
              <a:t>«Гринвич</a:t>
            </a:r>
            <a:r>
              <a:rPr lang="ru-RU" sz="2400" dirty="0" smtClean="0"/>
              <a:t>»)</a:t>
            </a:r>
            <a:endParaRPr lang="ru-RU" sz="2400" dirty="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864350" y="2843213"/>
            <a:ext cx="2867003" cy="318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Уроки-семинары,</a:t>
            </a:r>
          </a:p>
          <a:p>
            <a:r>
              <a:rPr lang="ru-RU" sz="2400" dirty="0"/>
              <a:t>интегрированные </a:t>
            </a:r>
          </a:p>
          <a:p>
            <a:r>
              <a:rPr lang="ru-RU" sz="2400" dirty="0"/>
              <a:t>уроки, </a:t>
            </a:r>
          </a:p>
          <a:p>
            <a:r>
              <a:rPr lang="ru-RU" sz="2400" dirty="0"/>
              <a:t>уроки-конкурсы, </a:t>
            </a:r>
          </a:p>
          <a:p>
            <a:r>
              <a:rPr lang="ru-RU" sz="2400" dirty="0"/>
              <a:t>театрализованные</a:t>
            </a:r>
          </a:p>
          <a:p>
            <a:r>
              <a:rPr lang="ru-RU" sz="2400" dirty="0"/>
              <a:t> уроки,</a:t>
            </a:r>
          </a:p>
          <a:p>
            <a:r>
              <a:rPr lang="ru-RU" sz="2400" dirty="0"/>
              <a:t>урок-игра, </a:t>
            </a:r>
          </a:p>
          <a:p>
            <a:r>
              <a:rPr lang="ru-RU" sz="2400" dirty="0"/>
              <a:t> интерактивные</a:t>
            </a:r>
          </a:p>
          <a:p>
            <a:r>
              <a:rPr lang="ru-RU" sz="2400" dirty="0"/>
              <a:t> уроки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323850"/>
            <a:ext cx="9063037" cy="6138863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ru-RU" sz="3400" b="1">
                <a:cs typeface="Arial" charset="0"/>
              </a:rPr>
              <a:t>♦ Цель: </a:t>
            </a:r>
            <a:r>
              <a:rPr lang="ru-RU" sz="3400">
                <a:cs typeface="Arial" charset="0"/>
              </a:rPr>
              <a:t>обучению языку через говорение, которое основывается на таких понятиях как общение, культура, мотивация, интерактивность.</a:t>
            </a:r>
          </a:p>
          <a:p>
            <a:pPr>
              <a:lnSpc>
                <a:spcPct val="83000"/>
              </a:lnSpc>
            </a:pPr>
            <a:r>
              <a:rPr lang="ru-RU" sz="3400" b="1">
                <a:cs typeface="Arial" charset="0"/>
              </a:rPr>
              <a:t>♦ Задача: </a:t>
            </a:r>
            <a:r>
              <a:rPr lang="ru-RU" sz="3400">
                <a:cs typeface="Arial" charset="0"/>
              </a:rPr>
              <a:t>изучение иностранного языка посредствам коммуникативной компетенции и как способность изучения языка осуществлять речевую деятельность.</a:t>
            </a:r>
          </a:p>
          <a:p>
            <a:pPr>
              <a:lnSpc>
                <a:spcPct val="83000"/>
              </a:lnSpc>
            </a:pPr>
            <a:r>
              <a:rPr lang="ru-RU" sz="3400" b="1">
                <a:cs typeface="Arial" charset="0"/>
              </a:rPr>
              <a:t>♦ Принципы:</a:t>
            </a:r>
            <a:r>
              <a:rPr lang="ru-RU" sz="3400">
                <a:cs typeface="Arial" charset="0"/>
              </a:rPr>
              <a:t> развитие коммуникации на основе культуро-образующей и  личносно-развивающей функции.</a:t>
            </a:r>
            <a:endParaRPr lang="ru-RU" sz="34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66725"/>
            <a:ext cx="9063037" cy="6283325"/>
          </a:xfrm>
        </p:spPr>
        <p:txBody>
          <a:bodyPr/>
          <a:lstStyle/>
          <a:p>
            <a:r>
              <a:rPr lang="ru-RU" sz="3600" b="1">
                <a:cs typeface="Arial" charset="0"/>
              </a:rPr>
              <a:t>♦ </a:t>
            </a:r>
            <a:r>
              <a:rPr lang="ru-RU" sz="3600" b="1"/>
              <a:t>Актуальность:</a:t>
            </a:r>
            <a:r>
              <a:rPr lang="ru-RU" sz="3600"/>
              <a:t> четкая организация процесса, проявление коммуникативной компетенции учителя, формы и методы коммуникации учителя с учащимися.</a:t>
            </a:r>
          </a:p>
          <a:p>
            <a:endParaRPr lang="ru-RU" sz="3600"/>
          </a:p>
          <a:p>
            <a:r>
              <a:rPr lang="ru-RU" sz="3600" b="1">
                <a:cs typeface="Arial" charset="0"/>
              </a:rPr>
              <a:t>♦ </a:t>
            </a:r>
            <a:r>
              <a:rPr lang="ru-RU" sz="3600" b="1"/>
              <a:t>Практичность:</a:t>
            </a:r>
            <a:r>
              <a:rPr lang="ru-RU" sz="3600"/>
              <a:t> применение коммуникативной компетенции учителем, учениками во время общения на уроках иностранного языка, а также в различных сферах.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18" y="779441"/>
            <a:ext cx="9109106" cy="4264030"/>
          </a:xfrm>
        </p:spPr>
        <p:txBody>
          <a:bodyPr/>
          <a:lstStyle/>
          <a:p>
            <a:r>
              <a:rPr lang="uk-UA" sz="6600" b="1" dirty="0" err="1" smtClean="0">
                <a:solidFill>
                  <a:schemeClr val="accent6">
                    <a:lumMod val="75000"/>
                  </a:schemeClr>
                </a:solidFill>
              </a:rPr>
              <a:t>Виды</a:t>
            </a:r>
            <a:r>
              <a:rPr lang="uk-UA" sz="6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6600" b="1" dirty="0" err="1" smtClean="0">
                <a:solidFill>
                  <a:schemeClr val="accent6">
                    <a:lumMod val="75000"/>
                  </a:schemeClr>
                </a:solidFill>
              </a:rPr>
              <a:t>интерактивных</a:t>
            </a:r>
            <a:r>
              <a:rPr lang="uk-UA" sz="6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6600" b="1" dirty="0" err="1" smtClean="0">
                <a:solidFill>
                  <a:schemeClr val="accent6">
                    <a:lumMod val="75000"/>
                  </a:schemeClr>
                </a:solidFill>
              </a:rPr>
              <a:t>технологий</a:t>
            </a:r>
            <a:r>
              <a:rPr lang="uk-UA" sz="6600" b="1" dirty="0" smtClean="0">
                <a:solidFill>
                  <a:schemeClr val="accent6">
                    <a:lumMod val="75000"/>
                  </a:schemeClr>
                </a:solidFill>
              </a:rPr>
              <a:t> на уроках </a:t>
            </a:r>
            <a:r>
              <a:rPr lang="uk-UA" sz="6600" b="1" dirty="0" err="1" smtClean="0">
                <a:solidFill>
                  <a:schemeClr val="accent6">
                    <a:lumMod val="75000"/>
                  </a:schemeClr>
                </a:solidFill>
              </a:rPr>
              <a:t>английского</a:t>
            </a:r>
            <a:r>
              <a:rPr lang="uk-UA" sz="6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6600" b="1" dirty="0" err="1" smtClean="0">
                <a:solidFill>
                  <a:schemeClr val="accent6">
                    <a:lumMod val="75000"/>
                  </a:schemeClr>
                </a:solidFill>
              </a:rPr>
              <a:t>языка</a:t>
            </a:r>
            <a:endParaRPr lang="uk-UA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SC_0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35862">
            <a:off x="-720725" y="215900"/>
            <a:ext cx="5437188" cy="3611563"/>
          </a:xfrm>
          <a:prstGeom prst="rect">
            <a:avLst/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3611552" y="350813"/>
            <a:ext cx="4178297" cy="5746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Работа</a:t>
            </a:r>
            <a:r>
              <a:rPr lang="uk-UA" sz="36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в парах</a:t>
            </a:r>
            <a:endParaRPr lang="uk-UA" sz="3600" kern="10" dirty="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Picture 2" descr="DSC_04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3008">
            <a:off x="3393287" y="2567479"/>
            <a:ext cx="5726113" cy="3803650"/>
          </a:xfrm>
          <a:prstGeom prst="rect">
            <a:avLst/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754560" y="6280167"/>
            <a:ext cx="5000660" cy="6461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Мозговой</a:t>
            </a:r>
            <a:r>
              <a:rPr lang="uk-UA" sz="36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штурм</a:t>
            </a:r>
            <a:endParaRPr lang="uk-UA" sz="3600" kern="10" dirty="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_08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77597">
            <a:off x="4734655" y="346303"/>
            <a:ext cx="5592183" cy="3714211"/>
          </a:xfrm>
          <a:prstGeom prst="rect">
            <a:avLst/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896908" y="922317"/>
            <a:ext cx="4178297" cy="5746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Ролевая</a:t>
            </a:r>
            <a:r>
              <a:rPr lang="uk-UA" sz="36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игра</a:t>
            </a:r>
            <a:endParaRPr lang="uk-UA" sz="3600" kern="10" dirty="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" name="Picture 5" descr="DSC_0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66" y="3208333"/>
            <a:ext cx="5399912" cy="3586164"/>
          </a:xfrm>
          <a:prstGeom prst="rect">
            <a:avLst/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968743" y="6351606"/>
            <a:ext cx="4143404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uk-UA" sz="36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арусель</a:t>
            </a:r>
            <a:endParaRPr lang="uk-UA" sz="3600" kern="10" dirty="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1925">
            <a:off x="4528795" y="407851"/>
            <a:ext cx="5300838" cy="3518950"/>
          </a:xfrm>
          <a:prstGeom prst="rect">
            <a:avLst/>
          </a:prstGeom>
          <a:noFill/>
          <a:ln w="3810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6" name="Рисунок 5" descr="DSC_0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966" y="3565523"/>
            <a:ext cx="5362987" cy="356198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825470" y="993755"/>
            <a:ext cx="4178297" cy="5746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Дискуссия</a:t>
            </a:r>
            <a:endParaRPr lang="uk-UA" sz="3600" kern="10" dirty="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4897436" y="5922977"/>
            <a:ext cx="4178297" cy="5746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Круг </a:t>
            </a:r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идей</a:t>
            </a:r>
            <a:endParaRPr lang="uk-UA" sz="3600" kern="10" dirty="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185.JPG"/>
          <p:cNvPicPr>
            <a:picLocks noChangeAspect="1"/>
          </p:cNvPicPr>
          <p:nvPr/>
        </p:nvPicPr>
        <p:blipFill>
          <a:blip r:embed="rId2" cstate="print"/>
          <a:srcRect l="2852" r="14436" b="12684"/>
          <a:stretch>
            <a:fillRect/>
          </a:stretch>
        </p:blipFill>
        <p:spPr>
          <a:xfrm rot="294684">
            <a:off x="4468740" y="775551"/>
            <a:ext cx="5067975" cy="355340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Рисунок 4" descr="DSC_0203.JPG"/>
          <p:cNvPicPr>
            <a:picLocks noChangeAspect="1"/>
          </p:cNvPicPr>
          <p:nvPr/>
        </p:nvPicPr>
        <p:blipFill>
          <a:blip r:embed="rId3" cstate="print"/>
          <a:srcRect t="11500" r="15983" b="11834"/>
          <a:stretch>
            <a:fillRect/>
          </a:stretch>
        </p:blipFill>
        <p:spPr>
          <a:xfrm rot="21322492">
            <a:off x="444831" y="3914353"/>
            <a:ext cx="5236405" cy="317357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11156" y="422251"/>
            <a:ext cx="6000792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Работа</a:t>
            </a:r>
            <a:r>
              <a:rPr lang="uk-UA" sz="36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в </a:t>
            </a:r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малых</a:t>
            </a:r>
            <a:r>
              <a:rPr lang="uk-UA" sz="36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группах</a:t>
            </a:r>
            <a:r>
              <a:rPr lang="uk-UA" sz="36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uk-UA" sz="3600" kern="10" dirty="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3397238" y="6565919"/>
            <a:ext cx="6357982" cy="7175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Закончи</a:t>
            </a:r>
            <a:r>
              <a:rPr lang="uk-UA" sz="36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uk-UA" sz="36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предложения</a:t>
            </a:r>
            <a:endParaRPr lang="uk-UA" sz="3600" kern="10" dirty="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34786</TotalTime>
  <Words>251</Words>
  <Application>Microsoft Office PowerPoint</Application>
  <PresentationFormat>Произвольный</PresentationFormat>
  <Paragraphs>77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Виды интерактивных технологий на уроках английского языка</vt:lpstr>
      <vt:lpstr>Слайд 6</vt:lpstr>
      <vt:lpstr>Слайд 7</vt:lpstr>
      <vt:lpstr>Слайд 8</vt:lpstr>
      <vt:lpstr>Слайд 9</vt:lpstr>
      <vt:lpstr>Слайд 10</vt:lpstr>
      <vt:lpstr>Принципы повышения мотивации учащихся I ступени к изучению английского языка</vt:lpstr>
      <vt:lpstr>Слайд 12</vt:lpstr>
      <vt:lpstr>Виды мотивации 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notebook</cp:lastModifiedBy>
  <cp:revision>16</cp:revision>
  <cp:lastPrinted>1601-01-01T00:00:00Z</cp:lastPrinted>
  <dcterms:created xsi:type="dcterms:W3CDTF">2011-11-02T10:10:55Z</dcterms:created>
  <dcterms:modified xsi:type="dcterms:W3CDTF">2012-11-26T06:27:34Z</dcterms:modified>
</cp:coreProperties>
</file>