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77" r:id="rId3"/>
    <p:sldId id="259" r:id="rId4"/>
    <p:sldId id="260" r:id="rId5"/>
    <p:sldId id="278" r:id="rId6"/>
    <p:sldId id="280" r:id="rId7"/>
    <p:sldId id="272" r:id="rId8"/>
    <p:sldId id="274" r:id="rId9"/>
    <p:sldId id="275" r:id="rId10"/>
    <p:sldId id="284" r:id="rId11"/>
    <p:sldId id="276" r:id="rId12"/>
    <p:sldId id="282" r:id="rId13"/>
    <p:sldId id="281" r:id="rId14"/>
    <p:sldId id="262" r:id="rId15"/>
    <p:sldId id="283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9" r:id="rId30"/>
    <p:sldId id="298" r:id="rId31"/>
    <p:sldId id="263" r:id="rId32"/>
    <p:sldId id="300" r:id="rId33"/>
    <p:sldId id="267" r:id="rId34"/>
    <p:sldId id="27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D80"/>
    <a:srgbClr val="FFC301"/>
    <a:srgbClr val="9E62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3190" autoAdjust="0"/>
  </p:normalViewPr>
  <p:slideViewPr>
    <p:cSldViewPr>
      <p:cViewPr>
        <p:scale>
          <a:sx n="80" d="100"/>
          <a:sy n="80" d="100"/>
        </p:scale>
        <p:origin x="-120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381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ОСНОВНАЯ  ОБЩЕОБРАЗОВАТЕЛЬНАЯ  </a:t>
            </a:r>
            <a:r>
              <a:rPr lang="ru-RU" sz="3100" b="1" dirty="0">
                <a:solidFill>
                  <a:srgbClr val="002060"/>
                </a:solidFill>
              </a:rPr>
              <a:t>ПРОГРАММА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ДОШКОЛЬНОГО ОБРАЗОВАТЕЛЬНОГО </a:t>
            </a:r>
            <a:r>
              <a:rPr lang="ru-RU" sz="3100" b="1" dirty="0" smtClean="0">
                <a:solidFill>
                  <a:srgbClr val="002060"/>
                </a:solidFill>
              </a:rPr>
              <a:t>УЧРЕЖДЕНИЯ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>МБДОУ г. Керчи Республики Крым</a:t>
            </a:r>
            <a:br>
              <a:rPr lang="ru-RU" sz="3100" b="1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>«Детский сад комбинированного вида </a:t>
            </a:r>
            <a:br>
              <a:rPr lang="ru-RU" sz="3100" b="1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>№ 37 «Золотая рыбка» </a:t>
            </a:r>
            <a:r>
              <a:rPr lang="ru-RU" sz="3100" b="1" dirty="0" smtClean="0">
                <a:solidFill>
                  <a:srgbClr val="FFC301"/>
                </a:solidFill>
              </a:rPr>
              <a:t/>
            </a:r>
            <a:br>
              <a:rPr lang="ru-RU" sz="3100" b="1" dirty="0" smtClean="0">
                <a:solidFill>
                  <a:srgbClr val="FFC301"/>
                </a:solidFill>
              </a:rPr>
            </a:br>
            <a:r>
              <a:rPr lang="ru-RU" sz="3100" b="1" dirty="0" smtClean="0">
                <a:solidFill>
                  <a:srgbClr val="FFC301"/>
                </a:solidFill>
              </a:rPr>
              <a:t/>
            </a:r>
            <a:br>
              <a:rPr lang="ru-RU" sz="3100" b="1" dirty="0" smtClean="0">
                <a:solidFill>
                  <a:srgbClr val="FFC301"/>
                </a:solidFill>
              </a:rPr>
            </a:br>
            <a:r>
              <a:rPr lang="ru-RU" sz="31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1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96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86000" y="142875"/>
            <a:ext cx="4606925" cy="40005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cs typeface="Arial" pitchFamily="34" charset="0"/>
              </a:rPr>
              <a:t>Кадровое обеспечение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5984" y="214290"/>
            <a:ext cx="4606925" cy="40005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cs typeface="Arial" pitchFamily="34" charset="0"/>
              </a:rPr>
              <a:t>Кадровое обеспечение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88" y="714375"/>
            <a:ext cx="3071812" cy="2000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</a:t>
            </a:r>
          </a:p>
          <a:p>
            <a:pPr algn="ctr">
              <a:defRPr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Ладыгина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Михайловна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высшее педагогическое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стаж –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28лет</a:t>
            </a:r>
            <a:endParaRPr lang="ru-RU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15125" y="642938"/>
            <a:ext cx="2214563" cy="2000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хозяйством</a:t>
            </a:r>
          </a:p>
          <a:p>
            <a:pPr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Плужникова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Вален-тина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Александровна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среднее специальное</a:t>
            </a:r>
          </a:p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1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714374"/>
            <a:ext cx="2286000" cy="23574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заведующего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УВМР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Петрова Ольга Алексеевна</a:t>
            </a:r>
          </a:p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высшее</a:t>
            </a:r>
          </a:p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педагогическое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Вторая квалификационная категория</a:t>
            </a:r>
          </a:p>
          <a:p>
            <a:pPr algn="ctr">
              <a:defRPr/>
            </a:pP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Педагшогический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стаж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11лет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750" y="4214813"/>
            <a:ext cx="1460698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Работники пищеблока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4500" y="4643438"/>
            <a:ext cx="1071563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59" y="3286125"/>
            <a:ext cx="1888753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9588" y="4652963"/>
            <a:ext cx="1071562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8938" y="4143375"/>
            <a:ext cx="1571625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</a:t>
            </a:r>
            <a:endParaRPr lang="ru-RU" sz="1400" b="1" dirty="0" smtClean="0"/>
          </a:p>
          <a:p>
            <a:pPr algn="ctr"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3286125"/>
            <a:ext cx="2143125" cy="2214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сестра</a:t>
            </a:r>
          </a:p>
          <a:p>
            <a:pPr algn="ctr"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Малькова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Лайли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Бахромовна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высшее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143750" y="3286125"/>
            <a:ext cx="1571625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Обслуживаю-щий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персонал</a:t>
            </a:r>
            <a:endParaRPr lang="ru-RU" sz="1400" dirty="0"/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8715375" y="2000250"/>
            <a:ext cx="428625" cy="2428875"/>
          </a:xfrm>
          <a:prstGeom prst="curvedLeftArrow">
            <a:avLst>
              <a:gd name="adj1" fmla="val 25000"/>
              <a:gd name="adj2" fmla="val 5672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286501" y="1571625"/>
            <a:ext cx="428640" cy="214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2643188" y="1643063"/>
            <a:ext cx="571500" cy="21430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428728" y="3071810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449232">
            <a:off x="1109871" y="4097585"/>
            <a:ext cx="251652" cy="590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717211" flipH="1">
            <a:off x="6555677" y="2619275"/>
            <a:ext cx="210489" cy="735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572133" y="2714625"/>
            <a:ext cx="214306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4500560" y="4357688"/>
            <a:ext cx="142877" cy="142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6786563" y="3714753"/>
            <a:ext cx="357187" cy="157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786578" y="4429132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786711" y="2643188"/>
            <a:ext cx="214290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20421459">
            <a:off x="2020033" y="4073976"/>
            <a:ext cx="261564" cy="588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691531">
            <a:off x="2438430" y="3824566"/>
            <a:ext cx="669898" cy="268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214678" y="2928934"/>
            <a:ext cx="142876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3786182" y="2714620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2691531">
            <a:off x="2568851" y="2911817"/>
            <a:ext cx="669898" cy="268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3714744" y="3500438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9411760">
            <a:off x="2498046" y="3354764"/>
            <a:ext cx="758000" cy="219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ea typeface="Times New Roman" pitchFamily="18" charset="0"/>
                <a:cs typeface="Arial" pitchFamily="34" charset="0"/>
              </a:rPr>
              <a:t>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Уровень квалификации педагогов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МБДОУ детский сад № 37 «Золотая рыбка»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2714620"/>
          <a:ext cx="6825006" cy="2077771"/>
        </p:xfrm>
        <a:graphic>
          <a:graphicData uri="http://schemas.openxmlformats.org/drawingml/2006/table">
            <a:tbl>
              <a:tblPr/>
              <a:tblGrid>
                <a:gridCol w="773705"/>
                <a:gridCol w="2133572"/>
                <a:gridCol w="1938185"/>
                <a:gridCol w="1979544"/>
              </a:tblGrid>
              <a:tr h="296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Специалист 1-ой категории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Специалист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высшей категории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Соответствие занимаемой должности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6438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дошкольном учреждении созданы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условия для воспитания и развития детей.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ДОУ функционирует музыкально-физкультурный зал, оснащенный необходимым оборудованием.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групповых помещениях созданы центры свободной и творческой деятельности, имеются разные виды театров, оснащенные атрибутами к сюжетно-ролевым играм (в соответствии с возрастными особенностями детей)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3999" y="3363277"/>
          <a:ext cx="6096002" cy="131445"/>
        </p:xfrm>
        <a:graphic>
          <a:graphicData uri="http://schemas.openxmlformats.org/drawingml/2006/table">
            <a:tbl>
              <a:tblPr/>
              <a:tblGrid>
                <a:gridCol w="515562"/>
                <a:gridCol w="427882"/>
                <a:gridCol w="445856"/>
                <a:gridCol w="427882"/>
                <a:gridCol w="427882"/>
                <a:gridCol w="427882"/>
                <a:gridCol w="427882"/>
                <a:gridCol w="427882"/>
                <a:gridCol w="427882"/>
                <a:gridCol w="427882"/>
                <a:gridCol w="427882"/>
                <a:gridCol w="427882"/>
                <a:gridCol w="427882"/>
                <a:gridCol w="427882"/>
              </a:tblGrid>
              <a:tr h="131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0" marR="47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3175000" y="2949575"/>
            <a:ext cx="2867025" cy="15716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Физическое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развитие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74625" y="5368925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Совместные мероприятия с родителями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60350" y="2778125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физкультурные занятия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раза в неделю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7127875" y="1482725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Подвижные игры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(ежедневно)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5" name="AutoShape 1"/>
          <p:cNvSpPr>
            <a:spLocks noChangeArrowheads="1"/>
          </p:cNvSpPr>
          <p:nvPr/>
        </p:nvSpPr>
        <p:spPr bwMode="auto">
          <a:xfrm>
            <a:off x="2574925" y="1101725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Утренняя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Гимнастика (ежедневно)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4918075" y="1101725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Спортивные игры и упражнения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раза в неделю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60350" y="1339850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Гимнастика пробуждения (ежедневно)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7194550" y="2835275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Двигательная активность на прогулке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7280275" y="4149725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Физкультминутки на каждом занятии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7127875" y="5368925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Самостоятельная двигательная активность детей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(ежедневно)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2441575" y="5740400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Физкультурный праздник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4737100" y="5740400"/>
            <a:ext cx="16097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Каникулы 2 раза в год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6" name="AutoShape 12"/>
          <p:cNvSpPr>
            <a:spLocks noChangeShapeType="1"/>
          </p:cNvSpPr>
          <p:nvPr/>
        </p:nvSpPr>
        <p:spPr bwMode="auto">
          <a:xfrm flipV="1">
            <a:off x="4603750" y="2016125"/>
            <a:ext cx="1000125" cy="933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7" name="AutoShape 13"/>
          <p:cNvSpPr>
            <a:spLocks noChangeShapeType="1"/>
          </p:cNvSpPr>
          <p:nvPr/>
        </p:nvSpPr>
        <p:spPr bwMode="auto">
          <a:xfrm flipH="1" flipV="1">
            <a:off x="3460750" y="2016125"/>
            <a:ext cx="1143000" cy="933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8" name="AutoShape 14"/>
          <p:cNvSpPr>
            <a:spLocks noChangeShapeType="1"/>
          </p:cNvSpPr>
          <p:nvPr/>
        </p:nvSpPr>
        <p:spPr bwMode="auto">
          <a:xfrm flipH="1" flipV="1">
            <a:off x="1870075" y="3082925"/>
            <a:ext cx="1304925" cy="666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9" name="AutoShape 15"/>
          <p:cNvSpPr>
            <a:spLocks noChangeShapeType="1"/>
          </p:cNvSpPr>
          <p:nvPr/>
        </p:nvSpPr>
        <p:spPr bwMode="auto">
          <a:xfrm flipH="1">
            <a:off x="1784350" y="3749675"/>
            <a:ext cx="1390650" cy="771525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0" name="AutoShape 16"/>
          <p:cNvSpPr>
            <a:spLocks noChangeShapeType="1"/>
          </p:cNvSpPr>
          <p:nvPr/>
        </p:nvSpPr>
        <p:spPr bwMode="auto">
          <a:xfrm flipH="1" flipV="1">
            <a:off x="1870075" y="2206625"/>
            <a:ext cx="1381125" cy="828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1" name="AutoShape 17"/>
          <p:cNvSpPr>
            <a:spLocks noChangeShapeType="1"/>
          </p:cNvSpPr>
          <p:nvPr/>
        </p:nvSpPr>
        <p:spPr bwMode="auto">
          <a:xfrm flipV="1">
            <a:off x="5965825" y="2397125"/>
            <a:ext cx="1228725" cy="638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2" name="AutoShape 18"/>
          <p:cNvSpPr>
            <a:spLocks noChangeShapeType="1"/>
          </p:cNvSpPr>
          <p:nvPr/>
        </p:nvSpPr>
        <p:spPr bwMode="auto">
          <a:xfrm flipV="1">
            <a:off x="6042025" y="3349625"/>
            <a:ext cx="1152525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3" name="AutoShape 19"/>
          <p:cNvSpPr>
            <a:spLocks noChangeShapeType="1"/>
          </p:cNvSpPr>
          <p:nvPr/>
        </p:nvSpPr>
        <p:spPr bwMode="auto">
          <a:xfrm>
            <a:off x="6042025" y="3692525"/>
            <a:ext cx="1238250" cy="895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4" name="AutoShape 20"/>
          <p:cNvSpPr>
            <a:spLocks noChangeShapeType="1"/>
          </p:cNvSpPr>
          <p:nvPr/>
        </p:nvSpPr>
        <p:spPr bwMode="auto">
          <a:xfrm flipH="1">
            <a:off x="1708150" y="4473575"/>
            <a:ext cx="1543050" cy="895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5" name="AutoShape 21"/>
          <p:cNvSpPr>
            <a:spLocks noChangeShapeType="1"/>
          </p:cNvSpPr>
          <p:nvPr/>
        </p:nvSpPr>
        <p:spPr bwMode="auto">
          <a:xfrm>
            <a:off x="6042025" y="4473575"/>
            <a:ext cx="1152525" cy="895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7" name="AutoShape 23"/>
          <p:cNvSpPr>
            <a:spLocks noChangeShapeType="1"/>
          </p:cNvSpPr>
          <p:nvPr/>
        </p:nvSpPr>
        <p:spPr bwMode="auto">
          <a:xfrm flipH="1">
            <a:off x="3251200" y="4521200"/>
            <a:ext cx="752475" cy="1219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8" name="AutoShape 24"/>
          <p:cNvSpPr>
            <a:spLocks noChangeShapeType="1"/>
          </p:cNvSpPr>
          <p:nvPr/>
        </p:nvSpPr>
        <p:spPr bwMode="auto">
          <a:xfrm>
            <a:off x="5070475" y="4521200"/>
            <a:ext cx="438150" cy="1219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0" y="457201"/>
            <a:ext cx="9001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«Физическое развитие»</a:t>
            </a:r>
            <a:endParaRPr lang="ru-RU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3175000" y="2298700"/>
            <a:ext cx="25050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Социально- коммуникативное развитие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6718301" y="1304925"/>
            <a:ext cx="2282856" cy="1676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Организованная образовательная деятельность: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*фронтальная, подгрупповая, индивидуальная;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*интегрированная, тематическая, комплексная, игровая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832601" y="3546475"/>
            <a:ext cx="2168556" cy="638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деятельность в ходе режимных моментов: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8223251" y="5000624"/>
            <a:ext cx="920749" cy="121445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Утрен-няя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гимнасти-ка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ежеднев-но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775451" y="5000625"/>
            <a:ext cx="1225574" cy="1095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Комплексы закаливающих процедур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251450" y="5000625"/>
            <a:ext cx="12858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Гигиенические процедуры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127375" y="5057775"/>
            <a:ext cx="17145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Ситуативные беседы при проведении режимных моментов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3632200" y="3413125"/>
            <a:ext cx="12858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Чтение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художествен-ной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литературы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-44450" y="5057775"/>
            <a:ext cx="12858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Трудовая деятельность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479550" y="5057775"/>
            <a:ext cx="12858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Целевые прогулки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214282" y="1089025"/>
            <a:ext cx="1884393" cy="638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Самостоятельная  деятельность детей: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0" y="2212975"/>
            <a:ext cx="1536700" cy="2209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Игра:</a:t>
            </a:r>
          </a:p>
          <a:p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*дидактические</a:t>
            </a:r>
          </a:p>
          <a:p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*настольно-печатные,</a:t>
            </a:r>
          </a:p>
          <a:p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творчески,</a:t>
            </a:r>
          </a:p>
          <a:p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*подвижные</a:t>
            </a:r>
          </a:p>
          <a:p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*подвижные,</a:t>
            </a:r>
          </a:p>
          <a:p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*спортивные,</a:t>
            </a:r>
            <a:b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*обучающие,</a:t>
            </a:r>
          </a:p>
          <a:p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*творческие,</a:t>
            </a:r>
            <a:b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*сюжетно-ролевая, </a:t>
            </a:r>
            <a:endParaRPr lang="ru-RU" sz="1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1679575" y="2298700"/>
            <a:ext cx="12858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Самостоятель-ная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деятельность в центрах развития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4670425" y="1031875"/>
            <a:ext cx="17145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Сотрудничество с родителями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613025" y="1031875"/>
            <a:ext cx="17145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Досуги, праздники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AutoShape 14"/>
          <p:cNvSpPr>
            <a:spLocks noChangeShapeType="1"/>
          </p:cNvSpPr>
          <p:nvPr/>
        </p:nvSpPr>
        <p:spPr bwMode="auto">
          <a:xfrm flipH="1" flipV="1">
            <a:off x="2003425" y="1727200"/>
            <a:ext cx="1219200" cy="619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3" name="AutoShape 15"/>
          <p:cNvSpPr>
            <a:spLocks noChangeShapeType="1"/>
          </p:cNvSpPr>
          <p:nvPr/>
        </p:nvSpPr>
        <p:spPr bwMode="auto">
          <a:xfrm flipV="1">
            <a:off x="5680075" y="2051050"/>
            <a:ext cx="1038225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4" name="AutoShape 16"/>
          <p:cNvSpPr>
            <a:spLocks noChangeShapeType="1"/>
          </p:cNvSpPr>
          <p:nvPr/>
        </p:nvSpPr>
        <p:spPr bwMode="auto">
          <a:xfrm flipH="1" flipV="1">
            <a:off x="3632200" y="1946275"/>
            <a:ext cx="371475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5" name="AutoShape 17"/>
          <p:cNvSpPr>
            <a:spLocks noChangeShapeType="1"/>
          </p:cNvSpPr>
          <p:nvPr/>
        </p:nvSpPr>
        <p:spPr bwMode="auto">
          <a:xfrm flipV="1">
            <a:off x="4594225" y="1946275"/>
            <a:ext cx="247650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6" name="AutoShape 18"/>
          <p:cNvSpPr>
            <a:spLocks noChangeShapeType="1"/>
          </p:cNvSpPr>
          <p:nvPr/>
        </p:nvSpPr>
        <p:spPr bwMode="auto">
          <a:xfrm flipH="1">
            <a:off x="431800" y="1727200"/>
            <a:ext cx="171450" cy="485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7" name="AutoShape 19"/>
          <p:cNvSpPr>
            <a:spLocks noChangeShapeType="1"/>
          </p:cNvSpPr>
          <p:nvPr/>
        </p:nvSpPr>
        <p:spPr bwMode="auto">
          <a:xfrm>
            <a:off x="1631950" y="1727200"/>
            <a:ext cx="314325" cy="571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8" name="AutoShape 20"/>
          <p:cNvSpPr>
            <a:spLocks noChangeShapeType="1"/>
          </p:cNvSpPr>
          <p:nvPr/>
        </p:nvSpPr>
        <p:spPr bwMode="auto">
          <a:xfrm>
            <a:off x="5680075" y="2870200"/>
            <a:ext cx="2286000" cy="676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9" name="AutoShape 21"/>
          <p:cNvSpPr>
            <a:spLocks noChangeShapeType="1"/>
          </p:cNvSpPr>
          <p:nvPr/>
        </p:nvSpPr>
        <p:spPr bwMode="auto">
          <a:xfrm flipH="1">
            <a:off x="1079500" y="4127500"/>
            <a:ext cx="5753100" cy="931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2" name="AutoShape 24"/>
          <p:cNvSpPr>
            <a:spLocks noChangeShapeType="1"/>
          </p:cNvSpPr>
          <p:nvPr/>
        </p:nvSpPr>
        <p:spPr bwMode="auto">
          <a:xfrm flipH="1">
            <a:off x="4918075" y="3832225"/>
            <a:ext cx="19145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3" name="AutoShape 25"/>
          <p:cNvSpPr>
            <a:spLocks noChangeShapeType="1"/>
          </p:cNvSpPr>
          <p:nvPr/>
        </p:nvSpPr>
        <p:spPr bwMode="auto">
          <a:xfrm flipH="1">
            <a:off x="2708275" y="4184650"/>
            <a:ext cx="4124325" cy="8747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4" name="AutoShape 26"/>
          <p:cNvSpPr>
            <a:spLocks noChangeShapeType="1"/>
          </p:cNvSpPr>
          <p:nvPr/>
        </p:nvSpPr>
        <p:spPr bwMode="auto">
          <a:xfrm flipH="1">
            <a:off x="4670425" y="4184650"/>
            <a:ext cx="2162175" cy="8747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5" name="AutoShape 27"/>
          <p:cNvSpPr>
            <a:spLocks noChangeShapeType="1"/>
          </p:cNvSpPr>
          <p:nvPr/>
        </p:nvSpPr>
        <p:spPr bwMode="auto">
          <a:xfrm flipH="1">
            <a:off x="6061075" y="4184650"/>
            <a:ext cx="771525" cy="8175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6" name="AutoShape 28"/>
          <p:cNvSpPr>
            <a:spLocks noChangeShapeType="1"/>
          </p:cNvSpPr>
          <p:nvPr/>
        </p:nvSpPr>
        <p:spPr bwMode="auto">
          <a:xfrm flipH="1">
            <a:off x="7432675" y="4184650"/>
            <a:ext cx="419100" cy="8175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7" name="AutoShape 29"/>
          <p:cNvSpPr>
            <a:spLocks noChangeShapeType="1"/>
          </p:cNvSpPr>
          <p:nvPr/>
        </p:nvSpPr>
        <p:spPr bwMode="auto">
          <a:xfrm>
            <a:off x="8166100" y="4184650"/>
            <a:ext cx="828675" cy="8175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42860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«Социально- коммуникативное развитие»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44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30213" y="479425"/>
            <a:ext cx="8027987" cy="427038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Воспитание культуры поведения детей дошкольного возраста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395662" y="1285861"/>
            <a:ext cx="2062162" cy="1143008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Среда обитания: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Гигиена среды обитания (воспитание потребности в гигиене)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Порядок и удобство среды обитания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Красота среды обитания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7000892" y="1285861"/>
            <a:ext cx="1552575" cy="1214446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Знакомство с организмом человека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Гигиена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Здоровье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Назначение частей  человеческого тела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53999" y="3214687"/>
            <a:ext cx="2055813" cy="428627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цивилизации как показатель культуры общества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097212" y="3370270"/>
            <a:ext cx="2116137" cy="37121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Субъектность среды обитания как показатель культуры общества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429388" y="3143248"/>
            <a:ext cx="2371725" cy="50006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управлять собой, владеть своим телом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800099" y="4500570"/>
            <a:ext cx="3114675" cy="142876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способностей человека: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Homo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sapiense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способность быть человеком разумным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Homo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moralese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способность ориентироваться на другого человека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Homo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faber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способность быть человеком творящим, созидающим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572000" y="3929066"/>
            <a:ext cx="3073400" cy="178595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Построение взаимных отношений: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Поведенческие традиции (воспитание, начиная с дошкольного возраста)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Я никому не мешаю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Ценность другого человека не должна пострадать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Я всегда помогаю другим людям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Я стараюсь быть естественным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Признание ценности другого человека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Признание ценности общества: только в обществе других людей хорошо видна индивидуальность каждого человека; и только в обществе других людей человек остается человеком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992187" y="6143644"/>
            <a:ext cx="2924175" cy="500066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Духовность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показатель культуры общества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384674" y="6072206"/>
            <a:ext cx="3189288" cy="500066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Нравственность как показатель культуры общества и его членов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AutoShape 9"/>
          <p:cNvSpPr>
            <a:spLocks noChangeShapeType="1"/>
          </p:cNvSpPr>
          <p:nvPr/>
        </p:nvSpPr>
        <p:spPr bwMode="auto">
          <a:xfrm>
            <a:off x="925512" y="971558"/>
            <a:ext cx="0" cy="268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0" name="AutoShape 8"/>
          <p:cNvSpPr>
            <a:spLocks noChangeShapeType="1"/>
          </p:cNvSpPr>
          <p:nvPr/>
        </p:nvSpPr>
        <p:spPr bwMode="auto">
          <a:xfrm>
            <a:off x="4618037" y="1019184"/>
            <a:ext cx="0" cy="2604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9" name="AutoShape 7"/>
          <p:cNvSpPr>
            <a:spLocks noChangeShapeType="1"/>
          </p:cNvSpPr>
          <p:nvPr/>
        </p:nvSpPr>
        <p:spPr bwMode="auto">
          <a:xfrm>
            <a:off x="7913687" y="1036645"/>
            <a:ext cx="0" cy="268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AutoShape 5"/>
          <p:cNvSpPr>
            <a:spLocks noChangeShapeType="1"/>
          </p:cNvSpPr>
          <p:nvPr/>
        </p:nvSpPr>
        <p:spPr bwMode="auto">
          <a:xfrm>
            <a:off x="4286248" y="2428868"/>
            <a:ext cx="0" cy="915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AutoShape 4"/>
          <p:cNvSpPr>
            <a:spLocks noChangeShapeType="1"/>
          </p:cNvSpPr>
          <p:nvPr/>
        </p:nvSpPr>
        <p:spPr bwMode="auto">
          <a:xfrm>
            <a:off x="7643834" y="2500306"/>
            <a:ext cx="0" cy="65416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AutoShape 3"/>
          <p:cNvSpPr>
            <a:spLocks noChangeShapeType="1"/>
          </p:cNvSpPr>
          <p:nvPr/>
        </p:nvSpPr>
        <p:spPr bwMode="auto">
          <a:xfrm>
            <a:off x="6072198" y="5715016"/>
            <a:ext cx="0" cy="3400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AutoShape 2"/>
          <p:cNvSpPr>
            <a:spLocks noChangeShapeType="1"/>
          </p:cNvSpPr>
          <p:nvPr/>
        </p:nvSpPr>
        <p:spPr bwMode="auto">
          <a:xfrm>
            <a:off x="6138862" y="1036645"/>
            <a:ext cx="0" cy="197635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AutoShape 1"/>
          <p:cNvSpPr>
            <a:spLocks noChangeShapeType="1"/>
          </p:cNvSpPr>
          <p:nvPr/>
        </p:nvSpPr>
        <p:spPr bwMode="auto">
          <a:xfrm>
            <a:off x="2311399" y="5922969"/>
            <a:ext cx="0" cy="2249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ВОСПИТАНИЕ КУЛЬТУРЫ ПОВЕДЕНИЯ ДЕТЕЙ ДОШКОЛЬНОГО ВОЗРАСТА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КОНТЕКСТЕ ОБЩЕЧЕЛОВЕЧЕСКОЙ КУЛЬТУРЫ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0" y="50004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430213" y="479425"/>
            <a:ext cx="8027987" cy="427038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Воспитание культуры поведения детей дошкольного возраста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142844" y="1357298"/>
            <a:ext cx="2349500" cy="1357322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 существования: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Продукты питания и их потребление (способы)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Одежда и способ ее ношения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Жилище и способы его эксплуатации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6" name="AutoShape 44"/>
          <p:cNvSpPr>
            <a:spLocks noChangeShapeType="1"/>
          </p:cNvSpPr>
          <p:nvPr/>
        </p:nvSpPr>
        <p:spPr bwMode="auto">
          <a:xfrm>
            <a:off x="2857488" y="857232"/>
            <a:ext cx="0" cy="3690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60" name="Rectangle 6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863" name="AutoShape 71"/>
          <p:cNvCxnSpPr>
            <a:cxnSpLocks noChangeShapeType="1"/>
          </p:cNvCxnSpPr>
          <p:nvPr/>
        </p:nvCxnSpPr>
        <p:spPr bwMode="auto">
          <a:xfrm>
            <a:off x="1214414" y="2786058"/>
            <a:ext cx="0" cy="412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3556000" y="3155950"/>
            <a:ext cx="1905000" cy="889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Нравственно- патриотическое воспитание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174625" y="1020763"/>
            <a:ext cx="1905000" cy="1266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Знакомство с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госу-дарственной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симво-ликой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города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рес-публики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страны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307975" y="2830513"/>
            <a:ext cx="1905000" cy="9048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Знакомство с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родным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городом,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историей</a:t>
            </a: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307975" y="4057650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Художественное творчество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3556000" y="971550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Трудовая деятельность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6499225" y="971550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Знакомство с род-ным краем и Россией</a:t>
            </a:r>
            <a:endParaRPr kumimoji="0" lang="uk-UA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6604000" y="2457450"/>
            <a:ext cx="1905000" cy="1371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Знакомство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наибо-лее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значимыми историческими событиями  своей страны и народа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6680200" y="4073525"/>
            <a:ext cx="2563813" cy="12350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с педагогами по гражданско-патриотическому воспитанию: консультации, семинары- практикумы, городские конференции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079625" y="5146675"/>
            <a:ext cx="3028950" cy="1228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Сотрудничество с родителями: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консультации, совместные детско-родительские выставки, открытые занятия, конкурсы, открытые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за-нятия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походы  в музеи, досуги, праздники.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5203825" y="5146675"/>
            <a:ext cx="1400175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AutoShape 5"/>
          <p:cNvSpPr>
            <a:spLocks noChangeShapeType="1"/>
          </p:cNvSpPr>
          <p:nvPr/>
        </p:nvSpPr>
        <p:spPr bwMode="auto">
          <a:xfrm flipV="1">
            <a:off x="4491038" y="1963738"/>
            <a:ext cx="0" cy="1152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/>
          <p:cNvSpPr>
            <a:spLocks noChangeShapeType="1"/>
          </p:cNvSpPr>
          <p:nvPr/>
        </p:nvSpPr>
        <p:spPr bwMode="auto">
          <a:xfrm flipH="1" flipV="1">
            <a:off x="2079622" y="1738310"/>
            <a:ext cx="1777998" cy="1404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2" name="AutoShape 16"/>
          <p:cNvSpPr>
            <a:spLocks noChangeShapeType="1"/>
          </p:cNvSpPr>
          <p:nvPr/>
        </p:nvSpPr>
        <p:spPr bwMode="auto">
          <a:xfrm flipH="1" flipV="1">
            <a:off x="2212975" y="3105150"/>
            <a:ext cx="1343025" cy="523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3" name="AutoShape 17"/>
          <p:cNvSpPr>
            <a:spLocks noChangeShapeType="1"/>
          </p:cNvSpPr>
          <p:nvPr/>
        </p:nvSpPr>
        <p:spPr bwMode="auto">
          <a:xfrm flipH="1">
            <a:off x="2212975" y="3629025"/>
            <a:ext cx="1343025" cy="981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9" name="AutoShape 3"/>
          <p:cNvSpPr>
            <a:spLocks noChangeShapeType="1"/>
          </p:cNvSpPr>
          <p:nvPr/>
        </p:nvSpPr>
        <p:spPr bwMode="auto">
          <a:xfrm flipV="1">
            <a:off x="5108575" y="1600200"/>
            <a:ext cx="1390650" cy="1504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4" name="AutoShape 18"/>
          <p:cNvSpPr>
            <a:spLocks noChangeShapeType="1"/>
          </p:cNvSpPr>
          <p:nvPr/>
        </p:nvSpPr>
        <p:spPr bwMode="auto">
          <a:xfrm flipV="1">
            <a:off x="5461000" y="3038475"/>
            <a:ext cx="1143000" cy="590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5" name="AutoShape 19"/>
          <p:cNvSpPr>
            <a:spLocks noChangeShapeType="1"/>
          </p:cNvSpPr>
          <p:nvPr/>
        </p:nvSpPr>
        <p:spPr bwMode="auto">
          <a:xfrm>
            <a:off x="5461000" y="3629025"/>
            <a:ext cx="1219200" cy="828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8" name="AutoShape 2"/>
          <p:cNvSpPr>
            <a:spLocks noChangeShapeType="1"/>
          </p:cNvSpPr>
          <p:nvPr/>
        </p:nvSpPr>
        <p:spPr bwMode="auto">
          <a:xfrm flipH="1">
            <a:off x="3632200" y="4073525"/>
            <a:ext cx="781050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7" name="AutoShape 1"/>
          <p:cNvSpPr>
            <a:spLocks noChangeShapeType="1"/>
          </p:cNvSpPr>
          <p:nvPr/>
        </p:nvSpPr>
        <p:spPr bwMode="auto">
          <a:xfrm>
            <a:off x="4765675" y="4073525"/>
            <a:ext cx="800100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14285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«Социально-коммуникативное развитие»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работы по нравственно- патриотическому воспитанию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1"/>
          <p:cNvSpPr>
            <a:spLocks noChangeArrowheads="1"/>
          </p:cNvSpPr>
          <p:nvPr/>
        </p:nvSpPr>
        <p:spPr bwMode="auto">
          <a:xfrm>
            <a:off x="3571868" y="3214686"/>
            <a:ext cx="2466975" cy="135732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основ безопасности жизнедеятельности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727075" y="1258888"/>
            <a:ext cx="14097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Тренинги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441575" y="1201738"/>
            <a:ext cx="14097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Продуктивная деятельность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4079875" y="1154113"/>
            <a:ext cx="14097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Воспитание потребности  здорового образа жизни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7413625" y="1154113"/>
            <a:ext cx="1743075" cy="1943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Организованная образовательная деятельность: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фронтальная, подгрупповая, индивидуальная; интегрированная, тематическая, комплексная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7286644" y="3402013"/>
            <a:ext cx="1571636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деятельность во время режимных моментов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7429520" y="4725988"/>
            <a:ext cx="171448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Самостоятельная деятельность детей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676275" y="2363788"/>
            <a:ext cx="1409700" cy="1343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Игра: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*дидактические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*настольно-печатные,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 творчески,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*подвижные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800100" y="5449888"/>
            <a:ext cx="1409700" cy="1343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 книжном уголке (рассматривание иллюстраций, интерактивные выставки)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5727700" y="1201738"/>
            <a:ext cx="14097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Тематические досуги,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экскурсии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727075" y="4116388"/>
            <a:ext cx="14097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Чтение художественной литературы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2794000" y="5545138"/>
            <a:ext cx="1409700" cy="1247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начал экологической культуры «экология здоровья»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4527550" y="5821363"/>
            <a:ext cx="3267075" cy="971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Сотрудничество с родителями: беседы, личный пример, рассказ, чтение, ситуативное обучение, запреты, тренинги, консультации, семинары, встречи со специалистами.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AutoShape 14"/>
          <p:cNvSpPr>
            <a:spLocks noChangeShapeType="1"/>
          </p:cNvSpPr>
          <p:nvPr/>
        </p:nvSpPr>
        <p:spPr bwMode="auto">
          <a:xfrm flipH="1" flipV="1">
            <a:off x="4786314" y="1928802"/>
            <a:ext cx="28575" cy="1266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79" name="AutoShape 15"/>
          <p:cNvSpPr>
            <a:spLocks noChangeShapeType="1"/>
          </p:cNvSpPr>
          <p:nvPr/>
        </p:nvSpPr>
        <p:spPr bwMode="auto">
          <a:xfrm flipH="1" flipV="1">
            <a:off x="3571868" y="2071678"/>
            <a:ext cx="500066" cy="114300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0" name="AutoShape 16"/>
          <p:cNvSpPr>
            <a:spLocks noChangeShapeType="1"/>
          </p:cNvSpPr>
          <p:nvPr/>
        </p:nvSpPr>
        <p:spPr bwMode="auto">
          <a:xfrm flipV="1">
            <a:off x="5500694" y="2116138"/>
            <a:ext cx="522281" cy="10985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1" name="AutoShape 17"/>
          <p:cNvSpPr>
            <a:spLocks noChangeShapeType="1"/>
          </p:cNvSpPr>
          <p:nvPr/>
        </p:nvSpPr>
        <p:spPr bwMode="auto">
          <a:xfrm flipH="1" flipV="1">
            <a:off x="2143108" y="2071678"/>
            <a:ext cx="1466850" cy="1285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2" name="AutoShape 18"/>
          <p:cNvSpPr>
            <a:spLocks noChangeShapeType="1"/>
          </p:cNvSpPr>
          <p:nvPr/>
        </p:nvSpPr>
        <p:spPr bwMode="auto">
          <a:xfrm flipV="1">
            <a:off x="6022975" y="2468563"/>
            <a:ext cx="1390650" cy="933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3" name="AutoShape 19"/>
          <p:cNvSpPr>
            <a:spLocks noChangeShapeType="1"/>
          </p:cNvSpPr>
          <p:nvPr/>
        </p:nvSpPr>
        <p:spPr bwMode="auto">
          <a:xfrm flipH="1" flipV="1">
            <a:off x="2085975" y="3449638"/>
            <a:ext cx="1471613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4" name="AutoShape 20"/>
          <p:cNvSpPr>
            <a:spLocks noChangeShapeType="1"/>
          </p:cNvSpPr>
          <p:nvPr/>
        </p:nvSpPr>
        <p:spPr bwMode="auto">
          <a:xfrm flipH="1">
            <a:off x="2136775" y="3983038"/>
            <a:ext cx="1419225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5" name="AutoShape 21"/>
          <p:cNvSpPr>
            <a:spLocks noChangeShapeType="1"/>
          </p:cNvSpPr>
          <p:nvPr/>
        </p:nvSpPr>
        <p:spPr bwMode="auto">
          <a:xfrm flipH="1">
            <a:off x="2071670" y="4071942"/>
            <a:ext cx="1466850" cy="1381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6" name="AutoShape 22"/>
          <p:cNvSpPr>
            <a:spLocks noChangeShapeType="1"/>
          </p:cNvSpPr>
          <p:nvPr/>
        </p:nvSpPr>
        <p:spPr bwMode="auto">
          <a:xfrm>
            <a:off x="6000760" y="3714752"/>
            <a:ext cx="1376361" cy="71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7" name="AutoShape 23"/>
          <p:cNvSpPr>
            <a:spLocks noChangeShapeType="1"/>
          </p:cNvSpPr>
          <p:nvPr/>
        </p:nvSpPr>
        <p:spPr bwMode="auto">
          <a:xfrm>
            <a:off x="6000760" y="4143380"/>
            <a:ext cx="1500199" cy="8572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8" name="AutoShape 24"/>
          <p:cNvSpPr>
            <a:spLocks noChangeShapeType="1"/>
          </p:cNvSpPr>
          <p:nvPr/>
        </p:nvSpPr>
        <p:spPr bwMode="auto">
          <a:xfrm>
            <a:off x="5429256" y="4572009"/>
            <a:ext cx="500066" cy="12858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89" name="AutoShape 25"/>
          <p:cNvSpPr>
            <a:spLocks noChangeShapeType="1"/>
          </p:cNvSpPr>
          <p:nvPr/>
        </p:nvSpPr>
        <p:spPr bwMode="auto">
          <a:xfrm flipH="1">
            <a:off x="3603623" y="4572008"/>
            <a:ext cx="468310" cy="97313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 работы по ОБЖД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  <a:tab pos="4670425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142908" y="285729"/>
            <a:ext cx="9072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«Социально-коммуникативное развитие»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3286116" y="2786059"/>
            <a:ext cx="2657475" cy="92869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Трудовое воспитание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479425" y="947738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555625" y="2214563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Творческие задания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555625" y="3462338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Рассматривание иллюстраций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555625" y="4767263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Продуктивный труд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2613025" y="947738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Воспитание культурно-гигиенических навыков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4632325" y="995363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Тематические досуги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6889750" y="995363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6937375" y="2281238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Ведение календаря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6937375" y="3576638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дежурства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2879725" y="4900613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Просмотр диафильмов, фильмов и п.д.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4841875" y="4900613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Задания, поручения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7013575" y="4900613"/>
            <a:ext cx="170497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Совместный труд детей и взрослых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6" name="AutoShape 18"/>
          <p:cNvSpPr>
            <a:spLocks noChangeShapeType="1"/>
          </p:cNvSpPr>
          <p:nvPr/>
        </p:nvSpPr>
        <p:spPr bwMode="auto">
          <a:xfrm flipH="1" flipV="1">
            <a:off x="3428992" y="1785926"/>
            <a:ext cx="647700" cy="981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07" name="AutoShape 19"/>
          <p:cNvSpPr>
            <a:spLocks noChangeShapeType="1"/>
          </p:cNvSpPr>
          <p:nvPr/>
        </p:nvSpPr>
        <p:spPr bwMode="auto">
          <a:xfrm flipV="1">
            <a:off x="4643438" y="1857364"/>
            <a:ext cx="285750" cy="933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08" name="AutoShape 20"/>
          <p:cNvSpPr>
            <a:spLocks noChangeShapeType="1"/>
          </p:cNvSpPr>
          <p:nvPr/>
        </p:nvSpPr>
        <p:spPr bwMode="auto">
          <a:xfrm flipV="1">
            <a:off x="5500694" y="1857364"/>
            <a:ext cx="1419225" cy="928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09" name="AutoShape 21"/>
          <p:cNvSpPr>
            <a:spLocks noChangeShapeType="1"/>
          </p:cNvSpPr>
          <p:nvPr/>
        </p:nvSpPr>
        <p:spPr bwMode="auto">
          <a:xfrm flipV="1">
            <a:off x="5929322" y="2857496"/>
            <a:ext cx="933450" cy="466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10" name="AutoShape 22"/>
          <p:cNvSpPr>
            <a:spLocks noChangeShapeType="1"/>
          </p:cNvSpPr>
          <p:nvPr/>
        </p:nvSpPr>
        <p:spPr bwMode="auto">
          <a:xfrm>
            <a:off x="5929322" y="3429000"/>
            <a:ext cx="933450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/>
          <p:cNvSpPr>
            <a:spLocks noChangeShapeType="1"/>
          </p:cNvSpPr>
          <p:nvPr/>
        </p:nvSpPr>
        <p:spPr bwMode="auto">
          <a:xfrm>
            <a:off x="5857884" y="3714753"/>
            <a:ext cx="1214446" cy="12144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11" name="AutoShape 23"/>
          <p:cNvSpPr>
            <a:spLocks noChangeShapeType="1"/>
          </p:cNvSpPr>
          <p:nvPr/>
        </p:nvSpPr>
        <p:spPr bwMode="auto">
          <a:xfrm flipH="1" flipV="1">
            <a:off x="2143108" y="1785926"/>
            <a:ext cx="1228725" cy="1123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12" name="AutoShape 24"/>
          <p:cNvSpPr>
            <a:spLocks noChangeShapeType="1"/>
          </p:cNvSpPr>
          <p:nvPr/>
        </p:nvSpPr>
        <p:spPr bwMode="auto">
          <a:xfrm flipH="1" flipV="1">
            <a:off x="2285984" y="2643182"/>
            <a:ext cx="1000132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13" name="AutoShape 25"/>
          <p:cNvSpPr>
            <a:spLocks noChangeShapeType="1"/>
          </p:cNvSpPr>
          <p:nvPr/>
        </p:nvSpPr>
        <p:spPr bwMode="auto">
          <a:xfrm flipH="1">
            <a:off x="2214546" y="3500438"/>
            <a:ext cx="108585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1" name="AutoShape 3"/>
          <p:cNvSpPr>
            <a:spLocks noChangeShapeType="1"/>
          </p:cNvSpPr>
          <p:nvPr/>
        </p:nvSpPr>
        <p:spPr bwMode="auto">
          <a:xfrm flipH="1">
            <a:off x="2143108" y="3714752"/>
            <a:ext cx="1643074" cy="109061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0" name="AutoShape 2"/>
          <p:cNvSpPr>
            <a:spLocks noChangeShapeType="1"/>
          </p:cNvSpPr>
          <p:nvPr/>
        </p:nvSpPr>
        <p:spPr bwMode="auto">
          <a:xfrm flipH="1">
            <a:off x="3428992" y="3714752"/>
            <a:ext cx="714380" cy="12953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89" name="AutoShape 1"/>
          <p:cNvSpPr>
            <a:spLocks noChangeShapeType="1"/>
          </p:cNvSpPr>
          <p:nvPr/>
        </p:nvSpPr>
        <p:spPr bwMode="auto">
          <a:xfrm>
            <a:off x="5214942" y="3714752"/>
            <a:ext cx="490537" cy="12239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0" y="21429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«Социально-коммуникативное развитие»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Система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работы трудового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оспитания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68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«Речевое развитие»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2" name="AutoShape 20"/>
          <p:cNvSpPr>
            <a:spLocks noChangeArrowheads="1"/>
          </p:cNvSpPr>
          <p:nvPr/>
        </p:nvSpPr>
        <p:spPr bwMode="auto">
          <a:xfrm>
            <a:off x="3556000" y="3108325"/>
            <a:ext cx="1905000" cy="889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художественной литературы в разных видах деятельности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174625" y="971550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Знакомство с произведениями художественной литературы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307975" y="2619375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целостной картины мира, расширение кругозора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307975" y="4057650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Художественное творчество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3556000" y="971550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Трудовая деятельность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6499225" y="971550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Самостоятельная художественно-речевая деятельность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6604000" y="2619375"/>
            <a:ext cx="1905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Безопасность,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6680200" y="4162425"/>
            <a:ext cx="1905000" cy="7350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Культурно - досуговая деятельность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2584450" y="5099050"/>
            <a:ext cx="1905000" cy="7254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Нравственное воспитание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5203825" y="5099050"/>
            <a:ext cx="1714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2" name="AutoShape 10"/>
          <p:cNvSpPr>
            <a:spLocks noChangeShapeType="1"/>
          </p:cNvSpPr>
          <p:nvPr/>
        </p:nvSpPr>
        <p:spPr bwMode="auto">
          <a:xfrm flipV="1">
            <a:off x="4491038" y="1916113"/>
            <a:ext cx="0" cy="1152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21" name="AutoShape 9"/>
          <p:cNvSpPr>
            <a:spLocks noChangeShapeType="1"/>
          </p:cNvSpPr>
          <p:nvPr/>
        </p:nvSpPr>
        <p:spPr bwMode="auto">
          <a:xfrm flipH="1" flipV="1">
            <a:off x="2079625" y="1690688"/>
            <a:ext cx="1733550" cy="1371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20" name="AutoShape 8"/>
          <p:cNvSpPr>
            <a:spLocks noChangeShapeType="1"/>
          </p:cNvSpPr>
          <p:nvPr/>
        </p:nvSpPr>
        <p:spPr bwMode="auto">
          <a:xfrm flipH="1" flipV="1">
            <a:off x="2212975" y="3105150"/>
            <a:ext cx="1343025" cy="523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9" name="AutoShape 7"/>
          <p:cNvSpPr>
            <a:spLocks noChangeShapeType="1"/>
          </p:cNvSpPr>
          <p:nvPr/>
        </p:nvSpPr>
        <p:spPr bwMode="auto">
          <a:xfrm flipH="1">
            <a:off x="2212975" y="3629025"/>
            <a:ext cx="1343025" cy="981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8" name="AutoShape 6"/>
          <p:cNvSpPr>
            <a:spLocks noChangeShapeType="1"/>
          </p:cNvSpPr>
          <p:nvPr/>
        </p:nvSpPr>
        <p:spPr bwMode="auto">
          <a:xfrm flipV="1">
            <a:off x="5000628" y="1571612"/>
            <a:ext cx="1427159" cy="15192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7" name="AutoShape 5"/>
          <p:cNvSpPr>
            <a:spLocks noChangeShapeType="1"/>
          </p:cNvSpPr>
          <p:nvPr/>
        </p:nvSpPr>
        <p:spPr bwMode="auto">
          <a:xfrm flipV="1">
            <a:off x="5461000" y="3038475"/>
            <a:ext cx="1143000" cy="590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6" name="AutoShape 4"/>
          <p:cNvSpPr>
            <a:spLocks noChangeShapeType="1"/>
          </p:cNvSpPr>
          <p:nvPr/>
        </p:nvSpPr>
        <p:spPr bwMode="auto">
          <a:xfrm>
            <a:off x="5461000" y="3629025"/>
            <a:ext cx="1219200" cy="828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5" name="AutoShape 3"/>
          <p:cNvSpPr>
            <a:spLocks noChangeShapeType="1"/>
          </p:cNvSpPr>
          <p:nvPr/>
        </p:nvSpPr>
        <p:spPr bwMode="auto">
          <a:xfrm flipH="1">
            <a:off x="3632200" y="4025900"/>
            <a:ext cx="781050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/>
          <p:cNvSpPr>
            <a:spLocks noChangeShapeType="1"/>
          </p:cNvSpPr>
          <p:nvPr/>
        </p:nvSpPr>
        <p:spPr bwMode="auto">
          <a:xfrm>
            <a:off x="4765675" y="4025900"/>
            <a:ext cx="800100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работы   по художественной литературе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357166"/>
            <a:ext cx="7024744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Нормативно-правовая база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Федерального уровня:</a:t>
            </a:r>
          </a:p>
          <a:p>
            <a:pPr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Закон Российской Федерации  «Об образовании в Российской Федерации» от 29.12.2012 г. № 273-ФЗ;</a:t>
            </a:r>
          </a:p>
          <a:p>
            <a:pPr algn="just"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Конвенцией о правах ребенка ООН;</a:t>
            </a:r>
          </a:p>
          <a:p>
            <a:pPr algn="just"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(утв. приказом Министерства образования и науки Российской Федерации от 30 августа 2013 г. N 1014);</a:t>
            </a:r>
          </a:p>
          <a:p>
            <a:pPr algn="just"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Концепция содержания непрерывного образования (дошкольное и начальное звено) (утв. Федеральным координационным советом по общему образованию Министерства образования и науки России от 17 июня 2003 года);</a:t>
            </a:r>
          </a:p>
          <a:p>
            <a:pPr algn="just"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 (утв. Приказом Министерства образования и науки России от 17 октября 2013 г. № 1155);</a:t>
            </a:r>
          </a:p>
          <a:p>
            <a:pPr algn="just"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Санитарно-эпидемиологическими требованиями к устройству, содержанию и организации режима работы дошкольных образовательных учреждений. </a:t>
            </a:r>
            <a:r>
              <a:rPr lang="ru-RU" sz="1200" dirty="0" err="1" smtClean="0">
                <a:solidFill>
                  <a:srgbClr val="002060"/>
                </a:solidFill>
              </a:rPr>
              <a:t>СанПиН</a:t>
            </a:r>
            <a:r>
              <a:rPr lang="ru-RU" sz="1200" dirty="0" smtClean="0">
                <a:solidFill>
                  <a:srgbClr val="002060"/>
                </a:solidFill>
              </a:rPr>
              <a:t> 2.4.1.3049-13 (утв. Главным государственным санитарным врачом РФ 15 мая 2013 г.);</a:t>
            </a:r>
          </a:p>
          <a:p>
            <a:pPr algn="just">
              <a:buNone/>
            </a:pPr>
            <a:r>
              <a:rPr lang="ru-RU" sz="1200" b="1" i="1" dirty="0" smtClean="0">
                <a:solidFill>
                  <a:schemeClr val="tx1"/>
                </a:solidFill>
              </a:rPr>
              <a:t>Регионального уровня: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200" dirty="0" err="1" smtClean="0"/>
              <a:t>Региональн</a:t>
            </a:r>
            <a:r>
              <a:rPr lang="uk-UA" sz="1200" dirty="0" err="1" smtClean="0"/>
              <a:t>ая</a:t>
            </a:r>
            <a:r>
              <a:rPr lang="ru-RU" sz="1200" dirty="0" smtClean="0"/>
              <a:t> программ</a:t>
            </a:r>
            <a:r>
              <a:rPr lang="uk-UA" sz="1200" dirty="0" smtClean="0"/>
              <a:t>а</a:t>
            </a:r>
            <a:r>
              <a:rPr lang="ru-RU" sz="1200" dirty="0" smtClean="0"/>
              <a:t> и методически</a:t>
            </a:r>
            <a:r>
              <a:rPr lang="uk-UA" sz="1200" dirty="0" smtClean="0"/>
              <a:t>е</a:t>
            </a:r>
            <a:r>
              <a:rPr lang="ru-RU" sz="1200" dirty="0" smtClean="0"/>
              <a:t> </a:t>
            </a:r>
            <a:r>
              <a:rPr lang="ru-RU" sz="1200" dirty="0" err="1" smtClean="0"/>
              <a:t>рекомендаци</a:t>
            </a:r>
            <a:r>
              <a:rPr lang="uk-UA" sz="1200" dirty="0" smtClean="0"/>
              <a:t>и</a:t>
            </a:r>
            <a:r>
              <a:rPr lang="ru-RU" sz="1200" dirty="0" smtClean="0"/>
              <a:t> по межкультурному образованию детей дошкольного возраста в Крыму «Крымский веночек» (</a:t>
            </a:r>
            <a:r>
              <a:rPr lang="ru-RU" sz="1200" dirty="0" err="1" smtClean="0"/>
              <a:t>Мухоморина</a:t>
            </a:r>
            <a:r>
              <a:rPr lang="ru-RU" sz="1200" dirty="0" smtClean="0"/>
              <a:t> Л. Г., </a:t>
            </a:r>
            <a:r>
              <a:rPr lang="ru-RU" sz="1200" dirty="0" err="1" smtClean="0"/>
              <a:t>Араджиони</a:t>
            </a:r>
            <a:r>
              <a:rPr lang="ru-RU" sz="1200" dirty="0" smtClean="0"/>
              <a:t> М. А., Горькая А., </a:t>
            </a:r>
            <a:r>
              <a:rPr lang="ru-RU" sz="1200" dirty="0" err="1" smtClean="0"/>
              <a:t>Кемилева</a:t>
            </a:r>
            <a:r>
              <a:rPr lang="ru-RU" sz="1200" dirty="0" smtClean="0"/>
              <a:t> Э. Ф., Короткова С. Н., Пичугина Т. Алексеевна., </a:t>
            </a:r>
            <a:r>
              <a:rPr lang="ru-RU" sz="1200" dirty="0" err="1" smtClean="0"/>
              <a:t>Тригуб</a:t>
            </a:r>
            <a:r>
              <a:rPr lang="ru-RU" sz="1200" dirty="0" smtClean="0"/>
              <a:t> Л. М., Феклистова Е. В.)</a:t>
            </a:r>
          </a:p>
          <a:p>
            <a:pPr algn="just">
              <a:buNone/>
            </a:pPr>
            <a:r>
              <a:rPr lang="ru-RU" sz="1200" b="1" i="1" dirty="0" smtClean="0">
                <a:solidFill>
                  <a:schemeClr val="tx1"/>
                </a:solidFill>
              </a:rPr>
              <a:t>Локального уровня:</a:t>
            </a:r>
          </a:p>
          <a:p>
            <a:pPr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Устав МБДОУ детский сад №37 «Золотая рыбка»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1985" name="AutoShape 1"/>
          <p:cNvSpPr>
            <a:spLocks noChangeShapeType="1"/>
          </p:cNvSpPr>
          <p:nvPr/>
        </p:nvSpPr>
        <p:spPr bwMode="auto">
          <a:xfrm>
            <a:off x="5143504" y="1928802"/>
            <a:ext cx="0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05" name="AutoShape 21"/>
          <p:cNvSpPr>
            <a:spLocks noChangeShapeType="1"/>
          </p:cNvSpPr>
          <p:nvPr/>
        </p:nvSpPr>
        <p:spPr bwMode="auto">
          <a:xfrm>
            <a:off x="6643702" y="1500174"/>
            <a:ext cx="1179515" cy="64611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282" y="2357430"/>
            <a:ext cx="337502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мышления, памяти, внимания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214282" y="3143248"/>
            <a:ext cx="3379788" cy="3127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Различные виды деятельности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14282" y="3857628"/>
            <a:ext cx="3379788" cy="280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 детей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14282" y="4500570"/>
            <a:ext cx="3375025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Занятия по развитию логики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236538" y="5000636"/>
            <a:ext cx="3379787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 игры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000496" y="2357430"/>
            <a:ext cx="2287587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любознательности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000496" y="3214686"/>
            <a:ext cx="2287587" cy="463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познавательной мотивации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000496" y="4071942"/>
            <a:ext cx="2287588" cy="463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воображения и творческой активности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58016" y="2357430"/>
            <a:ext cx="2090768" cy="6463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специальных способов ориентации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858016" y="3357562"/>
            <a:ext cx="2033618" cy="6463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Экспериментирование с природным материалом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858016" y="4286256"/>
            <a:ext cx="2000264" cy="463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схем, символов, знаков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2" name="AutoShape 18"/>
          <p:cNvSpPr>
            <a:spLocks noChangeShapeType="1"/>
          </p:cNvSpPr>
          <p:nvPr/>
        </p:nvSpPr>
        <p:spPr bwMode="auto">
          <a:xfrm>
            <a:off x="2000232" y="2714620"/>
            <a:ext cx="0" cy="2873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9" name="AutoShape 5"/>
          <p:cNvSpPr>
            <a:spLocks noChangeShapeType="1"/>
          </p:cNvSpPr>
          <p:nvPr/>
        </p:nvSpPr>
        <p:spPr bwMode="auto">
          <a:xfrm>
            <a:off x="2000232" y="3500438"/>
            <a:ext cx="0" cy="2873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/>
          <p:cNvSpPr>
            <a:spLocks noChangeShapeType="1"/>
          </p:cNvSpPr>
          <p:nvPr/>
        </p:nvSpPr>
        <p:spPr bwMode="auto">
          <a:xfrm>
            <a:off x="2000232" y="4143380"/>
            <a:ext cx="0" cy="2873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9" name="AutoShape 15"/>
          <p:cNvSpPr>
            <a:spLocks noChangeShapeType="1"/>
          </p:cNvSpPr>
          <p:nvPr/>
        </p:nvSpPr>
        <p:spPr bwMode="auto">
          <a:xfrm>
            <a:off x="2000232" y="4786322"/>
            <a:ext cx="0" cy="206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2" name="AutoShape 8"/>
          <p:cNvSpPr>
            <a:spLocks noChangeShapeType="1"/>
          </p:cNvSpPr>
          <p:nvPr/>
        </p:nvSpPr>
        <p:spPr bwMode="auto">
          <a:xfrm>
            <a:off x="5143504" y="2928934"/>
            <a:ext cx="0" cy="1730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1" name="AutoShape 7"/>
          <p:cNvSpPr>
            <a:spLocks noChangeShapeType="1"/>
          </p:cNvSpPr>
          <p:nvPr/>
        </p:nvSpPr>
        <p:spPr bwMode="auto">
          <a:xfrm>
            <a:off x="5143504" y="3714752"/>
            <a:ext cx="0" cy="3063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6" name="AutoShape 12"/>
          <p:cNvSpPr>
            <a:spLocks noChangeShapeType="1"/>
          </p:cNvSpPr>
          <p:nvPr/>
        </p:nvSpPr>
        <p:spPr bwMode="auto">
          <a:xfrm>
            <a:off x="7858148" y="3071810"/>
            <a:ext cx="1587" cy="206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5" name="AutoShape 11"/>
          <p:cNvSpPr>
            <a:spLocks noChangeShapeType="1"/>
          </p:cNvSpPr>
          <p:nvPr/>
        </p:nvSpPr>
        <p:spPr bwMode="auto">
          <a:xfrm>
            <a:off x="7929586" y="4000504"/>
            <a:ext cx="0" cy="217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0" y="0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Познавательное развитие дошкольников»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1"/>
          <p:cNvSpPr>
            <a:spLocks noChangeShapeType="1"/>
          </p:cNvSpPr>
          <p:nvPr/>
        </p:nvSpPr>
        <p:spPr bwMode="auto">
          <a:xfrm flipH="1">
            <a:off x="2000232" y="1500174"/>
            <a:ext cx="714380" cy="7858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6286512" y="1857364"/>
            <a:ext cx="2625725" cy="1320796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Предметы, удовлетворяющие естественные потребности, необходимые для жизни человека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571868" y="3143248"/>
            <a:ext cx="2000264" cy="531812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ПРЕДМЕТНЫЙ МИР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6572264" y="3500438"/>
            <a:ext cx="2435225" cy="857256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Предметы, удовлетворяющие потребности в игровой деятельности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929454" y="4857760"/>
            <a:ext cx="1881188" cy="1500198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Предметы, удовлетворяющие потребности в художественной 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571868" y="5072074"/>
            <a:ext cx="2317750" cy="1500198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Предметы, удовлетворяющие потребности духовные и интеллектуальные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85720" y="2071678"/>
            <a:ext cx="2714644" cy="81597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Предметы, удовлетворяющие потребности в трудовой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28596" y="4714884"/>
            <a:ext cx="1549401" cy="1357322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Предметы, облегчающие труд взрослых на производстве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85720" y="3500438"/>
            <a:ext cx="2286000" cy="571504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Предметы, облегчающие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труд в быту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1214414" y="857232"/>
            <a:ext cx="6273800" cy="914400"/>
          </a:xfrm>
          <a:prstGeom prst="downArrowCallout">
            <a:avLst>
              <a:gd name="adj1" fmla="val 171528"/>
              <a:gd name="adj2" fmla="val 171528"/>
              <a:gd name="adj3" fmla="val 16667"/>
              <a:gd name="adj4" fmla="val 66667"/>
            </a:avLst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D32D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Предметный мир, как источник познания социальной действительности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32D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1"/>
            <a:ext cx="9144000" cy="6155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Система  ознакомления детей с окружающим (предметный мир)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179705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6"/>
          <p:cNvSpPr txBox="1">
            <a:spLocks noChangeArrowheads="1"/>
          </p:cNvSpPr>
          <p:nvPr/>
        </p:nvSpPr>
        <p:spPr bwMode="auto">
          <a:xfrm>
            <a:off x="214282" y="857232"/>
            <a:ext cx="3784600" cy="103187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разнообразного дидактического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наглядного материала,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способствующего выполнению каждым ребенком действий с различными предметами, величинами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5000628" y="928670"/>
            <a:ext cx="3838575" cy="103187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разнообразного дидактического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наглядного материала, способствующего выполнению каждым ребенком действий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различными предметами, величинами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9" name="Text Box 15"/>
          <p:cNvSpPr txBox="1">
            <a:spLocks noChangeArrowheads="1"/>
          </p:cNvSpPr>
          <p:nvPr/>
        </p:nvSpPr>
        <p:spPr bwMode="auto">
          <a:xfrm>
            <a:off x="142844" y="2143116"/>
            <a:ext cx="8709026" cy="34131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разнообразных форм взаимодействия: «педагог – дети», «дети – дети»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93" name="Text Box 16"/>
          <p:cNvSpPr txBox="1">
            <a:spLocks noChangeArrowheads="1"/>
          </p:cNvSpPr>
          <p:nvPr/>
        </p:nvSpPr>
        <p:spPr bwMode="auto">
          <a:xfrm>
            <a:off x="214282" y="4000504"/>
            <a:ext cx="3746501" cy="3048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речевого общения детей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92" name="Text Box 14"/>
          <p:cNvSpPr txBox="1">
            <a:spLocks noChangeArrowheads="1"/>
          </p:cNvSpPr>
          <p:nvPr/>
        </p:nvSpPr>
        <p:spPr bwMode="auto">
          <a:xfrm>
            <a:off x="5000628" y="4000504"/>
            <a:ext cx="3914775" cy="3048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обучения детей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142844" y="4714884"/>
            <a:ext cx="8709025" cy="36036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разнообразных форм взаимодействия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02" name="Text Box 5"/>
          <p:cNvSpPr txBox="1">
            <a:spLocks noChangeArrowheads="1"/>
          </p:cNvSpPr>
          <p:nvPr/>
        </p:nvSpPr>
        <p:spPr bwMode="auto">
          <a:xfrm>
            <a:off x="214282" y="5368925"/>
            <a:ext cx="3062288" cy="148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Позиция педагога при организации жизни детей в детском саду, дающая возможность самостоятельного накопления чувственного опыта и его осмысления. Основная роль воспитателя - </a:t>
            </a:r>
            <a:r>
              <a:rPr kumimoji="0" lang="ru-RU" sz="105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ситуаций для познания детьми отношений между предметами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когда ребенок сохраняет в процессе обучения </a:t>
            </a:r>
            <a:r>
              <a:rPr kumimoji="0" lang="ru-RU" sz="105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чувство комфортности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уверенности в собственных силах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03" name="Text Box 4"/>
          <p:cNvSpPr txBox="1">
            <a:spLocks noChangeArrowheads="1"/>
          </p:cNvSpPr>
          <p:nvPr/>
        </p:nvSpPr>
        <p:spPr bwMode="auto">
          <a:xfrm>
            <a:off x="3500430" y="5232400"/>
            <a:ext cx="2809875" cy="1625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Психологическая перестройка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позиции педагога на личностно-ориентированное взаимодействие с ребенком в процессе обучения,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содержанием которого является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у детей средств и способов приобретения знаний</a:t>
            </a:r>
            <a:b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ходе специально организованной самостоятельной деятельности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04" name="Text Box 48"/>
          <p:cNvSpPr txBox="1">
            <a:spLocks noChangeArrowheads="1"/>
          </p:cNvSpPr>
          <p:nvPr/>
        </p:nvSpPr>
        <p:spPr bwMode="auto">
          <a:xfrm>
            <a:off x="6858016" y="5287962"/>
            <a:ext cx="2124075" cy="157003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Фиксация успеха,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достигнутого ребенком,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его аргументация создает положительный эмоциональный фон для проведения обучения, способствует возникновению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познавательного интереса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6" name="AutoShape 30"/>
          <p:cNvSpPr>
            <a:spLocks noChangeShapeType="1"/>
          </p:cNvSpPr>
          <p:nvPr/>
        </p:nvSpPr>
        <p:spPr bwMode="auto">
          <a:xfrm>
            <a:off x="4000496" y="1285860"/>
            <a:ext cx="10096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87" name="AutoShape 31"/>
          <p:cNvSpPr>
            <a:spLocks noChangeShapeType="1"/>
          </p:cNvSpPr>
          <p:nvPr/>
        </p:nvSpPr>
        <p:spPr bwMode="auto">
          <a:xfrm>
            <a:off x="1643042" y="1857364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95" name="AutoShape 39"/>
          <p:cNvSpPr>
            <a:spLocks noChangeShapeType="1"/>
          </p:cNvSpPr>
          <p:nvPr/>
        </p:nvSpPr>
        <p:spPr bwMode="auto">
          <a:xfrm>
            <a:off x="7643834" y="4429132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90" name="AutoShape 34"/>
          <p:cNvSpPr>
            <a:spLocks noChangeShapeType="1"/>
          </p:cNvSpPr>
          <p:nvPr/>
        </p:nvSpPr>
        <p:spPr bwMode="auto">
          <a:xfrm>
            <a:off x="1643042" y="2428868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96" name="AutoShape 40"/>
          <p:cNvSpPr>
            <a:spLocks noChangeShapeType="1"/>
          </p:cNvSpPr>
          <p:nvPr/>
        </p:nvSpPr>
        <p:spPr bwMode="auto">
          <a:xfrm>
            <a:off x="1571604" y="4357694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91" name="AutoShape 35"/>
          <p:cNvSpPr>
            <a:spLocks noChangeShapeType="1"/>
          </p:cNvSpPr>
          <p:nvPr/>
        </p:nvSpPr>
        <p:spPr bwMode="auto">
          <a:xfrm>
            <a:off x="7643834" y="2500306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88" name="AutoShape 32"/>
          <p:cNvSpPr>
            <a:spLocks noChangeShapeType="1"/>
          </p:cNvSpPr>
          <p:nvPr/>
        </p:nvSpPr>
        <p:spPr bwMode="auto">
          <a:xfrm>
            <a:off x="7643834" y="1928802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94" name="AutoShape 38"/>
          <p:cNvSpPr>
            <a:spLocks noChangeShapeType="1"/>
          </p:cNvSpPr>
          <p:nvPr/>
        </p:nvSpPr>
        <p:spPr bwMode="auto">
          <a:xfrm>
            <a:off x="4000496" y="4143380"/>
            <a:ext cx="10096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108" name="Text Box 52"/>
          <p:cNvSpPr txBox="1">
            <a:spLocks noChangeArrowheads="1"/>
          </p:cNvSpPr>
          <p:nvPr/>
        </p:nvSpPr>
        <p:spPr bwMode="auto">
          <a:xfrm>
            <a:off x="142844" y="2714620"/>
            <a:ext cx="3841750" cy="1016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использования собственных, в том числе «ручных», действий в познании различных количественных групп, дающих возможность накопления чувственного опыта предметно-количественного содержания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5357818" y="2786058"/>
            <a:ext cx="3538538" cy="1016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разнообразного дидактического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наглядного материала,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способствующего выполнению каждым ребенком действий с различными предметами, величинами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06" name="AutoShape 50"/>
          <p:cNvSpPr>
            <a:spLocks noChangeShapeType="1"/>
          </p:cNvSpPr>
          <p:nvPr/>
        </p:nvSpPr>
        <p:spPr bwMode="auto">
          <a:xfrm>
            <a:off x="4143372" y="3286124"/>
            <a:ext cx="10096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98" name="AutoShape 42"/>
          <p:cNvSpPr>
            <a:spLocks noChangeShapeType="1"/>
          </p:cNvSpPr>
          <p:nvPr/>
        </p:nvSpPr>
        <p:spPr bwMode="auto">
          <a:xfrm>
            <a:off x="1571604" y="5072074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99" name="AutoShape 43"/>
          <p:cNvSpPr>
            <a:spLocks noChangeShapeType="1"/>
          </p:cNvSpPr>
          <p:nvPr/>
        </p:nvSpPr>
        <p:spPr bwMode="auto">
          <a:xfrm>
            <a:off x="4786314" y="5000636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100" name="AutoShape 44"/>
          <p:cNvSpPr>
            <a:spLocks noChangeShapeType="1"/>
          </p:cNvSpPr>
          <p:nvPr/>
        </p:nvSpPr>
        <p:spPr bwMode="auto">
          <a:xfrm>
            <a:off x="7643834" y="5000636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105" name="AutoShape 49"/>
          <p:cNvSpPr>
            <a:spLocks noChangeArrowheads="1"/>
          </p:cNvSpPr>
          <p:nvPr/>
        </p:nvSpPr>
        <p:spPr bwMode="auto">
          <a:xfrm>
            <a:off x="8410575" y="1000108"/>
            <a:ext cx="733425" cy="1738312"/>
          </a:xfrm>
          <a:prstGeom prst="curvedLeftArrow">
            <a:avLst>
              <a:gd name="adj1" fmla="val 47403"/>
              <a:gd name="adj2" fmla="val 94805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101" name="AutoShape 45"/>
          <p:cNvSpPr>
            <a:spLocks noChangeArrowheads="1"/>
          </p:cNvSpPr>
          <p:nvPr/>
        </p:nvSpPr>
        <p:spPr bwMode="auto">
          <a:xfrm>
            <a:off x="0" y="4000504"/>
            <a:ext cx="341313" cy="2562225"/>
          </a:xfrm>
          <a:prstGeom prst="curvedRightArrow">
            <a:avLst>
              <a:gd name="adj1" fmla="val 150139"/>
              <a:gd name="adj2" fmla="val 300279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109" name="Rectangle 53"/>
          <p:cNvSpPr>
            <a:spLocks noChangeArrowheads="1"/>
          </p:cNvSpPr>
          <p:nvPr/>
        </p:nvSpPr>
        <p:spPr bwMode="auto">
          <a:xfrm>
            <a:off x="0" y="285728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Педагогические условия успешного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полноценного интеллектуального развития детей дошкольного возраста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142844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123" name="Rectangle 67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34"/>
          <p:cNvSpPr>
            <a:spLocks noChangeShapeType="1"/>
          </p:cNvSpPr>
          <p:nvPr/>
        </p:nvSpPr>
        <p:spPr bwMode="auto">
          <a:xfrm>
            <a:off x="1571604" y="3714752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AutoShape 34"/>
          <p:cNvSpPr>
            <a:spLocks noChangeShapeType="1"/>
          </p:cNvSpPr>
          <p:nvPr/>
        </p:nvSpPr>
        <p:spPr bwMode="auto">
          <a:xfrm>
            <a:off x="7643834" y="3786190"/>
            <a:ext cx="9525" cy="269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5643570" y="1714488"/>
            <a:ext cx="3190875" cy="1076325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2. Техническое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(воплощение  замысла)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6357950" y="1571612"/>
            <a:ext cx="1722438" cy="6604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1.Творческое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замысла)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3571868" y="2000240"/>
            <a:ext cx="1812925" cy="736600"/>
          </a:xfrm>
          <a:prstGeom prst="flowChartMagneticDisk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бумаги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3071802" y="1428736"/>
            <a:ext cx="1812925" cy="736600"/>
          </a:xfrm>
          <a:prstGeom prst="flowChartMagneticDisk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промышленных отходов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71472" y="2071678"/>
            <a:ext cx="1812925" cy="736600"/>
          </a:xfrm>
          <a:prstGeom prst="flowChartMagneticDisk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природного материла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857224" y="1357298"/>
            <a:ext cx="1812925" cy="808038"/>
          </a:xfrm>
          <a:prstGeom prst="flowChartMagneticDisk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 деталей конструкторов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1928794" y="785794"/>
            <a:ext cx="1990725" cy="808037"/>
          </a:xfrm>
          <a:prstGeom prst="flowChartMagneticDisk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строительного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928794" y="2428868"/>
            <a:ext cx="1928826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   Виды детского      конструирования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2714620"/>
            <a:ext cx="1812925" cy="736600"/>
          </a:xfrm>
          <a:prstGeom prst="flowChartMagneticDisk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 крупно – габаритных модулей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786182" y="2643182"/>
            <a:ext cx="1812925" cy="736600"/>
          </a:xfrm>
          <a:prstGeom prst="flowChartMagneticDisk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Практическое и компьютерное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929058" y="3643314"/>
            <a:ext cx="3009900" cy="2281237"/>
          </a:xfrm>
          <a:prstGeom prst="smileyFace">
            <a:avLst>
              <a:gd name="adj" fmla="val 4653"/>
            </a:avLst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857488" y="4214818"/>
            <a:ext cx="1112837" cy="10858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модели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929190" y="3429000"/>
            <a:ext cx="1143008" cy="403225"/>
          </a:xfrm>
          <a:prstGeom prst="flowChartAlternateProcess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замыслу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786314" y="5929330"/>
            <a:ext cx="1341438" cy="603250"/>
          </a:xfrm>
          <a:prstGeom prst="flowChartAlternateProcess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чертежам и схемам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786182" y="3714752"/>
            <a:ext cx="1158875" cy="468312"/>
          </a:xfrm>
          <a:prstGeom prst="flowChartAlternateProcess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теме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072198" y="3714752"/>
            <a:ext cx="1158875" cy="468312"/>
          </a:xfrm>
          <a:prstGeom prst="flowChartAlternateProcess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условиям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929454" y="4286256"/>
            <a:ext cx="1143008" cy="107157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образцу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4857752" y="4500570"/>
            <a:ext cx="1160448" cy="971550"/>
          </a:xfrm>
          <a:prstGeom prst="ellipse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Каркас-ное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конструи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рование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70485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  <a:tab pos="3284538" algn="ctr"/>
              </a:tabLst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  <a:tab pos="3284538" algn="ctr"/>
              </a:tabLst>
            </a:pPr>
            <a:r>
              <a:rPr kumimoji="0" 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  <a:tab pos="3284538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-214346" y="1142984"/>
            <a:ext cx="757130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2571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-714412" y="142852"/>
            <a:ext cx="9001156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278605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2" name="Рисунок 700" descr="Рисунок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3922" r="15686" b="13924"/>
          <a:stretch>
            <a:fillRect/>
          </a:stretch>
        </p:blipFill>
        <p:spPr bwMode="auto">
          <a:xfrm>
            <a:off x="1857356" y="-214338"/>
            <a:ext cx="2162175" cy="131445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5715008" y="714356"/>
            <a:ext cx="3000396" cy="1071570"/>
          </a:xfrm>
          <a:prstGeom prst="triangle">
            <a:avLst>
              <a:gd name="adj" fmla="val 48792"/>
            </a:avLst>
          </a:prstGeom>
          <a:solidFill>
            <a:srgbClr val="FDFDF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DFD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Детское  конструирование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559050" y="546100"/>
            <a:ext cx="14033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457200"/>
            <a:ext cx="6562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организации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обучения конструированию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622300" y="4778375"/>
            <a:ext cx="2162175" cy="13319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интегрированная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тематическая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комплексная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творческий день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3327400" y="3135313"/>
            <a:ext cx="2162175" cy="12001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деятельность входе режимных моментов: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*чтение художественной литературы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6261100" y="1439863"/>
            <a:ext cx="2162175" cy="29432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Самостоятельная деятельность детей: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*Игра (сюжетно-ролевая, театрализованная, драматизация, народная, хороводная, подвижная игра)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*самостоятельная деятельность детей в уголках развития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*работа с разными материалами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*обыгрывание незавершённого рисунка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3327400" y="5497513"/>
            <a:ext cx="4981575" cy="86044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Сотрудничество с родителями: консультации, мастер-классы, совместные детско-родительские проекты, выставки, открытые занятия, конкурсы, открытые занятия, походы  в музеи, досуги, праздники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3489325" y="1296988"/>
            <a:ext cx="2162175" cy="12001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Художественное творчество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AutoShape 6"/>
          <p:cNvSpPr>
            <a:spLocks noChangeShapeType="1"/>
          </p:cNvSpPr>
          <p:nvPr/>
        </p:nvSpPr>
        <p:spPr bwMode="auto">
          <a:xfrm flipH="1">
            <a:off x="2784475" y="1887538"/>
            <a:ext cx="704850" cy="19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3" name="AutoShape 5"/>
          <p:cNvSpPr>
            <a:spLocks noChangeShapeType="1"/>
          </p:cNvSpPr>
          <p:nvPr/>
        </p:nvSpPr>
        <p:spPr bwMode="auto">
          <a:xfrm>
            <a:off x="1717675" y="2754313"/>
            <a:ext cx="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2" name="AutoShape 4"/>
          <p:cNvSpPr>
            <a:spLocks noChangeShapeType="1"/>
          </p:cNvSpPr>
          <p:nvPr/>
        </p:nvSpPr>
        <p:spPr bwMode="auto">
          <a:xfrm>
            <a:off x="1717675" y="4287838"/>
            <a:ext cx="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1" name="AutoShape 3"/>
          <p:cNvSpPr>
            <a:spLocks noChangeShapeType="1"/>
          </p:cNvSpPr>
          <p:nvPr/>
        </p:nvSpPr>
        <p:spPr bwMode="auto">
          <a:xfrm>
            <a:off x="4403725" y="2497138"/>
            <a:ext cx="9525" cy="638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0" name="AutoShape 2"/>
          <p:cNvSpPr>
            <a:spLocks noChangeShapeType="1"/>
          </p:cNvSpPr>
          <p:nvPr/>
        </p:nvSpPr>
        <p:spPr bwMode="auto">
          <a:xfrm>
            <a:off x="5651500" y="1830388"/>
            <a:ext cx="609600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09" name="AutoShape 1"/>
          <p:cNvSpPr>
            <a:spLocks noChangeShapeType="1"/>
          </p:cNvSpPr>
          <p:nvPr/>
        </p:nvSpPr>
        <p:spPr bwMode="auto">
          <a:xfrm>
            <a:off x="5489575" y="2497138"/>
            <a:ext cx="600075" cy="3000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22300" y="1235075"/>
            <a:ext cx="2162175" cy="1457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Организованная образовательная деятельность: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*Рисование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*Лепка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*аппликация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698500" y="3025775"/>
            <a:ext cx="2162175" cy="12001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*групповая,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*подгрупповая,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*индивидуальная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работы  по художественному творчеству в детском саду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75" name="AutoShape 43"/>
          <p:cNvSpPr>
            <a:spLocks noChangeArrowheads="1"/>
          </p:cNvSpPr>
          <p:nvPr/>
        </p:nvSpPr>
        <p:spPr bwMode="auto">
          <a:xfrm>
            <a:off x="3898900" y="1914525"/>
            <a:ext cx="16002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Музыка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4" name="AutoShape 42"/>
          <p:cNvSpPr>
            <a:spLocks noChangeArrowheads="1"/>
          </p:cNvSpPr>
          <p:nvPr/>
        </p:nvSpPr>
        <p:spPr bwMode="auto">
          <a:xfrm>
            <a:off x="7718425" y="647700"/>
            <a:ext cx="1425575" cy="7429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организованная образовательная деятельность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3" name="AutoShape 41"/>
          <p:cNvSpPr>
            <a:spLocks noChangeArrowheads="1"/>
          </p:cNvSpPr>
          <p:nvPr/>
        </p:nvSpPr>
        <p:spPr bwMode="auto">
          <a:xfrm>
            <a:off x="6022975" y="1743075"/>
            <a:ext cx="1600200" cy="7429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*групповая,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*подгрупповая,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*индивидуальная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2" name="AutoShape 40"/>
          <p:cNvSpPr>
            <a:spLocks noChangeArrowheads="1"/>
          </p:cNvSpPr>
          <p:nvPr/>
        </p:nvSpPr>
        <p:spPr bwMode="auto">
          <a:xfrm>
            <a:off x="7715273" y="1743075"/>
            <a:ext cx="1428728" cy="1323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*традиционная,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*интегрированная,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*тематическая,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*комплексная,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*доминантн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1" name="AutoShape 39"/>
          <p:cNvSpPr>
            <a:spLocks noChangeArrowheads="1"/>
          </p:cNvSpPr>
          <p:nvPr/>
        </p:nvSpPr>
        <p:spPr bwMode="auto">
          <a:xfrm>
            <a:off x="7715273" y="4162425"/>
            <a:ext cx="1428728" cy="69533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упражнения в освоении музыкальных движений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0" name="AutoShape 38"/>
          <p:cNvSpPr>
            <a:spLocks noChangeArrowheads="1"/>
          </p:cNvSpPr>
          <p:nvPr/>
        </p:nvSpPr>
        <p:spPr bwMode="auto">
          <a:xfrm>
            <a:off x="7786711" y="5029200"/>
            <a:ext cx="1357290" cy="400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творческие задания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9" name="AutoShape 37"/>
          <p:cNvSpPr>
            <a:spLocks noChangeArrowheads="1"/>
          </p:cNvSpPr>
          <p:nvPr/>
        </p:nvSpPr>
        <p:spPr bwMode="auto">
          <a:xfrm>
            <a:off x="7718425" y="3514725"/>
            <a:ext cx="1425575" cy="3619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слуха и голоса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8" name="AutoShape 36"/>
          <p:cNvSpPr>
            <a:spLocks noChangeArrowheads="1"/>
          </p:cNvSpPr>
          <p:nvPr/>
        </p:nvSpPr>
        <p:spPr bwMode="auto">
          <a:xfrm>
            <a:off x="7832725" y="5676900"/>
            <a:ext cx="1311275" cy="695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игре на музыкальных инструментах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7" name="AutoShape 35"/>
          <p:cNvSpPr>
            <a:spLocks noChangeArrowheads="1"/>
          </p:cNvSpPr>
          <p:nvPr/>
        </p:nvSpPr>
        <p:spPr bwMode="auto">
          <a:xfrm>
            <a:off x="-1" y="742950"/>
            <a:ext cx="1679575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музыкально-игровая деятельность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6" name="AutoShape 34"/>
          <p:cNvSpPr>
            <a:spLocks noChangeArrowheads="1"/>
          </p:cNvSpPr>
          <p:nvPr/>
        </p:nvSpPr>
        <p:spPr bwMode="auto">
          <a:xfrm>
            <a:off x="2184400" y="5781675"/>
            <a:ext cx="1885950" cy="71915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самостоятельная музыкальная деятельность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5" name="AutoShape 33"/>
          <p:cNvSpPr>
            <a:spLocks noChangeArrowheads="1"/>
          </p:cNvSpPr>
          <p:nvPr/>
        </p:nvSpPr>
        <p:spPr bwMode="auto">
          <a:xfrm>
            <a:off x="2184400" y="3876675"/>
            <a:ext cx="1885950" cy="69533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музыкальное оформление к  режимным моментам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4" name="AutoShape 32"/>
          <p:cNvSpPr>
            <a:spLocks noChangeArrowheads="1"/>
          </p:cNvSpPr>
          <p:nvPr/>
        </p:nvSpPr>
        <p:spPr bwMode="auto">
          <a:xfrm>
            <a:off x="2136775" y="4933950"/>
            <a:ext cx="188595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 на других занятиях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3" name="AutoShape 31"/>
          <p:cNvSpPr>
            <a:spLocks noChangeArrowheads="1"/>
          </p:cNvSpPr>
          <p:nvPr/>
        </p:nvSpPr>
        <p:spPr bwMode="auto">
          <a:xfrm>
            <a:off x="0" y="1657350"/>
            <a:ext cx="163195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музыкально-дидактическая игра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2" name="AutoShape 30"/>
          <p:cNvSpPr>
            <a:spLocks noChangeArrowheads="1"/>
          </p:cNvSpPr>
          <p:nvPr/>
        </p:nvSpPr>
        <p:spPr bwMode="auto">
          <a:xfrm>
            <a:off x="0" y="2647950"/>
            <a:ext cx="163195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игры с пением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>
            <a:off x="-1" y="3619500"/>
            <a:ext cx="1584325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ритмические игры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0" name="AutoShape 28"/>
          <p:cNvSpPr>
            <a:spLocks noChangeArrowheads="1"/>
          </p:cNvSpPr>
          <p:nvPr/>
        </p:nvSpPr>
        <p:spPr bwMode="auto">
          <a:xfrm>
            <a:off x="-1" y="4486275"/>
            <a:ext cx="1679575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театрализованные игры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9" name="AutoShape 27"/>
          <p:cNvSpPr>
            <a:spLocks noChangeArrowheads="1"/>
          </p:cNvSpPr>
          <p:nvPr/>
        </p:nvSpPr>
        <p:spPr bwMode="auto">
          <a:xfrm>
            <a:off x="4746625" y="3333750"/>
            <a:ext cx="1885950" cy="66675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совместная деятельность детей и взрослых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8" name="AutoShape 26"/>
          <p:cNvSpPr>
            <a:spLocks noChangeArrowheads="1"/>
          </p:cNvSpPr>
          <p:nvPr/>
        </p:nvSpPr>
        <p:spPr bwMode="auto">
          <a:xfrm>
            <a:off x="4822825" y="4162425"/>
            <a:ext cx="188595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7" name="AutoShape 25"/>
          <p:cNvSpPr>
            <a:spLocks noChangeArrowheads="1"/>
          </p:cNvSpPr>
          <p:nvPr/>
        </p:nvSpPr>
        <p:spPr bwMode="auto">
          <a:xfrm>
            <a:off x="4870450" y="4933950"/>
            <a:ext cx="188595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театрализованная деятельность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6" name="AutoShape 24"/>
          <p:cNvSpPr>
            <a:spLocks noChangeArrowheads="1"/>
          </p:cNvSpPr>
          <p:nvPr/>
        </p:nvSpPr>
        <p:spPr bwMode="auto">
          <a:xfrm>
            <a:off x="4870450" y="5829300"/>
            <a:ext cx="188595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ансамбль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>
            <a:off x="2413000" y="742950"/>
            <a:ext cx="188595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праздники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5089525" y="742950"/>
            <a:ext cx="188595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развлечения, досуги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3" name="AutoShape 21"/>
          <p:cNvSpPr>
            <a:spLocks noChangeShapeType="1"/>
          </p:cNvSpPr>
          <p:nvPr/>
        </p:nvSpPr>
        <p:spPr bwMode="auto">
          <a:xfrm flipH="1" flipV="1">
            <a:off x="3622675" y="1285875"/>
            <a:ext cx="1047750" cy="628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52" name="AutoShape 20"/>
          <p:cNvSpPr>
            <a:spLocks noChangeShapeType="1"/>
          </p:cNvSpPr>
          <p:nvPr/>
        </p:nvSpPr>
        <p:spPr bwMode="auto">
          <a:xfrm flipV="1">
            <a:off x="4870450" y="1285875"/>
            <a:ext cx="628650" cy="628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51" name="AutoShape 19"/>
          <p:cNvSpPr>
            <a:spLocks noChangeShapeType="1"/>
          </p:cNvSpPr>
          <p:nvPr/>
        </p:nvSpPr>
        <p:spPr bwMode="auto">
          <a:xfrm flipH="1" flipV="1">
            <a:off x="1679575" y="1047750"/>
            <a:ext cx="2219325" cy="1285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50" name="AutoShape 18"/>
          <p:cNvSpPr>
            <a:spLocks noChangeShapeType="1"/>
          </p:cNvSpPr>
          <p:nvPr/>
        </p:nvSpPr>
        <p:spPr bwMode="auto">
          <a:xfrm>
            <a:off x="708025" y="1285875"/>
            <a:ext cx="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9" name="AutoShape 17"/>
          <p:cNvSpPr>
            <a:spLocks noChangeShapeType="1"/>
          </p:cNvSpPr>
          <p:nvPr/>
        </p:nvSpPr>
        <p:spPr bwMode="auto">
          <a:xfrm>
            <a:off x="708025" y="2200275"/>
            <a:ext cx="0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8" name="AutoShape 16"/>
          <p:cNvSpPr>
            <a:spLocks noChangeShapeType="1"/>
          </p:cNvSpPr>
          <p:nvPr/>
        </p:nvSpPr>
        <p:spPr bwMode="auto">
          <a:xfrm>
            <a:off x="708025" y="3190875"/>
            <a:ext cx="0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7" name="AutoShape 15"/>
          <p:cNvSpPr>
            <a:spLocks noChangeShapeType="1"/>
          </p:cNvSpPr>
          <p:nvPr/>
        </p:nvSpPr>
        <p:spPr bwMode="auto">
          <a:xfrm>
            <a:off x="660400" y="4162425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6" name="AutoShape 14"/>
          <p:cNvSpPr>
            <a:spLocks noChangeShapeType="1"/>
          </p:cNvSpPr>
          <p:nvPr/>
        </p:nvSpPr>
        <p:spPr bwMode="auto">
          <a:xfrm flipH="1">
            <a:off x="3146425" y="2828925"/>
            <a:ext cx="1047750" cy="1047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5" name="AutoShape 13"/>
          <p:cNvSpPr>
            <a:spLocks noChangeShapeType="1"/>
          </p:cNvSpPr>
          <p:nvPr/>
        </p:nvSpPr>
        <p:spPr bwMode="auto">
          <a:xfrm flipH="1">
            <a:off x="4022725" y="2828925"/>
            <a:ext cx="647700" cy="2447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4" name="AutoShape 12"/>
          <p:cNvSpPr>
            <a:spLocks noChangeShapeType="1"/>
          </p:cNvSpPr>
          <p:nvPr/>
        </p:nvSpPr>
        <p:spPr bwMode="auto">
          <a:xfrm flipH="1">
            <a:off x="4070350" y="2828925"/>
            <a:ext cx="600075" cy="3181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3" name="AutoShape 11"/>
          <p:cNvSpPr>
            <a:spLocks noChangeShapeType="1"/>
          </p:cNvSpPr>
          <p:nvPr/>
        </p:nvSpPr>
        <p:spPr bwMode="auto">
          <a:xfrm>
            <a:off x="8547100" y="1390650"/>
            <a:ext cx="38100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2" name="AutoShape 10"/>
          <p:cNvSpPr>
            <a:spLocks noChangeShapeType="1"/>
          </p:cNvSpPr>
          <p:nvPr/>
        </p:nvSpPr>
        <p:spPr bwMode="auto">
          <a:xfrm flipH="1">
            <a:off x="7546975" y="1390650"/>
            <a:ext cx="1000125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1" name="AutoShape 9"/>
          <p:cNvSpPr>
            <a:spLocks noChangeShapeType="1"/>
          </p:cNvSpPr>
          <p:nvPr/>
        </p:nvSpPr>
        <p:spPr bwMode="auto">
          <a:xfrm flipH="1">
            <a:off x="8501090" y="3071810"/>
            <a:ext cx="71438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0" name="AutoShape 8"/>
          <p:cNvSpPr>
            <a:spLocks noChangeShapeType="1"/>
          </p:cNvSpPr>
          <p:nvPr/>
        </p:nvSpPr>
        <p:spPr bwMode="auto">
          <a:xfrm>
            <a:off x="8766175" y="3876675"/>
            <a:ext cx="0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9" name="AutoShape 7"/>
          <p:cNvSpPr>
            <a:spLocks noChangeShapeType="1"/>
          </p:cNvSpPr>
          <p:nvPr/>
        </p:nvSpPr>
        <p:spPr bwMode="auto">
          <a:xfrm>
            <a:off x="8766175" y="4705350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8" name="AutoShape 6"/>
          <p:cNvSpPr>
            <a:spLocks noChangeShapeType="1"/>
          </p:cNvSpPr>
          <p:nvPr/>
        </p:nvSpPr>
        <p:spPr bwMode="auto">
          <a:xfrm>
            <a:off x="8766175" y="5362575"/>
            <a:ext cx="0" cy="314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6" name="AutoShape 4"/>
          <p:cNvSpPr>
            <a:spLocks noChangeShapeType="1"/>
          </p:cNvSpPr>
          <p:nvPr/>
        </p:nvSpPr>
        <p:spPr bwMode="auto">
          <a:xfrm>
            <a:off x="5715008" y="4000504"/>
            <a:ext cx="9525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5" name="AutoShape 3"/>
          <p:cNvSpPr>
            <a:spLocks noChangeShapeType="1"/>
          </p:cNvSpPr>
          <p:nvPr/>
        </p:nvSpPr>
        <p:spPr bwMode="auto">
          <a:xfrm>
            <a:off x="5756275" y="5476875"/>
            <a:ext cx="0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4" name="AutoShape 2"/>
          <p:cNvSpPr>
            <a:spLocks noChangeShapeType="1"/>
          </p:cNvSpPr>
          <p:nvPr/>
        </p:nvSpPr>
        <p:spPr bwMode="auto">
          <a:xfrm>
            <a:off x="5022850" y="2828925"/>
            <a:ext cx="371475" cy="50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3" name="AutoShape 1"/>
          <p:cNvSpPr>
            <a:spLocks noChangeShapeType="1"/>
          </p:cNvSpPr>
          <p:nvPr/>
        </p:nvSpPr>
        <p:spPr bwMode="auto">
          <a:xfrm flipV="1">
            <a:off x="5089525" y="1228725"/>
            <a:ext cx="2628900" cy="685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Система работы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музыкального воспитания в детском саду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99" name="Rectangle 6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utoShape 4"/>
          <p:cNvSpPr>
            <a:spLocks noChangeShapeType="1"/>
          </p:cNvSpPr>
          <p:nvPr/>
        </p:nvSpPr>
        <p:spPr bwMode="auto">
          <a:xfrm>
            <a:off x="5786446" y="4714884"/>
            <a:ext cx="9525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Коррекционно-образовательный процесс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571473" y="714356"/>
            <a:ext cx="2786082" cy="3714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Комплексное обследование детей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32" name="AutoShape 16"/>
          <p:cNvCxnSpPr>
            <a:cxnSpLocks noChangeShapeType="1"/>
          </p:cNvCxnSpPr>
          <p:nvPr/>
        </p:nvCxnSpPr>
        <p:spPr bwMode="auto">
          <a:xfrm rot="16200000" flipH="1">
            <a:off x="1078681" y="1278716"/>
            <a:ext cx="271467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233" name="AutoShape 17"/>
          <p:cNvCxnSpPr>
            <a:cxnSpLocks noChangeShapeType="1"/>
          </p:cNvCxnSpPr>
          <p:nvPr/>
        </p:nvCxnSpPr>
        <p:spPr bwMode="auto">
          <a:xfrm rot="16200000" flipH="1">
            <a:off x="2571736" y="1285860"/>
            <a:ext cx="428630" cy="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571472" y="1428736"/>
            <a:ext cx="1357322" cy="8572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Деление детей на подгруппы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35" name="AutoShape 19"/>
          <p:cNvCxnSpPr>
            <a:cxnSpLocks noChangeShapeType="1"/>
          </p:cNvCxnSpPr>
          <p:nvPr/>
        </p:nvCxnSpPr>
        <p:spPr bwMode="auto">
          <a:xfrm rot="5400000">
            <a:off x="1000894" y="2500306"/>
            <a:ext cx="427834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2143108" y="1500174"/>
            <a:ext cx="1543050" cy="78581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Распределение детей для индивидуальной работы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37" name="AutoShape 21"/>
          <p:cNvCxnSpPr>
            <a:cxnSpLocks noChangeShapeType="1"/>
          </p:cNvCxnSpPr>
          <p:nvPr/>
        </p:nvCxnSpPr>
        <p:spPr bwMode="auto">
          <a:xfrm rot="5400000">
            <a:off x="2786054" y="2500306"/>
            <a:ext cx="42862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4143372" y="500042"/>
            <a:ext cx="2619375" cy="107157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Взаимодействие со специалистами:</a:t>
            </a:r>
            <a:endParaRPr lang="ru-RU" sz="1100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-психологом,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-музыкальным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руководителем,-воспитателем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старшей медсестрой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4071934" y="1714488"/>
            <a:ext cx="2619375" cy="78581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Взаимодействие с воспитателями группы. Формы работы: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составление планов работы;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консультации и др.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357158" y="2714620"/>
            <a:ext cx="4000528" cy="466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Содержание коррекционной работы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43" name="AutoShape 27"/>
          <p:cNvCxnSpPr>
            <a:cxnSpLocks noChangeShapeType="1"/>
          </p:cNvCxnSpPr>
          <p:nvPr/>
        </p:nvCxnSpPr>
        <p:spPr bwMode="auto">
          <a:xfrm>
            <a:off x="928662" y="3214686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244" name="AutoShape 28"/>
          <p:cNvCxnSpPr>
            <a:cxnSpLocks noChangeShapeType="1"/>
          </p:cNvCxnSpPr>
          <p:nvPr/>
        </p:nvCxnSpPr>
        <p:spPr bwMode="auto">
          <a:xfrm flipH="1">
            <a:off x="2214546" y="3214686"/>
            <a:ext cx="9525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245" name="AutoShape 29"/>
          <p:cNvCxnSpPr>
            <a:cxnSpLocks noChangeShapeType="1"/>
          </p:cNvCxnSpPr>
          <p:nvPr/>
        </p:nvCxnSpPr>
        <p:spPr bwMode="auto">
          <a:xfrm>
            <a:off x="3500430" y="3214686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246" name="AutoShape 30"/>
          <p:cNvCxnSpPr>
            <a:cxnSpLocks noChangeShapeType="1"/>
          </p:cNvCxnSpPr>
          <p:nvPr/>
        </p:nvCxnSpPr>
        <p:spPr bwMode="auto">
          <a:xfrm rot="5400000">
            <a:off x="4179885" y="2606669"/>
            <a:ext cx="2143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47" name="AutoShape 31"/>
          <p:cNvSpPr>
            <a:spLocks noChangeArrowheads="1"/>
          </p:cNvSpPr>
          <p:nvPr/>
        </p:nvSpPr>
        <p:spPr bwMode="auto">
          <a:xfrm>
            <a:off x="357158" y="3429000"/>
            <a:ext cx="1171575" cy="314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 детьми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48" name="AutoShape 32"/>
          <p:cNvCxnSpPr>
            <a:cxnSpLocks noChangeShapeType="1"/>
          </p:cNvCxnSpPr>
          <p:nvPr/>
        </p:nvCxnSpPr>
        <p:spPr bwMode="auto">
          <a:xfrm>
            <a:off x="928662" y="3786190"/>
            <a:ext cx="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49" name="AutoShape 33"/>
          <p:cNvSpPr>
            <a:spLocks noChangeArrowheads="1"/>
          </p:cNvSpPr>
          <p:nvPr/>
        </p:nvSpPr>
        <p:spPr bwMode="auto">
          <a:xfrm>
            <a:off x="1643042" y="3429000"/>
            <a:ext cx="1171575" cy="314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 педагогами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AutoShape 32"/>
          <p:cNvCxnSpPr>
            <a:cxnSpLocks noChangeShapeType="1"/>
          </p:cNvCxnSpPr>
          <p:nvPr/>
        </p:nvCxnSpPr>
        <p:spPr bwMode="auto">
          <a:xfrm>
            <a:off x="2214546" y="3786190"/>
            <a:ext cx="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50" name="AutoShape 34"/>
          <p:cNvSpPr>
            <a:spLocks noChangeArrowheads="1"/>
          </p:cNvSpPr>
          <p:nvPr/>
        </p:nvSpPr>
        <p:spPr bwMode="auto">
          <a:xfrm>
            <a:off x="2928926" y="3429000"/>
            <a:ext cx="1171575" cy="314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 родителями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51" name="AutoShape 35"/>
          <p:cNvCxnSpPr>
            <a:cxnSpLocks noChangeShapeType="1"/>
          </p:cNvCxnSpPr>
          <p:nvPr/>
        </p:nvCxnSpPr>
        <p:spPr bwMode="auto">
          <a:xfrm>
            <a:off x="3500430" y="3786190"/>
            <a:ext cx="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54" name="AutoShape 38"/>
          <p:cNvSpPr>
            <a:spLocks noChangeArrowheads="1"/>
          </p:cNvSpPr>
          <p:nvPr/>
        </p:nvSpPr>
        <p:spPr bwMode="auto">
          <a:xfrm>
            <a:off x="285720" y="4143380"/>
            <a:ext cx="13335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Составление перспективного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плана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5" name="AutoShape 39"/>
          <p:cNvSpPr>
            <a:spLocks noChangeArrowheads="1"/>
          </p:cNvSpPr>
          <p:nvPr/>
        </p:nvSpPr>
        <p:spPr bwMode="auto">
          <a:xfrm>
            <a:off x="1714480" y="4143380"/>
            <a:ext cx="12001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Согласование планирования работы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6" name="AutoShape 40"/>
          <p:cNvSpPr>
            <a:spLocks noChangeArrowheads="1"/>
          </p:cNvSpPr>
          <p:nvPr/>
        </p:nvSpPr>
        <p:spPr bwMode="auto">
          <a:xfrm>
            <a:off x="3000364" y="4143380"/>
            <a:ext cx="12192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Планирования взаимодейст-вия с родите-лями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57" name="AutoShape 41"/>
          <p:cNvCxnSpPr>
            <a:cxnSpLocks noChangeShapeType="1"/>
          </p:cNvCxnSpPr>
          <p:nvPr/>
        </p:nvCxnSpPr>
        <p:spPr bwMode="auto">
          <a:xfrm rot="5400000">
            <a:off x="4536296" y="3036076"/>
            <a:ext cx="4644234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258" name="AutoShape 42"/>
          <p:cNvCxnSpPr>
            <a:cxnSpLocks noChangeShapeType="1"/>
            <a:stCxn id="9250" idx="3"/>
          </p:cNvCxnSpPr>
          <p:nvPr/>
        </p:nvCxnSpPr>
        <p:spPr bwMode="auto">
          <a:xfrm flipV="1">
            <a:off x="4100501" y="3571876"/>
            <a:ext cx="2757515" cy="142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60" name="AutoShape 44"/>
          <p:cNvSpPr>
            <a:spLocks noChangeArrowheads="1"/>
          </p:cNvSpPr>
          <p:nvPr/>
        </p:nvSpPr>
        <p:spPr bwMode="auto">
          <a:xfrm>
            <a:off x="6858016" y="642918"/>
            <a:ext cx="228600" cy="90487"/>
          </a:xfrm>
          <a:prstGeom prst="leftArrow">
            <a:avLst>
              <a:gd name="adj1" fmla="val 50000"/>
              <a:gd name="adj2" fmla="val 63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61" name="AutoShape 45"/>
          <p:cNvSpPr>
            <a:spLocks noChangeArrowheads="1"/>
          </p:cNvSpPr>
          <p:nvPr/>
        </p:nvSpPr>
        <p:spPr bwMode="auto">
          <a:xfrm>
            <a:off x="7143736" y="500042"/>
            <a:ext cx="1785982" cy="3714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Педагогический процесс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67" name="AutoShape 51"/>
          <p:cNvSpPr>
            <a:spLocks noChangeArrowheads="1"/>
          </p:cNvSpPr>
          <p:nvPr/>
        </p:nvSpPr>
        <p:spPr bwMode="auto">
          <a:xfrm>
            <a:off x="7143768" y="1142984"/>
            <a:ext cx="1785950" cy="42862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Подготовка к занятиям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68" name="AutoShape 52"/>
          <p:cNvSpPr>
            <a:spLocks noChangeArrowheads="1"/>
          </p:cNvSpPr>
          <p:nvPr/>
        </p:nvSpPr>
        <p:spPr bwMode="auto">
          <a:xfrm>
            <a:off x="7143768" y="1928802"/>
            <a:ext cx="1857388" cy="561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Проведение занятий (подгрупповых, индивидуальных)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69" name="AutoShape 53"/>
          <p:cNvSpPr>
            <a:spLocks noChangeArrowheads="1"/>
          </p:cNvSpPr>
          <p:nvPr/>
        </p:nvSpPr>
        <p:spPr bwMode="auto">
          <a:xfrm>
            <a:off x="7215206" y="2643182"/>
            <a:ext cx="1785950" cy="92869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Отслеживание динамики развития речи и коммуникативной деятельности (середина года)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70" name="AutoShape 54"/>
          <p:cNvSpPr>
            <a:spLocks noChangeArrowheads="1"/>
          </p:cNvSpPr>
          <p:nvPr/>
        </p:nvSpPr>
        <p:spPr bwMode="auto">
          <a:xfrm>
            <a:off x="7215206" y="3714752"/>
            <a:ext cx="1714512" cy="561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Составление плана работы на второе полугодие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71" name="AutoShape 55"/>
          <p:cNvSpPr>
            <a:spLocks noChangeArrowheads="1"/>
          </p:cNvSpPr>
          <p:nvPr/>
        </p:nvSpPr>
        <p:spPr bwMode="auto">
          <a:xfrm>
            <a:off x="7215206" y="4500570"/>
            <a:ext cx="1714512" cy="42862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Работа по составленному плану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72" name="AutoShape 56"/>
          <p:cNvSpPr>
            <a:spLocks noChangeArrowheads="1"/>
          </p:cNvSpPr>
          <p:nvPr/>
        </p:nvSpPr>
        <p:spPr bwMode="auto">
          <a:xfrm>
            <a:off x="7143768" y="5143512"/>
            <a:ext cx="1785950" cy="107157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Отслеживание динамики развития речи и коммуникативной деятельности (конец года)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9" name="AutoShape 29"/>
          <p:cNvCxnSpPr>
            <a:cxnSpLocks noChangeShapeType="1"/>
          </p:cNvCxnSpPr>
          <p:nvPr/>
        </p:nvCxnSpPr>
        <p:spPr bwMode="auto">
          <a:xfrm>
            <a:off x="8072462" y="4286256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8" name="AutoShape 30"/>
          <p:cNvCxnSpPr>
            <a:cxnSpLocks noChangeShapeType="1"/>
          </p:cNvCxnSpPr>
          <p:nvPr/>
        </p:nvCxnSpPr>
        <p:spPr bwMode="auto">
          <a:xfrm rot="5400000">
            <a:off x="7966099" y="3678239"/>
            <a:ext cx="2143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273" name="AutoShape 57"/>
          <p:cNvSpPr>
            <a:spLocks noChangeArrowheads="1"/>
          </p:cNvSpPr>
          <p:nvPr/>
        </p:nvSpPr>
        <p:spPr bwMode="auto">
          <a:xfrm>
            <a:off x="6858016" y="5286388"/>
            <a:ext cx="228600" cy="90487"/>
          </a:xfrm>
          <a:prstGeom prst="leftArrow">
            <a:avLst>
              <a:gd name="adj1" fmla="val 50000"/>
              <a:gd name="adj2" fmla="val 63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3" name="AutoShape 30"/>
          <p:cNvCxnSpPr>
            <a:cxnSpLocks noChangeShapeType="1"/>
          </p:cNvCxnSpPr>
          <p:nvPr/>
        </p:nvCxnSpPr>
        <p:spPr bwMode="auto">
          <a:xfrm rot="5400000">
            <a:off x="5322893" y="1677975"/>
            <a:ext cx="2143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4" name="AutoShape 29"/>
          <p:cNvCxnSpPr>
            <a:cxnSpLocks noChangeShapeType="1"/>
          </p:cNvCxnSpPr>
          <p:nvPr/>
        </p:nvCxnSpPr>
        <p:spPr bwMode="auto">
          <a:xfrm>
            <a:off x="8072462" y="4929198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5" name="AutoShape 30"/>
          <p:cNvCxnSpPr>
            <a:cxnSpLocks noChangeShapeType="1"/>
          </p:cNvCxnSpPr>
          <p:nvPr/>
        </p:nvCxnSpPr>
        <p:spPr bwMode="auto">
          <a:xfrm rot="5400000">
            <a:off x="7966099" y="2606669"/>
            <a:ext cx="2143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6" name="AutoShape 30"/>
          <p:cNvCxnSpPr>
            <a:cxnSpLocks noChangeShapeType="1"/>
          </p:cNvCxnSpPr>
          <p:nvPr/>
        </p:nvCxnSpPr>
        <p:spPr bwMode="auto">
          <a:xfrm rot="5400000">
            <a:off x="7966099" y="1820851"/>
            <a:ext cx="2143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7" name="AutoShape 47"/>
          <p:cNvCxnSpPr>
            <a:cxnSpLocks noChangeShapeType="1"/>
          </p:cNvCxnSpPr>
          <p:nvPr/>
        </p:nvCxnSpPr>
        <p:spPr bwMode="auto">
          <a:xfrm rot="16200000" flipH="1">
            <a:off x="7893867" y="1750206"/>
            <a:ext cx="357189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8" name="AutoShape 30"/>
          <p:cNvCxnSpPr>
            <a:cxnSpLocks noChangeShapeType="1"/>
          </p:cNvCxnSpPr>
          <p:nvPr/>
        </p:nvCxnSpPr>
        <p:spPr bwMode="auto">
          <a:xfrm rot="5400000">
            <a:off x="7966099" y="1035033"/>
            <a:ext cx="2143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412750" y="1322388"/>
            <a:ext cx="175260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Комплексное обследование детей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2898775" y="1322388"/>
            <a:ext cx="3533775" cy="962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со специалистами ДОУ: логопедом, взаимодействие с врачом, медицинской сестрой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6804025" y="1370013"/>
            <a:ext cx="2162175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Педагогический процесс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6851650" y="3875088"/>
            <a:ext cx="2162175" cy="695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Проведение занятий (групповых, подгрупповых, индивидуальных)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851650" y="4922838"/>
            <a:ext cx="2162175" cy="857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Прослеживание динамики умственного развития, индивидуально-психологических качеств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3527425" y="2751138"/>
            <a:ext cx="2667000" cy="9810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с воспитателями: консультации, мастер-классы, семинары; согласование  планов работы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3660775" y="5199063"/>
            <a:ext cx="2619375" cy="12001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с родителями: тематические занятия, семинары, консультации, «круглые столы, индивидуальные и групповые беседы и т.п.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2" name="AutoShape 16"/>
          <p:cNvSpPr>
            <a:spLocks noChangeArrowheads="1"/>
          </p:cNvSpPr>
          <p:nvPr/>
        </p:nvSpPr>
        <p:spPr bwMode="auto">
          <a:xfrm>
            <a:off x="0" y="2357430"/>
            <a:ext cx="14097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Деление детей на подгруппы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3527425" y="4141788"/>
            <a:ext cx="2667000" cy="781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Психологическое просвещение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Психологическая профилактика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Психологическое консультирование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>
            <a:off x="1431925" y="2770188"/>
            <a:ext cx="1400175" cy="962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детей для индивидуальной работы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0" y="3929066"/>
            <a:ext cx="2857467" cy="419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корригирующей помощи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1489075" y="4789488"/>
            <a:ext cx="14097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педагогами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0" y="4732338"/>
            <a:ext cx="1176338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детьми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-1" y="5713413"/>
            <a:ext cx="1571605" cy="71598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Составление перспективного планирования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7" name="AutoShape 1"/>
          <p:cNvSpPr>
            <a:spLocks noChangeArrowheads="1"/>
          </p:cNvSpPr>
          <p:nvPr/>
        </p:nvSpPr>
        <p:spPr bwMode="auto">
          <a:xfrm>
            <a:off x="1643042" y="5715016"/>
            <a:ext cx="1362075" cy="9413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Согласование плана и тематики работы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6851650" y="2551113"/>
            <a:ext cx="2162175" cy="895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Составление плана работы, его тематики; согласование с планами работы других специалистов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3" name="AutoShape 17"/>
          <p:cNvSpPr>
            <a:spLocks noChangeShapeType="1"/>
          </p:cNvSpPr>
          <p:nvPr/>
        </p:nvSpPr>
        <p:spPr bwMode="auto">
          <a:xfrm>
            <a:off x="2165350" y="1674813"/>
            <a:ext cx="7334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4" name="AutoShape 18"/>
          <p:cNvSpPr>
            <a:spLocks noChangeShapeType="1"/>
          </p:cNvSpPr>
          <p:nvPr/>
        </p:nvSpPr>
        <p:spPr bwMode="auto">
          <a:xfrm>
            <a:off x="6432550" y="1751013"/>
            <a:ext cx="3714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5" name="AutoShape 19"/>
          <p:cNvSpPr>
            <a:spLocks noChangeShapeType="1"/>
          </p:cNvSpPr>
          <p:nvPr/>
        </p:nvSpPr>
        <p:spPr bwMode="auto">
          <a:xfrm flipH="1">
            <a:off x="6194425" y="1998663"/>
            <a:ext cx="790575" cy="962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6" name="AutoShape 20"/>
          <p:cNvSpPr>
            <a:spLocks noChangeShapeType="1"/>
          </p:cNvSpPr>
          <p:nvPr/>
        </p:nvSpPr>
        <p:spPr bwMode="auto">
          <a:xfrm flipH="1">
            <a:off x="2832100" y="3732213"/>
            <a:ext cx="781050" cy="1057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7" name="AutoShape 21"/>
          <p:cNvSpPr>
            <a:spLocks noChangeShapeType="1"/>
          </p:cNvSpPr>
          <p:nvPr/>
        </p:nvSpPr>
        <p:spPr bwMode="auto">
          <a:xfrm flipH="1">
            <a:off x="2898775" y="4646613"/>
            <a:ext cx="628650" cy="50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8" name="AutoShape 22"/>
          <p:cNvSpPr>
            <a:spLocks noChangeShapeType="1"/>
          </p:cNvSpPr>
          <p:nvPr/>
        </p:nvSpPr>
        <p:spPr bwMode="auto">
          <a:xfrm>
            <a:off x="4813300" y="3732213"/>
            <a:ext cx="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99" name="AutoShape 23"/>
          <p:cNvSpPr>
            <a:spLocks noChangeShapeType="1"/>
          </p:cNvSpPr>
          <p:nvPr/>
        </p:nvSpPr>
        <p:spPr bwMode="auto">
          <a:xfrm>
            <a:off x="4870450" y="4922838"/>
            <a:ext cx="952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0" name="AutoShape 24"/>
          <p:cNvSpPr>
            <a:spLocks noChangeShapeType="1"/>
          </p:cNvSpPr>
          <p:nvPr/>
        </p:nvSpPr>
        <p:spPr bwMode="auto">
          <a:xfrm>
            <a:off x="2500298" y="4357694"/>
            <a:ext cx="1143008" cy="10001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1" name="AutoShape 25"/>
          <p:cNvSpPr>
            <a:spLocks noChangeShapeType="1"/>
          </p:cNvSpPr>
          <p:nvPr/>
        </p:nvSpPr>
        <p:spPr bwMode="auto">
          <a:xfrm flipH="1">
            <a:off x="479425" y="4408488"/>
            <a:ext cx="5715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2" name="AutoShape 26"/>
          <p:cNvSpPr>
            <a:spLocks noChangeShapeType="1"/>
          </p:cNvSpPr>
          <p:nvPr/>
        </p:nvSpPr>
        <p:spPr bwMode="auto">
          <a:xfrm>
            <a:off x="1928794" y="4429132"/>
            <a:ext cx="3048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3" name="AutoShape 27"/>
          <p:cNvSpPr>
            <a:spLocks noChangeShapeType="1"/>
          </p:cNvSpPr>
          <p:nvPr/>
        </p:nvSpPr>
        <p:spPr bwMode="auto">
          <a:xfrm>
            <a:off x="479425" y="5265738"/>
            <a:ext cx="0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4" name="AutoShape 28"/>
          <p:cNvSpPr>
            <a:spLocks noChangeShapeType="1"/>
          </p:cNvSpPr>
          <p:nvPr/>
        </p:nvSpPr>
        <p:spPr bwMode="auto">
          <a:xfrm>
            <a:off x="2251075" y="5322888"/>
            <a:ext cx="0" cy="390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5" name="AutoShape 29"/>
          <p:cNvSpPr>
            <a:spLocks noChangeShapeType="1"/>
          </p:cNvSpPr>
          <p:nvPr/>
        </p:nvSpPr>
        <p:spPr bwMode="auto">
          <a:xfrm flipH="1">
            <a:off x="612775" y="1951038"/>
            <a:ext cx="323850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6" name="AutoShape 30"/>
          <p:cNvSpPr>
            <a:spLocks noChangeShapeType="1"/>
          </p:cNvSpPr>
          <p:nvPr/>
        </p:nvSpPr>
        <p:spPr bwMode="auto">
          <a:xfrm>
            <a:off x="1538288" y="1998663"/>
            <a:ext cx="561975" cy="771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7" name="AutoShape 31"/>
          <p:cNvSpPr>
            <a:spLocks noChangeShapeType="1"/>
          </p:cNvSpPr>
          <p:nvPr/>
        </p:nvSpPr>
        <p:spPr bwMode="auto">
          <a:xfrm>
            <a:off x="479425" y="2913063"/>
            <a:ext cx="0" cy="1076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8" name="AutoShape 32"/>
          <p:cNvSpPr>
            <a:spLocks noChangeShapeType="1"/>
          </p:cNvSpPr>
          <p:nvPr/>
        </p:nvSpPr>
        <p:spPr bwMode="auto">
          <a:xfrm>
            <a:off x="2041525" y="3732213"/>
            <a:ext cx="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09" name="AutoShape 33"/>
          <p:cNvSpPr>
            <a:spLocks noChangeShapeType="1"/>
          </p:cNvSpPr>
          <p:nvPr/>
        </p:nvSpPr>
        <p:spPr bwMode="auto">
          <a:xfrm>
            <a:off x="7775575" y="1998663"/>
            <a:ext cx="0" cy="552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10" name="AutoShape 34"/>
          <p:cNvSpPr>
            <a:spLocks noChangeShapeType="1"/>
          </p:cNvSpPr>
          <p:nvPr/>
        </p:nvSpPr>
        <p:spPr bwMode="auto">
          <a:xfrm>
            <a:off x="7775575" y="3446463"/>
            <a:ext cx="0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11" name="AutoShape 35"/>
          <p:cNvSpPr>
            <a:spLocks noChangeShapeType="1"/>
          </p:cNvSpPr>
          <p:nvPr/>
        </p:nvSpPr>
        <p:spPr bwMode="auto">
          <a:xfrm>
            <a:off x="7775575" y="4570413"/>
            <a:ext cx="0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12" name="AutoShape 36"/>
          <p:cNvSpPr>
            <a:spLocks noChangeShapeType="1"/>
          </p:cNvSpPr>
          <p:nvPr/>
        </p:nvSpPr>
        <p:spPr bwMode="auto">
          <a:xfrm flipV="1">
            <a:off x="2898775" y="5951538"/>
            <a:ext cx="76200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29" name="Rectangle 53"/>
          <p:cNvSpPr>
            <a:spLocks noChangeArrowheads="1"/>
          </p:cNvSpPr>
          <p:nvPr/>
        </p:nvSpPr>
        <p:spPr bwMode="auto">
          <a:xfrm>
            <a:off x="0" y="45720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рганизация работы психолога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31" name="Rectangle 5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8" name="Oval 28"/>
          <p:cNvSpPr>
            <a:spLocks noChangeArrowheads="1"/>
          </p:cNvSpPr>
          <p:nvPr/>
        </p:nvSpPr>
        <p:spPr bwMode="auto">
          <a:xfrm>
            <a:off x="785785" y="1243013"/>
            <a:ext cx="2036789" cy="10953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Эмоциональный комфорт детей и родителей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7" name="Oval 27"/>
          <p:cNvSpPr>
            <a:spLocks noChangeArrowheads="1"/>
          </p:cNvSpPr>
          <p:nvPr/>
        </p:nvSpPr>
        <p:spPr bwMode="auto">
          <a:xfrm>
            <a:off x="5832475" y="1338263"/>
            <a:ext cx="2219325" cy="10477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с родителями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6" name="Oval 26"/>
          <p:cNvSpPr>
            <a:spLocks noChangeArrowheads="1"/>
          </p:cNvSpPr>
          <p:nvPr/>
        </p:nvSpPr>
        <p:spPr bwMode="auto">
          <a:xfrm>
            <a:off x="2774950" y="4332288"/>
            <a:ext cx="2476500" cy="8953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Социальная адаптация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5" name="Oval 25"/>
          <p:cNvSpPr>
            <a:spLocks noChangeArrowheads="1"/>
          </p:cNvSpPr>
          <p:nvPr/>
        </p:nvSpPr>
        <p:spPr bwMode="auto">
          <a:xfrm>
            <a:off x="3070225" y="2071688"/>
            <a:ext cx="1073147" cy="928684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Игро-вая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терапия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4" name="Oval 24"/>
          <p:cNvSpPr>
            <a:spLocks noChangeArrowheads="1"/>
          </p:cNvSpPr>
          <p:nvPr/>
        </p:nvSpPr>
        <p:spPr bwMode="auto">
          <a:xfrm>
            <a:off x="1857356" y="3071810"/>
            <a:ext cx="1047750" cy="914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Зимние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канику-лы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0" name="Oval 30"/>
          <p:cNvSpPr>
            <a:spLocks noChangeArrowheads="1"/>
          </p:cNvSpPr>
          <p:nvPr/>
        </p:nvSpPr>
        <p:spPr bwMode="auto">
          <a:xfrm>
            <a:off x="0" y="714356"/>
            <a:ext cx="928695" cy="914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радос-ти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3" name="Oval 23"/>
          <p:cNvSpPr>
            <a:spLocks noChangeArrowheads="1"/>
          </p:cNvSpPr>
          <p:nvPr/>
        </p:nvSpPr>
        <p:spPr bwMode="auto">
          <a:xfrm>
            <a:off x="0" y="2714620"/>
            <a:ext cx="1771650" cy="10572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Психо-эмоциональная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разгрузка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9" name="Oval 29"/>
          <p:cNvSpPr>
            <a:spLocks noChangeArrowheads="1"/>
          </p:cNvSpPr>
          <p:nvPr/>
        </p:nvSpPr>
        <p:spPr bwMode="auto">
          <a:xfrm>
            <a:off x="6737350" y="457200"/>
            <a:ext cx="1692302" cy="6762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Индивидуаль-ная работа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4143372" y="2681288"/>
            <a:ext cx="1714513" cy="1033464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Диагностика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дезадаптации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6337300" y="3494088"/>
            <a:ext cx="1590675" cy="6635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Анкетирова-ние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385015" y="2714620"/>
            <a:ext cx="1758985" cy="6000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Психологичес-кий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тренинг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5584825" y="4957763"/>
            <a:ext cx="1466850" cy="685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Домашние задания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193675" y="4710113"/>
            <a:ext cx="2085975" cy="88582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«Включение» родителей вновь поступивших детей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2571736" y="5770563"/>
            <a:ext cx="2089164" cy="8667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Психологическое консультировани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5251450" y="6005513"/>
            <a:ext cx="1590675" cy="685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Педагогическая гостиная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5" name="AutoShape 15"/>
          <p:cNvSpPr>
            <a:spLocks noChangeShapeType="1"/>
          </p:cNvSpPr>
          <p:nvPr/>
        </p:nvSpPr>
        <p:spPr bwMode="auto">
          <a:xfrm>
            <a:off x="2822575" y="1785938"/>
            <a:ext cx="3009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4" name="AutoShape 14"/>
          <p:cNvSpPr>
            <a:spLocks noChangeShapeType="1"/>
          </p:cNvSpPr>
          <p:nvPr/>
        </p:nvSpPr>
        <p:spPr bwMode="auto">
          <a:xfrm flipH="1">
            <a:off x="5080000" y="2368550"/>
            <a:ext cx="1552575" cy="2082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3" name="AutoShape 13"/>
          <p:cNvSpPr>
            <a:spLocks noChangeShapeType="1"/>
          </p:cNvSpPr>
          <p:nvPr/>
        </p:nvSpPr>
        <p:spPr bwMode="auto">
          <a:xfrm>
            <a:off x="2460625" y="2200275"/>
            <a:ext cx="885825" cy="2187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2" name="AutoShape 12"/>
          <p:cNvSpPr>
            <a:spLocks noChangeShapeType="1"/>
          </p:cNvSpPr>
          <p:nvPr/>
        </p:nvSpPr>
        <p:spPr bwMode="auto">
          <a:xfrm flipH="1">
            <a:off x="714348" y="2285992"/>
            <a:ext cx="276225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1" name="AutoShape 11"/>
          <p:cNvSpPr>
            <a:spLocks noChangeShapeType="1"/>
          </p:cNvSpPr>
          <p:nvPr/>
        </p:nvSpPr>
        <p:spPr bwMode="auto">
          <a:xfrm flipH="1" flipV="1">
            <a:off x="714348" y="1428736"/>
            <a:ext cx="219075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0" name="AutoShape 10"/>
          <p:cNvSpPr>
            <a:spLocks noChangeShapeType="1"/>
          </p:cNvSpPr>
          <p:nvPr/>
        </p:nvSpPr>
        <p:spPr bwMode="auto">
          <a:xfrm>
            <a:off x="2727325" y="1976438"/>
            <a:ext cx="390525" cy="314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9" name="AutoShape 9"/>
          <p:cNvSpPr>
            <a:spLocks noChangeShapeType="1"/>
          </p:cNvSpPr>
          <p:nvPr/>
        </p:nvSpPr>
        <p:spPr bwMode="auto">
          <a:xfrm>
            <a:off x="1793875" y="2338388"/>
            <a:ext cx="352425" cy="733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8" name="AutoShape 8"/>
          <p:cNvSpPr>
            <a:spLocks noChangeShapeType="1"/>
          </p:cNvSpPr>
          <p:nvPr/>
        </p:nvSpPr>
        <p:spPr bwMode="auto">
          <a:xfrm flipV="1">
            <a:off x="7165975" y="1042988"/>
            <a:ext cx="142875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7" name="AutoShape 7"/>
          <p:cNvSpPr>
            <a:spLocks noChangeShapeType="1"/>
          </p:cNvSpPr>
          <p:nvPr/>
        </p:nvSpPr>
        <p:spPr bwMode="auto">
          <a:xfrm>
            <a:off x="7813675" y="2176463"/>
            <a:ext cx="609600" cy="50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6" name="AutoShape 6"/>
          <p:cNvSpPr>
            <a:spLocks noChangeShapeType="1"/>
          </p:cNvSpPr>
          <p:nvPr/>
        </p:nvSpPr>
        <p:spPr bwMode="auto">
          <a:xfrm>
            <a:off x="6946900" y="2386013"/>
            <a:ext cx="0" cy="1038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5" name="AutoShape 5"/>
          <p:cNvSpPr>
            <a:spLocks noChangeShapeType="1"/>
          </p:cNvSpPr>
          <p:nvPr/>
        </p:nvSpPr>
        <p:spPr bwMode="auto">
          <a:xfrm flipH="1">
            <a:off x="5480050" y="2176463"/>
            <a:ext cx="600075" cy="50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4" name="AutoShape 4"/>
          <p:cNvSpPr>
            <a:spLocks noChangeShapeType="1"/>
          </p:cNvSpPr>
          <p:nvPr/>
        </p:nvSpPr>
        <p:spPr bwMode="auto">
          <a:xfrm flipH="1">
            <a:off x="2279650" y="5248275"/>
            <a:ext cx="1304925" cy="60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3" name="AutoShape 3"/>
          <p:cNvSpPr>
            <a:spLocks noChangeShapeType="1"/>
          </p:cNvSpPr>
          <p:nvPr/>
        </p:nvSpPr>
        <p:spPr bwMode="auto">
          <a:xfrm flipH="1">
            <a:off x="3784600" y="5308600"/>
            <a:ext cx="20955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2" name="AutoShape 2"/>
          <p:cNvSpPr>
            <a:spLocks noChangeShapeType="1"/>
          </p:cNvSpPr>
          <p:nvPr/>
        </p:nvSpPr>
        <p:spPr bwMode="auto">
          <a:xfrm>
            <a:off x="4660900" y="5200650"/>
            <a:ext cx="923925" cy="174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1" name="AutoShape 1"/>
          <p:cNvSpPr>
            <a:spLocks noChangeShapeType="1"/>
          </p:cNvSpPr>
          <p:nvPr/>
        </p:nvSpPr>
        <p:spPr bwMode="auto">
          <a:xfrm>
            <a:off x="4518025" y="5248275"/>
            <a:ext cx="895350" cy="1022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457200"/>
            <a:ext cx="650082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Психологическая служба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8" name="Rectangle 48"/>
          <p:cNvSpPr>
            <a:spLocks noChangeArrowheads="1"/>
          </p:cNvSpPr>
          <p:nvPr/>
        </p:nvSpPr>
        <p:spPr bwMode="auto">
          <a:xfrm>
            <a:off x="142844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86625" algn="l"/>
              </a:tabLst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86625" algn="l"/>
              </a:tabLst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866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336550" y="1119188"/>
            <a:ext cx="13049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63500" dir="3187806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аффективно-потребностной сферы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2184400" y="1052513"/>
            <a:ext cx="13049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произвольной  сферы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5041900" y="1036638"/>
            <a:ext cx="13906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интеллектуальной  сферы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7280275" y="1036638"/>
            <a:ext cx="1304925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речевой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сферы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5108575" y="2465388"/>
            <a:ext cx="13906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Специальная готовность к школе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7280275" y="2465388"/>
            <a:ext cx="13906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Психические процессы и мыслительные операции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822575" y="2465388"/>
            <a:ext cx="13906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Общая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осведомлён-ность,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кругозор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2714612" y="3998912"/>
            <a:ext cx="1498613" cy="107316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элементарных математических представлений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7394575" y="4046538"/>
            <a:ext cx="13906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Подготовка руки к письму (мелкая моторика)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5108575" y="3998913"/>
            <a:ext cx="13906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Речевое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357158" y="5000636"/>
            <a:ext cx="1635125" cy="1590675"/>
          </a:xfrm>
          <a:prstGeom prst="ellipse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7375525" y="5475288"/>
            <a:ext cx="1409700" cy="1333500"/>
          </a:xfrm>
          <a:prstGeom prst="ellipse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психолог,  учитель-логопед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AutoShape 21"/>
          <p:cNvSpPr>
            <a:spLocks noChangeShapeType="1"/>
          </p:cNvSpPr>
          <p:nvPr/>
        </p:nvSpPr>
        <p:spPr bwMode="auto">
          <a:xfrm flipV="1">
            <a:off x="1000100" y="1643050"/>
            <a:ext cx="1182685" cy="33575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AutoShape 20"/>
          <p:cNvSpPr>
            <a:spLocks noChangeShapeType="1"/>
          </p:cNvSpPr>
          <p:nvPr/>
        </p:nvSpPr>
        <p:spPr bwMode="auto">
          <a:xfrm flipV="1">
            <a:off x="1857356" y="4786321"/>
            <a:ext cx="857256" cy="7111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AutoShape 19"/>
          <p:cNvSpPr>
            <a:spLocks noChangeShapeType="1"/>
          </p:cNvSpPr>
          <p:nvPr/>
        </p:nvSpPr>
        <p:spPr bwMode="auto">
          <a:xfrm flipH="1" flipV="1">
            <a:off x="4232275" y="4637088"/>
            <a:ext cx="3162300" cy="1400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AutoShape 18"/>
          <p:cNvSpPr>
            <a:spLocks noChangeShapeType="1"/>
          </p:cNvSpPr>
          <p:nvPr/>
        </p:nvSpPr>
        <p:spPr bwMode="auto">
          <a:xfrm flipV="1">
            <a:off x="1214414" y="3143248"/>
            <a:ext cx="1643074" cy="1827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AutoShape 17"/>
          <p:cNvSpPr>
            <a:spLocks noChangeShapeType="1"/>
          </p:cNvSpPr>
          <p:nvPr/>
        </p:nvSpPr>
        <p:spPr bwMode="auto">
          <a:xfrm flipH="1" flipV="1">
            <a:off x="8042275" y="4960938"/>
            <a:ext cx="9525" cy="51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/>
          <p:cNvSpPr>
            <a:spLocks noChangeShapeType="1"/>
          </p:cNvSpPr>
          <p:nvPr/>
        </p:nvSpPr>
        <p:spPr bwMode="auto">
          <a:xfrm flipH="1" flipV="1">
            <a:off x="6813550" y="4513263"/>
            <a:ext cx="752475" cy="1190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AutoShape 15"/>
          <p:cNvSpPr>
            <a:spLocks noChangeShapeType="1"/>
          </p:cNvSpPr>
          <p:nvPr/>
        </p:nvSpPr>
        <p:spPr bwMode="auto">
          <a:xfrm flipV="1">
            <a:off x="6813550" y="1598613"/>
            <a:ext cx="466725" cy="2914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/>
          <p:cNvSpPr>
            <a:spLocks noChangeShapeType="1"/>
          </p:cNvSpPr>
          <p:nvPr/>
        </p:nvSpPr>
        <p:spPr bwMode="auto">
          <a:xfrm flipV="1">
            <a:off x="6813550" y="3322638"/>
            <a:ext cx="466725" cy="1190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AutoShape 13"/>
          <p:cNvSpPr>
            <a:spLocks noChangeShapeType="1"/>
          </p:cNvSpPr>
          <p:nvPr/>
        </p:nvSpPr>
        <p:spPr bwMode="auto">
          <a:xfrm>
            <a:off x="5746750" y="1951038"/>
            <a:ext cx="0" cy="51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/>
          <p:cNvSpPr>
            <a:spLocks noChangeShapeType="1"/>
          </p:cNvSpPr>
          <p:nvPr/>
        </p:nvSpPr>
        <p:spPr bwMode="auto">
          <a:xfrm>
            <a:off x="5746750" y="3379788"/>
            <a:ext cx="0" cy="619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AutoShape 11"/>
          <p:cNvSpPr>
            <a:spLocks noChangeShapeType="1"/>
          </p:cNvSpPr>
          <p:nvPr/>
        </p:nvSpPr>
        <p:spPr bwMode="auto">
          <a:xfrm>
            <a:off x="5975350" y="1951038"/>
            <a:ext cx="1304925" cy="1143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/>
          <p:cNvSpPr>
            <a:spLocks noChangeShapeType="1"/>
          </p:cNvSpPr>
          <p:nvPr/>
        </p:nvSpPr>
        <p:spPr bwMode="auto">
          <a:xfrm flipH="1">
            <a:off x="4213225" y="1951038"/>
            <a:ext cx="1209675" cy="942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 flipH="1">
            <a:off x="3489325" y="3379788"/>
            <a:ext cx="2257425" cy="619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>
            <a:off x="5746750" y="3379788"/>
            <a:ext cx="2219325" cy="666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>
            <a:off x="4213225" y="4513263"/>
            <a:ext cx="895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/>
          <p:cNvSpPr>
            <a:spLocks noChangeShapeType="1"/>
          </p:cNvSpPr>
          <p:nvPr/>
        </p:nvSpPr>
        <p:spPr bwMode="auto">
          <a:xfrm>
            <a:off x="6499225" y="4513263"/>
            <a:ext cx="895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ShapeType="1"/>
          </p:cNvSpPr>
          <p:nvPr/>
        </p:nvSpPr>
        <p:spPr bwMode="auto">
          <a:xfrm flipV="1">
            <a:off x="6146800" y="3094038"/>
            <a:ext cx="1133475" cy="904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1857356" y="6072206"/>
            <a:ext cx="5572164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ShapeType="1"/>
          </p:cNvSpPr>
          <p:nvPr/>
        </p:nvSpPr>
        <p:spPr bwMode="auto">
          <a:xfrm flipV="1">
            <a:off x="571472" y="2000240"/>
            <a:ext cx="276225" cy="3219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1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Формирование психологической готовности к школе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Совместная работа специалистов и воспитателей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6475" algn="l"/>
              </a:tabLst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64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-214346" y="-2143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42852"/>
            <a:ext cx="90011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ДОУ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разработана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соответствии с федеральным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государст-венным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образовательным стандартом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дош-кольного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образования (Приказ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Министерст-ва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образования и науки РФ от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17 октября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г. №1155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2557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1" name="AutoShape 27"/>
          <p:cNvSpPr>
            <a:spLocks noChangeArrowheads="1"/>
          </p:cNvSpPr>
          <p:nvPr/>
        </p:nvSpPr>
        <p:spPr bwMode="auto">
          <a:xfrm>
            <a:off x="2143108" y="714356"/>
            <a:ext cx="5113337" cy="327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Преемственность МБДОУ №37 и МБОУ СОШ № 25, №5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7" name="AutoShape 23"/>
          <p:cNvSpPr>
            <a:spLocks noChangeArrowheads="1"/>
          </p:cNvSpPr>
          <p:nvPr/>
        </p:nvSpPr>
        <p:spPr bwMode="auto">
          <a:xfrm>
            <a:off x="2214546" y="1428736"/>
            <a:ext cx="1844675" cy="327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6" name="AutoShape 22"/>
          <p:cNvSpPr>
            <a:spLocks noChangeArrowheads="1"/>
          </p:cNvSpPr>
          <p:nvPr/>
        </p:nvSpPr>
        <p:spPr bwMode="auto">
          <a:xfrm>
            <a:off x="2143108" y="5286388"/>
            <a:ext cx="5322888" cy="12287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преемственности: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естественности перехода детей из детского сада в школу;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углубление интереса ребёнка к жизни в школе;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единства воспитательного влияния школы и семьи,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помощь семьи в новой ситуации, возникающей при поступлении ребенка в школу.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5" name="AutoShape 21"/>
          <p:cNvSpPr>
            <a:spLocks noChangeArrowheads="1"/>
          </p:cNvSpPr>
          <p:nvPr/>
        </p:nvSpPr>
        <p:spPr bwMode="auto">
          <a:xfrm>
            <a:off x="3929058" y="4143380"/>
            <a:ext cx="1854200" cy="8826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Совместные педагогические советы, конференции и т.п.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>
            <a:off x="1785918" y="3500438"/>
            <a:ext cx="5918200" cy="327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Взаимопосещение мероприятий и праздников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3" name="AutoShape 19"/>
          <p:cNvSpPr>
            <a:spLocks noChangeArrowheads="1"/>
          </p:cNvSpPr>
          <p:nvPr/>
        </p:nvSpPr>
        <p:spPr bwMode="auto">
          <a:xfrm>
            <a:off x="1857356" y="1928802"/>
            <a:ext cx="1520825" cy="327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программы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8" name="AutoShape 24"/>
          <p:cNvSpPr>
            <a:spLocks noChangeArrowheads="1"/>
          </p:cNvSpPr>
          <p:nvPr/>
        </p:nvSpPr>
        <p:spPr bwMode="auto">
          <a:xfrm>
            <a:off x="5143504" y="1357298"/>
            <a:ext cx="2143125" cy="327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Начальная школа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2" name="AutoShape 18"/>
          <p:cNvSpPr>
            <a:spLocks noChangeArrowheads="1"/>
          </p:cNvSpPr>
          <p:nvPr/>
        </p:nvSpPr>
        <p:spPr bwMode="auto">
          <a:xfrm>
            <a:off x="1643042" y="4286256"/>
            <a:ext cx="1808163" cy="7159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Посещение уроков в 1 классе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1" name="AutoShape 17"/>
          <p:cNvSpPr>
            <a:spLocks noChangeArrowheads="1"/>
          </p:cNvSpPr>
          <p:nvPr/>
        </p:nvSpPr>
        <p:spPr bwMode="auto">
          <a:xfrm>
            <a:off x="1714480" y="2571744"/>
            <a:ext cx="1898650" cy="546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работы учителя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3929058" y="2428868"/>
            <a:ext cx="1716088" cy="728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Совместные методические объединения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6143636" y="2714620"/>
            <a:ext cx="1633537" cy="48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работы воспитателя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>
            <a:off x="5643570" y="1928802"/>
            <a:ext cx="1854200" cy="327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Обмен опытом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3643306" y="1928802"/>
            <a:ext cx="1854200" cy="327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Взаимопомощь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6286512" y="4071942"/>
            <a:ext cx="1633537" cy="7159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Посещение занятий в подготовительной группе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9" name="AutoShape 25"/>
          <p:cNvSpPr>
            <a:spLocks noChangeArrowheads="1"/>
          </p:cNvSpPr>
          <p:nvPr/>
        </p:nvSpPr>
        <p:spPr bwMode="auto">
          <a:xfrm>
            <a:off x="1428728" y="928670"/>
            <a:ext cx="581025" cy="5688013"/>
          </a:xfrm>
          <a:prstGeom prst="curvedRightArrow">
            <a:avLst>
              <a:gd name="adj1" fmla="val 195792"/>
              <a:gd name="adj2" fmla="val 391585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50" name="AutoShape 26"/>
          <p:cNvSpPr>
            <a:spLocks noChangeArrowheads="1"/>
          </p:cNvSpPr>
          <p:nvPr/>
        </p:nvSpPr>
        <p:spPr bwMode="auto">
          <a:xfrm>
            <a:off x="7500958" y="857232"/>
            <a:ext cx="650875" cy="5762625"/>
          </a:xfrm>
          <a:prstGeom prst="curvedLeftArrow">
            <a:avLst>
              <a:gd name="adj1" fmla="val 177073"/>
              <a:gd name="adj2" fmla="val 35414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35" name="AutoShape 11"/>
          <p:cNvSpPr>
            <a:spLocks noChangeShapeType="1"/>
          </p:cNvSpPr>
          <p:nvPr/>
        </p:nvSpPr>
        <p:spPr bwMode="auto">
          <a:xfrm>
            <a:off x="4143372" y="1500174"/>
            <a:ext cx="1050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34" name="AutoShape 10"/>
          <p:cNvSpPr>
            <a:spLocks noChangeShapeType="1"/>
          </p:cNvSpPr>
          <p:nvPr/>
        </p:nvSpPr>
        <p:spPr bwMode="auto">
          <a:xfrm>
            <a:off x="4714876" y="1500174"/>
            <a:ext cx="11113" cy="374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33" name="AutoShape 9"/>
          <p:cNvSpPr>
            <a:spLocks noChangeShapeType="1"/>
          </p:cNvSpPr>
          <p:nvPr/>
        </p:nvSpPr>
        <p:spPr bwMode="auto">
          <a:xfrm>
            <a:off x="3071802" y="2357430"/>
            <a:ext cx="0" cy="111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32" name="AutoShape 8"/>
          <p:cNvSpPr>
            <a:spLocks noChangeShapeType="1"/>
          </p:cNvSpPr>
          <p:nvPr/>
        </p:nvSpPr>
        <p:spPr bwMode="auto">
          <a:xfrm>
            <a:off x="4786314" y="3214686"/>
            <a:ext cx="0" cy="222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29" name="AutoShape 5"/>
          <p:cNvSpPr>
            <a:spLocks noChangeShapeType="1"/>
          </p:cNvSpPr>
          <p:nvPr/>
        </p:nvSpPr>
        <p:spPr bwMode="auto">
          <a:xfrm>
            <a:off x="6000760" y="4500570"/>
            <a:ext cx="149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27" name="AutoShape 3"/>
          <p:cNvSpPr>
            <a:spLocks noChangeShapeType="1"/>
          </p:cNvSpPr>
          <p:nvPr/>
        </p:nvSpPr>
        <p:spPr bwMode="auto">
          <a:xfrm>
            <a:off x="5500694" y="2071678"/>
            <a:ext cx="149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26" name="AutoShape 2"/>
          <p:cNvSpPr>
            <a:spLocks noChangeShapeType="1"/>
          </p:cNvSpPr>
          <p:nvPr/>
        </p:nvSpPr>
        <p:spPr bwMode="auto">
          <a:xfrm>
            <a:off x="3714744" y="2786058"/>
            <a:ext cx="209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25" name="AutoShape 1"/>
          <p:cNvSpPr>
            <a:spLocks noChangeShapeType="1"/>
          </p:cNvSpPr>
          <p:nvPr/>
        </p:nvSpPr>
        <p:spPr bwMode="auto">
          <a:xfrm>
            <a:off x="5715008" y="2928934"/>
            <a:ext cx="287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0" y="-214338"/>
            <a:ext cx="9144000" cy="5539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69" name="Rectangle 45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2"/>
          <p:cNvSpPr>
            <a:spLocks noChangeShapeType="1"/>
          </p:cNvSpPr>
          <p:nvPr/>
        </p:nvSpPr>
        <p:spPr bwMode="auto">
          <a:xfrm>
            <a:off x="3357554" y="2143116"/>
            <a:ext cx="209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AutoShape 1"/>
          <p:cNvSpPr>
            <a:spLocks noChangeShapeType="1"/>
          </p:cNvSpPr>
          <p:nvPr/>
        </p:nvSpPr>
        <p:spPr bwMode="auto">
          <a:xfrm>
            <a:off x="3571868" y="4643446"/>
            <a:ext cx="287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79042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ДОУ С СОЦИУМОМ СОСТОИТ ИЗ НЕСКОЛЬКИХ АСПЕКТОВ И ВКЛЮЧАЕТ: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работу с государственными структурами и органами местного самоуправления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 органами здравоохранения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 учреждениями образования, науки и культуры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 общественными организациями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интеграцию общественного и семейного воспитания.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 ГОСУДАРСТВЕННЫМИ СТРУКТУРАМИ И ОРГАНАМИ МЕСТНОГО САМОУПРАВЛЕНИЯ: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городских программах, конкурсах.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культурно-массовых, спортивных мероприятиях.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Выполнение социального заказа по воспитанию, образованию, оздоровлению дошкольников.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органами опеки и попечительства.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835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 ДОУ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 другими  учреждениями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5470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92869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 ДОУ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 другими  учреждениями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715040"/>
          </a:xfrm>
          <a:gradFill>
            <a:gsLst>
              <a:gs pos="20000">
                <a:srgbClr val="03D4A8">
                  <a:alpha val="80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ВЗАИМОДЕЙСТВИЕ С ОРГАНАМИ ЗДРАВООХРАНЕНИЯ: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Обогащение содержания деятельности учреждения через сотрудничество с медицинскими учреждениями по вопросам охраны жизни и здоровья детей.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Контроль за организацией прививочной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протитуберкулезной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работы.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Обследование детей узкими специалистами. 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ВЗАИМОДЕЙСТВИЕ С УЧРЕЖДЕНИЯМИ ОБРАЗОВАНИЯ, НАУКИ И КУЛЬТУРЫ: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Обогащение содержания деятельности учреждения через сотрудничество с учреждениями образования, науки и культуры.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Участие в конкурсах, программах, культурно-массовых и спортивных мероприятиях, организуемых управлением образования.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Взаимодействие со школой: проведение экскурсий, совместных мероприятий,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занятий и уроков, диагностика детей выпускных групп.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Взаимодействие с библиотекой: организация экскурсий, занятий по нравственно-патриотическому воспитанию, тематических выставок детских книг. 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Взаимодействие с музеем: осмотр экспозиций, экскурсии. 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571500" y="285750"/>
            <a:ext cx="8143875" cy="10715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F7F1E-F40F-48E0-838F-F73A537C4AFB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785813" y="531813"/>
            <a:ext cx="7715250" cy="70802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2" algn="ctr" eaLnBrk="0" hangingPunct="0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коллектива с семьями воспитанников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571500" y="-4365625"/>
            <a:ext cx="8429625" cy="837088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200" b="1" dirty="0">
              <a:cs typeface="Times New Roman" pitchFamily="18" charset="0"/>
            </a:endParaRPr>
          </a:p>
          <a:p>
            <a:pPr algn="just" eaLnBrk="0" hangingPunct="0"/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Прямоугольник 4"/>
          <p:cNvSpPr>
            <a:spLocks noChangeArrowheads="1"/>
          </p:cNvSpPr>
          <p:nvPr/>
        </p:nvSpPr>
        <p:spPr bwMode="auto">
          <a:xfrm>
            <a:off x="1285875" y="500063"/>
            <a:ext cx="721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ru-RU" i="1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3" y="1500188"/>
            <a:ext cx="8358187" cy="50720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1563" y="2000250"/>
            <a:ext cx="3214687" cy="1285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родительское собрание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5072063" y="1928813"/>
            <a:ext cx="3214687" cy="1285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Групповое родительское собрание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1071563" y="3429000"/>
            <a:ext cx="3214687" cy="1285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родительский комитет</a:t>
            </a:r>
          </a:p>
        </p:txBody>
      </p:sp>
      <p:sp>
        <p:nvSpPr>
          <p:cNvPr id="10" name="Овал 9"/>
          <p:cNvSpPr/>
          <p:nvPr/>
        </p:nvSpPr>
        <p:spPr>
          <a:xfrm>
            <a:off x="5072063" y="3500438"/>
            <a:ext cx="3214687" cy="1285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Групповой  родительский комитет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50" y="5143500"/>
            <a:ext cx="2357438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Выставки, развлечения, праздники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0438" y="5143500"/>
            <a:ext cx="2357437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и групповые беседы, стенды, буклеты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5063" y="5143500"/>
            <a:ext cx="2357437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Консультации, анкетирование, творческая мастерская</a:t>
            </a:r>
          </a:p>
        </p:txBody>
      </p:sp>
      <p:sp>
        <p:nvSpPr>
          <p:cNvPr id="15" name="Стрелка влево 14"/>
          <p:cNvSpPr/>
          <p:nvPr/>
        </p:nvSpPr>
        <p:spPr>
          <a:xfrm rot="16200000">
            <a:off x="2517776" y="3197225"/>
            <a:ext cx="393700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16200000">
            <a:off x="6446838" y="3125787"/>
            <a:ext cx="393700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3042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00125" y="714375"/>
            <a:ext cx="7358063" cy="8572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72A63-2370-4425-9046-D77B3B9A700B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214282" y="291981"/>
            <a:ext cx="8786874" cy="6217087"/>
          </a:xfrm>
          <a:prstGeom prst="rect">
            <a:avLst/>
          </a:prstGeom>
          <a:gradFill>
            <a:gsLst>
              <a:gs pos="25000">
                <a:srgbClr val="03D4A8">
                  <a:alpha val="72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1" eaLnBrk="0" hangingPunct="0">
              <a:buFontTx/>
              <a:buAutoNum type="arabicPeriod"/>
            </a:pPr>
            <a:endParaRPr lang="ru-RU" sz="1200" b="1" dirty="0">
              <a:cs typeface="Times New Roman" pitchFamily="18" charset="0"/>
            </a:endParaRPr>
          </a:p>
          <a:p>
            <a:pPr lvl="1" eaLnBrk="0" hangingPunct="0">
              <a:buFontTx/>
              <a:buAutoNum type="arabicPeriod"/>
            </a:pPr>
            <a:endParaRPr lang="ru-RU" sz="1200" b="1" dirty="0">
              <a:cs typeface="Times New Roman" pitchFamily="18" charset="0"/>
            </a:endParaRPr>
          </a:p>
          <a:p>
            <a:pPr lvl="1" eaLnBrk="0" hangingPunct="0">
              <a:buFontTx/>
              <a:buAutoNum type="arabicPeriod"/>
            </a:pPr>
            <a:endParaRPr lang="ru-RU" sz="1200" b="1" dirty="0">
              <a:cs typeface="Times New Roman" pitchFamily="18" charset="0"/>
            </a:endParaRPr>
          </a:p>
          <a:p>
            <a:pPr lvl="1" eaLnBrk="0" hangingPunct="0">
              <a:buFontTx/>
              <a:buAutoNum type="arabicPeriod"/>
            </a:pPr>
            <a:endParaRPr lang="ru-RU" sz="1200" b="1" dirty="0">
              <a:cs typeface="Times New Roman" pitchFamily="18" charset="0"/>
            </a:endParaRPr>
          </a:p>
          <a:p>
            <a:pPr lvl="1" algn="ctr" eaLnBrk="0" hangingPunct="0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традиционных событий, праздников, мероприятий в ДОУ №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 eaLnBrk="0" hangingPunct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1" algn="ctr" eaLnBrk="0" hangingPunct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День знаний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(сентябрь)</a:t>
            </a: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Развлечения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Осенины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(октябрь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«Сказочная неделя»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(январь)</a:t>
            </a:r>
          </a:p>
          <a:p>
            <a:pPr eaLnBrk="0" hangingPunct="0">
              <a:buFontTx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«Масленица»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(февраль)</a:t>
            </a: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Городские соревнования «Спартакиада»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(март)</a:t>
            </a:r>
          </a:p>
          <a:p>
            <a:pPr eaLnBrk="0" hangingPunct="0">
              <a:buFontTx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«День смеха»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(апрель)</a:t>
            </a: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Фестиваль «Весёлые нотки» 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май)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«Защиты детей» 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Конкурс рисунков на асфальте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Пусть всегда буду я!»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(июнь)</a:t>
            </a:r>
          </a:p>
          <a:p>
            <a:pPr eaLnBrk="0" hangingPunct="0">
              <a:buFontTx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Праздник «Волшебной воды»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(июль)</a:t>
            </a:r>
          </a:p>
          <a:p>
            <a:pPr eaLnBrk="0" hangingPunct="0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74833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548680"/>
            <a:ext cx="85725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учитывает </a:t>
            </a:r>
            <a:r>
              <a:rPr lang="ru-RU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возрастные и индивидуальные особенности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контингента детей, воспитывающихся в образовательном учреждении </a:t>
            </a:r>
          </a:p>
          <a:p>
            <a:pPr algn="ctr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МБДОУ г. Керчи Республики Крым «Детский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комбинированного вида</a:t>
            </a:r>
          </a:p>
          <a:p>
            <a:pPr algn="ctr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37 «Золотая рыбка»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65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28604"/>
            <a:ext cx="7024744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Цель программы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создание благоприятных условий для полноценного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проживания ребенком дошкольного детства,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формирование основ базовой культуры личности,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всестороннее развитие психических и физических качеств в соответствии с возрастными и </a:t>
            </a:r>
            <a:r>
              <a:rPr lang="ru-RU" dirty="0" err="1" smtClean="0">
                <a:solidFill>
                  <a:srgbClr val="002060"/>
                </a:solidFill>
              </a:rPr>
              <a:t>индивидуаль-ными</a:t>
            </a:r>
            <a:r>
              <a:rPr lang="ru-RU" dirty="0" smtClean="0">
                <a:solidFill>
                  <a:srgbClr val="002060"/>
                </a:solidFill>
              </a:rPr>
              <a:t> особенностями,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подготовка к жизни в современном обществе,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формирование предпосылок к учебной деятельности,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обеспечение безопасности жизнедеятельности </a:t>
            </a:r>
            <a:r>
              <a:rPr lang="ru-RU" dirty="0" err="1" smtClean="0">
                <a:solidFill>
                  <a:srgbClr val="002060"/>
                </a:solidFill>
              </a:rPr>
              <a:t>дош-кольника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285728"/>
            <a:ext cx="7024744" cy="135732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Приоритетные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10000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физическое;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познавательно – речевое;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социально – личностное;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художественно-эстетическое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Проектная мощность ДОУ рассчитана на 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430 воспитанников,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u="sng" dirty="0" smtClean="0">
                <a:solidFill>
                  <a:srgbClr val="002060"/>
                </a:solidFill>
              </a:rPr>
              <a:t>в возрасте от 2 до 7-ми лет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 МБДОУ № 37 функционирует 17 возрастных групп, из них: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15 групп </a:t>
            </a:r>
            <a:r>
              <a:rPr lang="ru-RU" sz="2800" b="1" dirty="0" err="1" smtClean="0">
                <a:solidFill>
                  <a:srgbClr val="002060"/>
                </a:solidFill>
              </a:rPr>
              <a:t>общеразвивающей</a:t>
            </a:r>
            <a:r>
              <a:rPr lang="ru-RU" sz="2800" b="1" dirty="0" smtClean="0">
                <a:solidFill>
                  <a:srgbClr val="002060"/>
                </a:solidFill>
              </a:rPr>
              <a:t> направленности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2 группы </a:t>
            </a:r>
            <a:r>
              <a:rPr lang="ru-RU" sz="2800" b="1" dirty="0" smtClean="0">
                <a:solidFill>
                  <a:srgbClr val="002060"/>
                </a:solidFill>
              </a:rPr>
              <a:t>компенсирующей направленности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(для детей с ОНР - тяжелыми нарушениями речи)</a:t>
            </a: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"/>
            <a:ext cx="850112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            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Количественный состав групп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428866"/>
          <a:ext cx="8215370" cy="3917945"/>
        </p:xfrm>
        <a:graphic>
          <a:graphicData uri="http://schemas.openxmlformats.org/drawingml/2006/table">
            <a:tbl>
              <a:tblPr/>
              <a:tblGrid>
                <a:gridCol w="524657"/>
                <a:gridCol w="2853627"/>
                <a:gridCol w="1932275"/>
                <a:gridCol w="1382024"/>
                <a:gridCol w="1522787"/>
              </a:tblGrid>
              <a:tr h="458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№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п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ru-RU" sz="1200" b="1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п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Возрастная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группа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Возраст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детей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Количество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групп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Количество детей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9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Группы общеразвивающей направленности</a:t>
                      </a:r>
                      <a:r>
                        <a:rPr lang="ru-RU" sz="1200" kern="120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Первая младшая группа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2до 3-х лет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3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25 до 36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Вторая младшая группа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3-х до 4-х лет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3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7355" algn="l"/>
                          <a:tab pos="686435" algn="ctr"/>
                        </a:tabLs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25  до	32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Средняя группа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4-х до 5-ти лет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25  до	32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Старшая группа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5-ти до 6-ти лет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3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25  до	31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Подготовительная группа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6-ти до 7-ми лет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50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50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итого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9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Группы компенсирующей направленности</a:t>
                      </a:r>
                      <a:r>
                        <a:rPr lang="ru-RU" sz="1200" kern="120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Средняя  группа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4-х до 5-ти лет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16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Старшая группа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от 5-ти до 7-ти лет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18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99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итого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99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Общее количество возрастных групп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17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51355" marR="51355" marT="66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490" y="285728"/>
            <a:ext cx="7024744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Данные по количественному, качественному составу и стажу работы педагогических работников   МБДОУ детский сад № 37 «Золотая рыбка»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50" y="1714488"/>
          <a:ext cx="7929616" cy="4357717"/>
        </p:xfrm>
        <a:graphic>
          <a:graphicData uri="http://schemas.openxmlformats.org/drawingml/2006/table">
            <a:tbl>
              <a:tblPr/>
              <a:tblGrid>
                <a:gridCol w="1632651"/>
                <a:gridCol w="585846"/>
                <a:gridCol w="550765"/>
                <a:gridCol w="568305"/>
                <a:gridCol w="568305"/>
                <a:gridCol w="695999"/>
                <a:gridCol w="695999"/>
                <a:gridCol w="497443"/>
                <a:gridCol w="597072"/>
                <a:gridCol w="597072"/>
                <a:gridCol w="596370"/>
                <a:gridCol w="343789"/>
              </a:tblGrid>
              <a:tr h="573911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Times New Roman"/>
                          <a:cs typeface="Calibri"/>
                        </a:rPr>
                        <a:t>Категория работников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Общая численность педагогических работников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В том числе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 пенсионного возраста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Из общей численности работников имеют образование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Из общей численности работников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законченное высшее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незаконченное высшее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среднее специальное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имеют стаж педагогической работы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всего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из них педагоги-ческое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 До 2  лет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от 2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до 5 лет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от 5до 10 лет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от 10 до 20 лет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Calibri"/>
                        </a:rPr>
                        <a:t>свыше 20 лет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58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Педагогические работники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37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23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67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Воспитатели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26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2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Учитель - логопед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58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Музыкальный руководитель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9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Психолог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9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Заведующий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88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Заместитель заведующего по УВМР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9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Старший воспитатель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699</TotalTime>
  <Words>2669</Words>
  <Application>Microsoft Office PowerPoint</Application>
  <PresentationFormat>Экран (4:3)</PresentationFormat>
  <Paragraphs>786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Остин</vt:lpstr>
      <vt:lpstr>ОСНОВНАЯ  ОБЩЕОБРАЗОВАТЕЛЬНАЯ  ПРОГРАММА ДОШКОЛЬНОГО ОБРАЗОВАТЕЛЬНОГО УЧРЕЖДЕНИЯ  МБДОУ г. Керчи Республики Крым «Детский сад комбинированного вида  № 37 «Золотая рыбка»      </vt:lpstr>
      <vt:lpstr>Нормативно-правовая база</vt:lpstr>
      <vt:lpstr>Слайд 3</vt:lpstr>
      <vt:lpstr>Слайд 4</vt:lpstr>
      <vt:lpstr> Цель программы</vt:lpstr>
      <vt:lpstr>Приоритетные  направления</vt:lpstr>
      <vt:lpstr>   Проектная мощность ДОУ рассчитана на   430 воспитанников,   в возрасте от 2 до 7-ми лет  В МБДОУ № 37 функционирует 17 возрастных групп, из них:  15 групп общеразвивающей направленности  и 2 группы компенсирующей направленности  (для детей с ОНР - тяжелыми нарушениями речи)      </vt:lpstr>
      <vt:lpstr>Слайд 8</vt:lpstr>
      <vt:lpstr>Данные по количественному, качественному составу и стажу работы педагогических работников   МБДОУ детский сад № 37 «Золотая рыбка»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   Взаимодействие  ДОУ с  другими  учреждениями 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 ОБЩЕОБРАЗОВАТЕЛЬНАЯ  ПРОГРАММА ДОШКОЛЬНОГО ОБРАЗОВАТЕЛЬНОГО УЧРЕЖДЕНИЯ  (на переходный период)</dc:title>
  <dc:creator>андрей</dc:creator>
  <cp:lastModifiedBy>Admin</cp:lastModifiedBy>
  <cp:revision>64</cp:revision>
  <dcterms:created xsi:type="dcterms:W3CDTF">2014-06-29T19:45:28Z</dcterms:created>
  <dcterms:modified xsi:type="dcterms:W3CDTF">2015-11-06T11:47:19Z</dcterms:modified>
</cp:coreProperties>
</file>