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11" autoAdjust="0"/>
  </p:normalViewPr>
  <p:slideViewPr>
    <p:cSldViewPr>
      <p:cViewPr>
        <p:scale>
          <a:sx n="107" d="100"/>
          <a:sy n="107" d="100"/>
        </p:scale>
        <p:origin x="-294" y="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0660-8388-40F6-B361-2BD7ED11484B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1A52C80-C448-427A-BE38-7438E29A6F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0660-8388-40F6-B361-2BD7ED11484B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2C80-C448-427A-BE38-7438E29A6F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0660-8388-40F6-B361-2BD7ED11484B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2C80-C448-427A-BE38-7438E29A6F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0660-8388-40F6-B361-2BD7ED11484B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1A52C80-C448-427A-BE38-7438E29A6F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0660-8388-40F6-B361-2BD7ED11484B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2C80-C448-427A-BE38-7438E29A6F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0660-8388-40F6-B361-2BD7ED11484B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2C80-C448-427A-BE38-7438E29A6F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0660-8388-40F6-B361-2BD7ED11484B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1A52C80-C448-427A-BE38-7438E29A6F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0660-8388-40F6-B361-2BD7ED11484B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2C80-C448-427A-BE38-7438E29A6F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0660-8388-40F6-B361-2BD7ED11484B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2C80-C448-427A-BE38-7438E29A6F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0660-8388-40F6-B361-2BD7ED11484B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2C80-C448-427A-BE38-7438E29A6F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0660-8388-40F6-B361-2BD7ED11484B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2C80-C448-427A-BE38-7438E29A6F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50B0660-8388-40F6-B361-2BD7ED11484B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1A52C80-C448-427A-BE38-7438E29A6F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market.hodak.biz/images/stories/Maslenica_s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548680"/>
            <a:ext cx="5199229" cy="35220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img1.liveinternet.ru/images/attach/c/7/98/330/98330287_large_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img1.liveinternet.ru/images/attach/c/7/98/330/98330287_large_2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6" descr="C:\Users\Компьютер\Desktop\758656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67032"/>
            <a:ext cx="6667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7944" y="4919532"/>
            <a:ext cx="4824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Презентация подготовлена воспитателем высшей категории </a:t>
            </a:r>
            <a:r>
              <a:rPr lang="ru-RU" dirty="0" err="1" smtClean="0"/>
              <a:t>Галочкиной</a:t>
            </a:r>
            <a:r>
              <a:rPr lang="ru-RU" dirty="0" smtClean="0"/>
              <a:t> Е.Н.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95736" y="5565864"/>
            <a:ext cx="33843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</a:t>
            </a:r>
            <a:r>
              <a:rPr lang="ru-RU" sz="1600" dirty="0" err="1" smtClean="0"/>
              <a:t>пгт</a:t>
            </a:r>
            <a:r>
              <a:rPr lang="ru-RU" sz="1600" dirty="0" smtClean="0"/>
              <a:t> Серышево</a:t>
            </a:r>
          </a:p>
          <a:p>
            <a:r>
              <a:rPr lang="ru-RU" sz="1600" dirty="0" smtClean="0"/>
              <a:t>                                2017год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60375" y="44624"/>
            <a:ext cx="8432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МАОУ СОШ №2 </a:t>
            </a:r>
            <a:r>
              <a:rPr lang="ru-RU" dirty="0" err="1" smtClean="0"/>
              <a:t>пгт</a:t>
            </a:r>
            <a:r>
              <a:rPr lang="ru-RU" dirty="0" smtClean="0"/>
              <a:t> Серышево  структурное подразделение детский сад №3</a:t>
            </a:r>
            <a:endParaRPr lang="ru-RU" dirty="0"/>
          </a:p>
        </p:txBody>
      </p:sp>
      <p:pic>
        <p:nvPicPr>
          <p:cNvPr id="1026" name="Picture 2" descr="C:\Users\Компьютер\Desktop\p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3" y="6252144"/>
            <a:ext cx="1371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мпьютер\Desktop\p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37" y="6212195"/>
            <a:ext cx="1371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омпьютер\Desktop\p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" y="6212195"/>
            <a:ext cx="1371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омпьютер\Desktop\p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590" y="6266845"/>
            <a:ext cx="1371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:\Users\Компьютер\Desktop\p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630" y="6252836"/>
            <a:ext cx="1371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Компьютер\Desktop\p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532" y="6267537"/>
            <a:ext cx="1371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Компьютер\Desktop\pi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267537"/>
            <a:ext cx="1371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9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3717032"/>
            <a:ext cx="388843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Утро... ПОНЕДЕЛЬНИК... Наступает  " ВСТРЕЧА".</a:t>
            </a:r>
            <a:b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Яркие салазки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с горочек скользят.</a:t>
            </a:r>
            <a:b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Целый день веселье. </a:t>
            </a:r>
            <a:endParaRPr lang="ru-RU" sz="2200" dirty="0" smtClean="0">
              <a:solidFill>
                <a:srgbClr val="FFCAAD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dirty="0" smtClean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Наступает </a:t>
            </a: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вечер...</a:t>
            </a:r>
            <a:b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Накатавшись вволю,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все блины едят.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62068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>   </a:t>
            </a:r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 </a:t>
            </a:r>
            <a:r>
              <a:rPr lang="ru-RU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первый день масленицы </a:t>
            </a:r>
            <a:endParaRPr lang="ru-RU" sz="24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/>
              <a:t>русский </a:t>
            </a:r>
            <a:r>
              <a:rPr lang="ru-RU" sz="2400" dirty="0"/>
              <a:t>народ справлял встречу Чистой масленицы - широкой боярыни</a:t>
            </a:r>
            <a:r>
              <a:rPr lang="ru-RU" sz="2400" dirty="0" smtClean="0"/>
              <a:t>. В </a:t>
            </a:r>
            <a:r>
              <a:rPr lang="ru-RU" sz="2400" dirty="0"/>
              <a:t>старину дети с утра выходили на улицу строить снежные горы.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9544" y="548680"/>
            <a:ext cx="3466082" cy="2643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Users\Компьютер\Desktop\38844002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63276"/>
            <a:ext cx="4302646" cy="364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28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 первому дню Масленицы устраивали горы, висячие качели, балаганы для скоморохов, столы со сладостями. </a:t>
            </a:r>
          </a:p>
        </p:txBody>
      </p:sp>
      <p:pic>
        <p:nvPicPr>
          <p:cNvPr id="10242" name="Picture 2" descr="http://www.magput.ru/pics/large/5289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556793"/>
            <a:ext cx="4541305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266" name="Picture 2" descr="C:\Users\Компьютер\Desktop\18395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553010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95536" y="4259994"/>
            <a:ext cx="388843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000" dirty="0" smtClean="0"/>
              <a:t>Не </a:t>
            </a:r>
            <a:r>
              <a:rPr lang="ru-RU" sz="2000" dirty="0"/>
              <a:t>кататься с гор и на качелях, не потешаться над скоморохами значило в старину - жить в горькой беде.</a:t>
            </a:r>
          </a:p>
        </p:txBody>
      </p:sp>
    </p:spTree>
    <p:extLst>
      <p:ext uri="{BB962C8B-B14F-4D97-AF65-F5344CB8AC3E}">
        <p14:creationId xmlns:p14="http://schemas.microsoft.com/office/powerpoint/2010/main" val="28287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7824" y="404664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all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ЗАиГРЫШИ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259175"/>
            <a:ext cx="8352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CAAD">
                    <a:lumMod val="2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На второй день Масленицы устраивали различные игры. Люди катались на санях, коньках, ледянках.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4" descr="gorka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2044552"/>
            <a:ext cx="3600450" cy="2376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6349255" y="3573016"/>
            <a:ext cx="26642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Закрывали лица смешными масками, верили, что в ином обличье и жизнь начнется другая – радостная и благополучная.</a:t>
            </a:r>
          </a:p>
        </p:txBody>
      </p:sp>
      <p:pic>
        <p:nvPicPr>
          <p:cNvPr id="7" name="Рисунок 6" descr="1231157916_image01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6443" y="3997011"/>
            <a:ext cx="3890962" cy="2497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1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404664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    ЛАКОМКА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anose="03010101010201010101" pitchFamily="66" charset="0"/>
            </a:endParaRPr>
          </a:p>
        </p:txBody>
      </p:sp>
      <p:pic>
        <p:nvPicPr>
          <p:cNvPr id="3" name="Содержимое 3" descr="http://stat16.privet.ru/lr/0b0931ed473c3d466b4b9d8b6df874f6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1050995"/>
            <a:ext cx="5040560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580112" y="1050995"/>
            <a:ext cx="349080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996633"/>
              </a:buClr>
              <a:buSzPct val="95000"/>
            </a:pPr>
            <a:r>
              <a:rPr lang="ru-RU" sz="2200" kern="0" dirty="0" smtClean="0">
                <a:solidFill>
                  <a:srgbClr val="6B26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ru-RU" kern="0" dirty="0" smtClean="0">
                <a:solidFill>
                  <a:srgbClr val="6B26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В </a:t>
            </a:r>
            <a:r>
              <a:rPr lang="ru-RU" kern="0" dirty="0">
                <a:solidFill>
                  <a:srgbClr val="6B260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этот день люди лакомились блинами. Блины пеклись из разной муки и с разными начинками: пшеничные, овсяные, гречневые, из пресного и кислого теста.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867423"/>
            <a:ext cx="38884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Тут СРЕДА подходит - "ЛАКОМКОЙ" зовётся.</a:t>
            </a:r>
            <a:br>
              <a:rPr lang="ru-RU" sz="1600" b="1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Каждая хозяюшка  колдует у печи.</a:t>
            </a:r>
            <a:br>
              <a:rPr lang="ru-RU" sz="1600" b="1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Кулебяки, сырники – всё им удаётся.</a:t>
            </a:r>
            <a:br>
              <a:rPr lang="ru-RU" sz="1600" b="1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Пироги и блинчики – всё на стол мечи!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6021308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Люди </a:t>
            </a:r>
            <a:r>
              <a:rPr lang="ru-RU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шутили, рассказывали различные небылицы.</a:t>
            </a:r>
          </a:p>
        </p:txBody>
      </p:sp>
      <p:pic>
        <p:nvPicPr>
          <p:cNvPr id="5122" name="Picture 2" descr="C:\Users\Компьютер\Desktop\58244570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11" y="3281480"/>
            <a:ext cx="3198243" cy="273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86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332656"/>
            <a:ext cx="46089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ШИРОКИЙ ЧЕТВЕРГ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40152" y="1484784"/>
            <a:ext cx="30963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А в ЧЕТВЕРГ - раздольный "РАЗГУЛЯЙ" приходит.</a:t>
            </a:r>
            <a:b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Ледяные крепости,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снежные бои...</a:t>
            </a:r>
            <a:b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Тройки с бубенцами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на поля выходят.</a:t>
            </a:r>
            <a:b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</a:br>
            <a:endParaRPr lang="ru-RU" sz="2200" dirty="0">
              <a:solidFill>
                <a:srgbClr val="FFCAAD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http://stat16.privet.ru/lr/0b090eb9d46aeb5a94f2f337a0648b38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132983"/>
            <a:ext cx="55054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87624" y="5661248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В этот день возили чучело зимы, устраивали соревнования в силе и ловкости.</a:t>
            </a:r>
          </a:p>
        </p:txBody>
      </p:sp>
    </p:spTree>
    <p:extLst>
      <p:ext uri="{BB962C8B-B14F-4D97-AF65-F5344CB8AC3E}">
        <p14:creationId xmlns:p14="http://schemas.microsoft.com/office/powerpoint/2010/main" val="29540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332656"/>
            <a:ext cx="5526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ТЕЩИНЫ  </a:t>
            </a:r>
            <a:r>
              <a:rPr kumimoji="0" lang="ru-RU" sz="3600" b="1" i="0" u="none" strike="noStrike" kern="0" cap="all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вЕЧЕРИНКИ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anose="03010101010201010101" pitchFamily="66" charset="0"/>
            </a:endParaRPr>
          </a:p>
        </p:txBody>
      </p:sp>
      <p:pic>
        <p:nvPicPr>
          <p:cNvPr id="3" name="Содержимое 3" descr="http://stat16.privet.ru/lr/0b094e7a678757fd61cd0d9e8c0058ce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1560" y="2302426"/>
            <a:ext cx="3456384" cy="4180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07504" y="978987"/>
            <a:ext cx="46440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Масленица</a:t>
            </a:r>
            <a:r>
              <a:rPr lang="ru-RU" sz="2000" b="1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 – это еще и  семейный праздник. Весна всегда связывалась с началом новой </a:t>
            </a:r>
            <a:r>
              <a:rPr lang="ru-RU" sz="2000" b="1" dirty="0" smtClean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жизни</a:t>
            </a:r>
            <a:r>
              <a:rPr lang="ru-RU" sz="2000" dirty="0" smtClean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solidFill>
                <a:srgbClr val="FFCAAD">
                  <a:lumMod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Компьютер\Desktop\75904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17" y="1785111"/>
            <a:ext cx="4212039" cy="470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0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9224" y="369530"/>
            <a:ext cx="6827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ЗОЛОВКИНЫ ПОСИДЕЛКИ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255093"/>
            <a:ext cx="877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</a:rPr>
              <a:t> 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</a:rPr>
              <a:t>Этот день был всегда шумным, с ряжеными, играми, любимыми русскими забавами: катанием с гор на салазках, катание на лошадях.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4E3B30"/>
              </a:solidFill>
              <a:effectLst/>
              <a:uLnTx/>
              <a:uFillTx/>
            </a:endParaRPr>
          </a:p>
        </p:txBody>
      </p:sp>
      <p:pic>
        <p:nvPicPr>
          <p:cNvPr id="9218" name="Picture 2" descr="C:\Users\Компьютер\Desktop\43197276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224" y="2578532"/>
            <a:ext cx="5387072" cy="404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Компьютер\Desktop\origina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857"/>
            <a:ext cx="674420" cy="95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9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04664"/>
            <a:ext cx="6102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ПРОЩЕННОЕ ВОСКРЕСЕНЬЕ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340768"/>
            <a:ext cx="86764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Последний день Масленицы  - </a:t>
            </a:r>
            <a:r>
              <a:rPr lang="ru-RU" sz="2200" dirty="0" smtClean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>
                <a:solidFill>
                  <a:srgbClr val="FFCAAD">
                    <a:lumMod val="25000"/>
                  </a:srgbClr>
                </a:solidFill>
                <a:latin typeface="Arial" pitchFamily="34" charset="0"/>
                <a:cs typeface="Arial" pitchFamily="34" charset="0"/>
              </a:rPr>
              <a:t>самый важный день на всей масленичной неделе. Все, от мала до велика, просят друг у друга прощения, чтобы встретить весну с чистой совестью.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87034" y="31194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3333FF"/>
                </a:solidFill>
                <a:latin typeface="Cooper" pitchFamily="34" charset="0"/>
              </a:rPr>
              <a:t>Последний день Масленицы был самым шумным и весёлым. Устраивались соревнования</a:t>
            </a:r>
          </a:p>
        </p:txBody>
      </p:sp>
      <p:pic>
        <p:nvPicPr>
          <p:cNvPr id="6" name="Picture 5" descr="D:\Марина\праздники на руси\масленица\борьб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304898"/>
            <a:ext cx="3505597" cy="2328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C:\Users\Компьютер\Desktop\kulachnyiy-bo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1" y="2757755"/>
            <a:ext cx="4428315" cy="309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4546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8064" y="620688"/>
            <a:ext cx="374441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 smtClean="0">
              <a:solidFill>
                <a:srgbClr val="FFCAAD">
                  <a:lumMod val="25000"/>
                </a:srgbClr>
              </a:solidFill>
              <a:latin typeface="Monotype Corsiva" panose="03010101010201010101" pitchFamily="66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srgbClr val="FFCAAD">
                  <a:lumMod val="25000"/>
                </a:srgbClr>
              </a:solidFill>
              <a:latin typeface="Monotype Corsiva" panose="03010101010201010101" pitchFamily="66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smtClean="0">
                <a:solidFill>
                  <a:srgbClr val="FFCAAD">
                    <a:lumMod val="25000"/>
                  </a:srgbClr>
                </a:solidFill>
                <a:latin typeface="Monotype Corsiva" panose="03010101010201010101" pitchFamily="66" charset="0"/>
                <a:cs typeface="Arial" pitchFamily="34" charset="0"/>
              </a:rPr>
              <a:t>Дарили </a:t>
            </a:r>
            <a:r>
              <a:rPr lang="ru-RU" sz="2800" dirty="0">
                <a:solidFill>
                  <a:srgbClr val="FFCAAD">
                    <a:lumMod val="25000"/>
                  </a:srgbClr>
                </a:solidFill>
                <a:latin typeface="Monotype Corsiva" panose="03010101010201010101" pitchFamily="66" charset="0"/>
                <a:cs typeface="Arial" pitchFamily="34" charset="0"/>
              </a:rPr>
              <a:t>сделанные из белых и красных ниток </a:t>
            </a:r>
            <a:r>
              <a:rPr lang="ru-RU" sz="2800" dirty="0" err="1">
                <a:solidFill>
                  <a:srgbClr val="FFCAAD">
                    <a:lumMod val="25000"/>
                  </a:srgbClr>
                </a:solidFill>
                <a:latin typeface="Monotype Corsiva" panose="03010101010201010101" pitchFamily="66" charset="0"/>
                <a:cs typeface="Arial" pitchFamily="34" charset="0"/>
              </a:rPr>
              <a:t>мартенички</a:t>
            </a:r>
            <a:r>
              <a:rPr lang="ru-RU" sz="2800" dirty="0">
                <a:solidFill>
                  <a:srgbClr val="FFCAAD">
                    <a:lumMod val="25000"/>
                  </a:srgbClr>
                </a:solidFill>
                <a:latin typeface="Monotype Corsiva" panose="03010101010201010101" pitchFamily="66" charset="0"/>
                <a:cs typeface="Arial" pitchFamily="34" charset="0"/>
              </a:rPr>
              <a:t>, куколки мальчика и девочки, - символ дружбы. </a:t>
            </a:r>
            <a:endParaRPr lang="ru-RU" sz="2800" dirty="0" smtClean="0">
              <a:solidFill>
                <a:srgbClr val="FFCAAD">
                  <a:lumMod val="25000"/>
                </a:srgbClr>
              </a:solidFill>
              <a:latin typeface="Monotype Corsiva" panose="03010101010201010101" pitchFamily="66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dirty="0" smtClean="0">
                <a:solidFill>
                  <a:srgbClr val="FFCAAD">
                    <a:lumMod val="25000"/>
                  </a:srgbClr>
                </a:solidFill>
                <a:latin typeface="Monotype Corsiva" panose="03010101010201010101" pitchFamily="66" charset="0"/>
                <a:cs typeface="Arial" pitchFamily="34" charset="0"/>
              </a:rPr>
              <a:t>Ими </a:t>
            </a:r>
            <a:r>
              <a:rPr lang="ru-RU" sz="2800" dirty="0">
                <a:solidFill>
                  <a:srgbClr val="FFCAAD">
                    <a:lumMod val="25000"/>
                  </a:srgbClr>
                </a:solidFill>
                <a:latin typeface="Monotype Corsiva" panose="03010101010201010101" pitchFamily="66" charset="0"/>
                <a:cs typeface="Arial" pitchFamily="34" charset="0"/>
              </a:rPr>
              <a:t>взмахивали и приговаривали: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  <a:cs typeface="Arial" pitchFamily="34" charset="0"/>
              </a:rPr>
              <a:t>Ты прости меня, прости.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  <a:cs typeface="Arial" pitchFamily="34" charset="0"/>
              </a:rPr>
              <a:t>Все обиды отпусти.</a:t>
            </a:r>
          </a:p>
        </p:txBody>
      </p:sp>
      <p:pic>
        <p:nvPicPr>
          <p:cNvPr id="3" name="Рисунок 6" descr="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780" y="1484784"/>
            <a:ext cx="4597380" cy="42630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467544" y="260648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МАРТЕНИЧКИ</a:t>
            </a:r>
            <a:endParaRPr lang="ru-RU" sz="6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14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Марина\праздники на руси\масленица\event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976" y="548680"/>
            <a:ext cx="3714750" cy="556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572000" y="548680"/>
            <a:ext cx="4104456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Cooper" pitchFamily="34" charset="0"/>
              </a:rPr>
              <a:t>Вечером устраивали большой костёр и Масленицу сжигали. </a:t>
            </a:r>
            <a:r>
              <a:rPr lang="ru-RU" sz="1600" b="1" dirty="0">
                <a:solidFill>
                  <a:srgbClr val="FF0000"/>
                </a:solidFill>
                <a:latin typeface="Cooper" pitchFamily="34" charset="0"/>
              </a:rPr>
              <a:t>Начинался </a:t>
            </a:r>
            <a:r>
              <a:rPr lang="ru-RU" sz="1600" b="1" dirty="0" smtClean="0">
                <a:solidFill>
                  <a:srgbClr val="FF0000"/>
                </a:solidFill>
                <a:latin typeface="Cooper" pitchFamily="34" charset="0"/>
              </a:rPr>
              <a:t>пост.</a:t>
            </a:r>
          </a:p>
          <a:p>
            <a:pPr marL="342900" lvl="0" indent="-34290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У масленичного костра собиралось всегда много народу, было весело, звучало много песен. С Масленицей прощались и в шутку и всерьёз. Подбрасывая солому в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огонь.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3333FF"/>
              </a:solidFill>
              <a:latin typeface="Cooper" pitchFamily="34" charset="0"/>
            </a:endParaRPr>
          </a:p>
        </p:txBody>
      </p:sp>
      <p:pic>
        <p:nvPicPr>
          <p:cNvPr id="12290" name="Picture 2" descr="C:\Users\Компьютер\Desktop\6320816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750" y="2696346"/>
            <a:ext cx="3844070" cy="384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40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zastavki.com/pictures/1600x1200/2011/Holidays_Carnival_Scarecrow_at_Shrovetide_027255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5789"/>
            <a:ext cx="9144000" cy="6238756"/>
          </a:xfrm>
          <a:prstGeom prst="snipRoundRect">
            <a:avLst>
              <a:gd name="adj1" fmla="val 16667"/>
              <a:gd name="adj2" fmla="val 40687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260649"/>
            <a:ext cx="612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CC00"/>
                </a:solidFill>
                <a:latin typeface="Arial" charset="0"/>
                <a:cs typeface="Arial" charset="0"/>
              </a:rPr>
              <a:t>Масленица – это проводы зимы и </a:t>
            </a:r>
            <a:endParaRPr lang="ru-RU" sz="2800" dirty="0" smtClean="0">
              <a:solidFill>
                <a:srgbClr val="00CC00"/>
              </a:solidFill>
              <a:latin typeface="Arial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CC00"/>
                </a:solidFill>
                <a:latin typeface="Arial" charset="0"/>
                <a:cs typeface="Arial" charset="0"/>
              </a:rPr>
              <a:t>встреча </a:t>
            </a:r>
            <a:r>
              <a:rPr lang="ru-RU" sz="2800" dirty="0">
                <a:solidFill>
                  <a:srgbClr val="00CC00"/>
                </a:solidFill>
                <a:latin typeface="Arial" charset="0"/>
                <a:cs typeface="Arial" charset="0"/>
              </a:rPr>
              <a:t>весны</a:t>
            </a:r>
            <a:endParaRPr lang="ru-RU" sz="2800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72119"/>
            <a:ext cx="396875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Компьютер\Desktop\masl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77573"/>
            <a:ext cx="3829080" cy="127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Компьютер\Desktop\p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787" y="6165304"/>
            <a:ext cx="1371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Компьютер\Desktop\p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165304"/>
            <a:ext cx="1371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Компьютер\Desktop\p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241" y="6165304"/>
            <a:ext cx="1371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Компьютер\Desktop\p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917" y="6165304"/>
            <a:ext cx="1371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Компьютер\Desktop\p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7" y="6165304"/>
            <a:ext cx="1371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Компьютер\Desktop\p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87" y="6165304"/>
            <a:ext cx="1371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Компьютер\Desktop\p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146" y="6138917"/>
            <a:ext cx="1371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C:\Users\Компьютер\Desktop\u_f6248c44a84783300dd16cda1a8d4491_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79" y="908720"/>
            <a:ext cx="7670800" cy="494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117" y="-16523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46" y="12291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164" y="50930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717" y="43532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32" y="74865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2432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90" y="116632"/>
            <a:ext cx="137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69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aby.ladybye.ru/wp-content/uploads/2012/02/200602270939-3410.ht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40261"/>
            <a:ext cx="2592288" cy="3061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://img-fotki.yandex.ru/get/5506/21871983.3b/0_7339c_f1c4bce5_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3302018"/>
            <a:ext cx="4743450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40886" y="620688"/>
            <a:ext cx="48245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На Масленицу </a:t>
            </a:r>
            <a:r>
              <a:rPr lang="ru-RU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провожают </a:t>
            </a:r>
            <a:r>
              <a:rPr lang="ru-RU" sz="32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зиму, встречают весеннее солнышко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65422" y="4437112"/>
            <a:ext cx="36285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3333FF"/>
                </a:solidFill>
                <a:latin typeface="Cooper" pitchFamily="34" charset="0"/>
              </a:rPr>
              <a:t>Масленица всегда была шумной, весёлой с песнями и играми</a:t>
            </a:r>
          </a:p>
        </p:txBody>
      </p:sp>
      <p:pic>
        <p:nvPicPr>
          <p:cNvPr id="7170" name="Picture 2" descr="C:\Users\Компьютер\Desktop\prazdnikia-4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5" y="40466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18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08554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3333FF"/>
                </a:solidFill>
                <a:latin typeface="Cooper" pitchFamily="34" charset="0"/>
              </a:rPr>
              <a:t>Чтобы всё в будущем году было благополучно пели песенки-</a:t>
            </a:r>
            <a:r>
              <a:rPr lang="ru-RU" sz="2400" b="1" dirty="0" err="1">
                <a:solidFill>
                  <a:srgbClr val="3333FF"/>
                </a:solidFill>
                <a:latin typeface="Cooper" pitchFamily="34" charset="0"/>
              </a:rPr>
              <a:t>заклички</a:t>
            </a:r>
            <a:endParaRPr lang="ru-RU" sz="2400" b="1" dirty="0">
              <a:solidFill>
                <a:srgbClr val="3333FF"/>
              </a:solidFill>
              <a:latin typeface="Cooper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1772816"/>
            <a:ext cx="41764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Выходи, народ,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Становись у ворот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Весну закликать,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Зимушку провожать.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Весна, весна-красна,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Приди, весна, с радостью!</a:t>
            </a:r>
          </a:p>
        </p:txBody>
      </p:sp>
      <p:pic>
        <p:nvPicPr>
          <p:cNvPr id="2051" name="Picture 3" descr="C:\Users\Компьютер\Desktop\94821187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77" y="1628800"/>
            <a:ext cx="453650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2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04664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3333FF"/>
                </a:solidFill>
                <a:latin typeface="Cooper" pitchFamily="34" charset="0"/>
              </a:rPr>
              <a:t>Всю неделю на Масленицу веселились, катались с горки, водили хороводы</a:t>
            </a:r>
          </a:p>
        </p:txBody>
      </p:sp>
      <p:pic>
        <p:nvPicPr>
          <p:cNvPr id="5122" name="Picture 2" descr="http://savepic.ru/348217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36430">
            <a:off x="712268" y="1510089"/>
            <a:ext cx="3574580" cy="4961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http://s017.radikal.ru/i414/1112/05/c221d56ae6d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2284030"/>
            <a:ext cx="4608512" cy="3262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5037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-fotki.yandex.ru/get/4406/101695605.dcd/0_9d495_c7d920de_X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83576"/>
            <a:ext cx="5874988" cy="3912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283968" y="4367138"/>
            <a:ext cx="45158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34" charset="0"/>
              </a:rPr>
              <a:t>Как на масленой неделе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34" charset="0"/>
              </a:rPr>
              <a:t>Из трубы блины летели.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34" charset="0"/>
              </a:rPr>
              <a:t>Ой, </a:t>
            </a:r>
            <a:r>
              <a:rPr lang="ru-RU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34" charset="0"/>
              </a:rPr>
              <a:t>блиночки</a:t>
            </a:r>
            <a:r>
              <a:rPr lang="ru-RU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34" charset="0"/>
              </a:rPr>
              <a:t> мои,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34" charset="0"/>
              </a:rPr>
              <a:t>Блины масленые,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34" charset="0"/>
              </a:rPr>
              <a:t>Ой, блины, блины, блины,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34" charset="0"/>
              </a:rPr>
              <a:t>Разрумяненькие</a:t>
            </a:r>
            <a:r>
              <a:rPr lang="ru-RU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" pitchFamily="34" charset="0"/>
              </a:rPr>
              <a:t>!</a:t>
            </a:r>
          </a:p>
        </p:txBody>
      </p:sp>
      <p:pic>
        <p:nvPicPr>
          <p:cNvPr id="3075" name="Picture 3" descr="C:\Users\Компьютер\Desktop\article-14_20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949800"/>
            <a:ext cx="24955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05.radikal.ru/i178/1003/c6/6a63f05b1fe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533003"/>
            <a:ext cx="4686338" cy="311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http://img01.chitalnya.ru/upload2/382/752496652770787456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7328" y="2852936"/>
            <a:ext cx="3408462" cy="340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28454" y="620688"/>
            <a:ext cx="34189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3333FF"/>
              </a:solidFill>
              <a:latin typeface="Cooper" pitchFamily="34" charset="0"/>
            </a:endParaRPr>
          </a:p>
          <a:p>
            <a:r>
              <a:rPr lang="ru-RU" sz="2800" b="1" dirty="0" smtClean="0">
                <a:solidFill>
                  <a:srgbClr val="3333FF"/>
                </a:solidFill>
                <a:latin typeface="Cooper" pitchFamily="34" charset="0"/>
              </a:rPr>
              <a:t>Румяный </a:t>
            </a:r>
            <a:r>
              <a:rPr lang="ru-RU" sz="2800" b="1" dirty="0">
                <a:solidFill>
                  <a:srgbClr val="3333FF"/>
                </a:solidFill>
                <a:latin typeface="Cooper" pitchFamily="34" charset="0"/>
              </a:rPr>
              <a:t>блин означал весеннее солнышко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645024"/>
            <a:ext cx="5256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3333FF"/>
              </a:solidFill>
              <a:latin typeface="Cooper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3333FF"/>
              </a:solidFill>
              <a:latin typeface="Cooper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3333FF"/>
                </a:solidFill>
                <a:latin typeface="Cooper" pitchFamily="34" charset="0"/>
              </a:rPr>
              <a:t>И </a:t>
            </a:r>
            <a:r>
              <a:rPr lang="ru-RU" sz="2400" b="1" dirty="0">
                <a:solidFill>
                  <a:srgbClr val="3333FF"/>
                </a:solidFill>
                <a:latin typeface="Cooper" pitchFamily="34" charset="0"/>
              </a:rPr>
              <a:t>в наше время на Масленицу пекут блины. Это старинный русский обычай – встречать </a:t>
            </a:r>
            <a:r>
              <a:rPr lang="ru-RU" sz="2400" b="1" dirty="0" smtClean="0">
                <a:solidFill>
                  <a:srgbClr val="3333FF"/>
                </a:solidFill>
                <a:latin typeface="Cooper" pitchFamily="34" charset="0"/>
              </a:rPr>
              <a:t>весну!</a:t>
            </a:r>
            <a:endParaRPr lang="ru-RU" sz="2400" b="1" dirty="0">
              <a:solidFill>
                <a:srgbClr val="3333FF"/>
              </a:solidFill>
              <a:latin typeface="Coop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5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upercook.ru/images-maslenica/rus-masl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4730502" cy="340756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5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spc="3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Каждый </a:t>
            </a:r>
            <a:r>
              <a:rPr lang="ru-RU" sz="3200" b="1" i="1" spc="300" dirty="0">
                <a:solidFill>
                  <a:srgbClr val="FF0000"/>
                </a:solidFill>
                <a:latin typeface="Monotype Corsiva" panose="03010101010201010101" pitchFamily="66" charset="0"/>
              </a:rPr>
              <a:t>день Масленицы имеет свое название и обряды</a:t>
            </a:r>
            <a:br>
              <a:rPr lang="ru-RU" sz="3200" b="1" i="1" spc="300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3200" b="1" spc="3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09120"/>
            <a:ext cx="6912768" cy="220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1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95737" y="332657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Monotype Corsiva" panose="03010101010201010101" pitchFamily="66" charset="0"/>
                <a:ea typeface="+mj-ea"/>
                <a:cs typeface="+mj-cs"/>
              </a:rPr>
              <a:t>ВСТРЕЧА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anose="03010101010201010101" pitchFamily="66" charset="0"/>
            </a:endParaRPr>
          </a:p>
        </p:txBody>
      </p:sp>
      <p:pic>
        <p:nvPicPr>
          <p:cNvPr id="4" name="Содержимое 3" descr="http://stat16.privet.ru/lr/0b096409036c0e775eb258f3b2a7cfbe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23728" y="1124744"/>
            <a:ext cx="4320480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53136"/>
            <a:ext cx="6336704" cy="214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04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713</TotalTime>
  <Words>506</Words>
  <Application>Microsoft Office PowerPoint</Application>
  <PresentationFormat>Экран (4:3)</PresentationFormat>
  <Paragraphs>68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Заячий остров</dc:title>
  <dc:creator>Guest</dc:creator>
  <cp:lastModifiedBy>1</cp:lastModifiedBy>
  <cp:revision>79</cp:revision>
  <dcterms:created xsi:type="dcterms:W3CDTF">2011-04-21T14:37:15Z</dcterms:created>
  <dcterms:modified xsi:type="dcterms:W3CDTF">2017-02-26T03:25:07Z</dcterms:modified>
</cp:coreProperties>
</file>