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4" r:id="rId7"/>
    <p:sldId id="263" r:id="rId8"/>
    <p:sldId id="265" r:id="rId9"/>
    <p:sldId id="266" r:id="rId10"/>
    <p:sldId id="267" r:id="rId11"/>
    <p:sldId id="268" r:id="rId12"/>
    <p:sldId id="269" r:id="rId13"/>
    <p:sldId id="271" r:id="rId14"/>
    <p:sldId id="272"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00"/>
    <a:srgbClr val="0099CC"/>
    <a:srgbClr val="0033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15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3BA4826-184C-47B0-B69C-918D3AE3B242}" type="slidenum">
              <a:rPr lang="ru-RU" altLang="ru-RU"/>
              <a:pPr/>
              <a:t>‹#›</a:t>
            </a:fld>
            <a:endParaRPr lang="ru-RU" altLang="ru-RU"/>
          </a:p>
        </p:txBody>
      </p:sp>
    </p:spTree>
    <p:extLst>
      <p:ext uri="{BB962C8B-B14F-4D97-AF65-F5344CB8AC3E}">
        <p14:creationId xmlns:p14="http://schemas.microsoft.com/office/powerpoint/2010/main" xmlns="" val="8789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9D53DD0-B1CB-4614-9680-DBF68362C058}" type="slidenum">
              <a:rPr lang="ru-RU" altLang="ru-RU"/>
              <a:pPr/>
              <a:t>‹#›</a:t>
            </a:fld>
            <a:endParaRPr lang="ru-RU" altLang="ru-RU"/>
          </a:p>
        </p:txBody>
      </p:sp>
    </p:spTree>
    <p:extLst>
      <p:ext uri="{BB962C8B-B14F-4D97-AF65-F5344CB8AC3E}">
        <p14:creationId xmlns:p14="http://schemas.microsoft.com/office/powerpoint/2010/main" xmlns="" val="197716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863ABAA3-8135-46C9-B7BB-C782133564BE}" type="slidenum">
              <a:rPr lang="ru-RU" altLang="ru-RU"/>
              <a:pPr/>
              <a:t>‹#›</a:t>
            </a:fld>
            <a:endParaRPr lang="ru-RU" altLang="ru-RU"/>
          </a:p>
        </p:txBody>
      </p:sp>
    </p:spTree>
    <p:extLst>
      <p:ext uri="{BB962C8B-B14F-4D97-AF65-F5344CB8AC3E}">
        <p14:creationId xmlns:p14="http://schemas.microsoft.com/office/powerpoint/2010/main" xmlns="" val="128763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21876B2-9119-4511-A429-7D8B0A67ABC9}" type="slidenum">
              <a:rPr lang="ru-RU" altLang="ru-RU"/>
              <a:pPr/>
              <a:t>‹#›</a:t>
            </a:fld>
            <a:endParaRPr lang="ru-RU" altLang="ru-RU"/>
          </a:p>
        </p:txBody>
      </p:sp>
    </p:spTree>
    <p:extLst>
      <p:ext uri="{BB962C8B-B14F-4D97-AF65-F5344CB8AC3E}">
        <p14:creationId xmlns:p14="http://schemas.microsoft.com/office/powerpoint/2010/main" xmlns="" val="23777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907E6A8C-B390-41FF-9E84-BF232EF13D02}" type="slidenum">
              <a:rPr lang="ru-RU" altLang="ru-RU"/>
              <a:pPr/>
              <a:t>‹#›</a:t>
            </a:fld>
            <a:endParaRPr lang="ru-RU" altLang="ru-RU"/>
          </a:p>
        </p:txBody>
      </p:sp>
    </p:spTree>
    <p:extLst>
      <p:ext uri="{BB962C8B-B14F-4D97-AF65-F5344CB8AC3E}">
        <p14:creationId xmlns:p14="http://schemas.microsoft.com/office/powerpoint/2010/main" xmlns="" val="325309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E98A01A-26A7-4057-B91D-FD975A0BDE37}" type="slidenum">
              <a:rPr lang="ru-RU" altLang="ru-RU"/>
              <a:pPr/>
              <a:t>‹#›</a:t>
            </a:fld>
            <a:endParaRPr lang="ru-RU" altLang="ru-RU"/>
          </a:p>
        </p:txBody>
      </p:sp>
    </p:spTree>
    <p:extLst>
      <p:ext uri="{BB962C8B-B14F-4D97-AF65-F5344CB8AC3E}">
        <p14:creationId xmlns:p14="http://schemas.microsoft.com/office/powerpoint/2010/main" xmlns="" val="249676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9A7F739C-3798-4580-87A0-11DD1FFA50DC}" type="slidenum">
              <a:rPr lang="ru-RU" altLang="ru-RU"/>
              <a:pPr/>
              <a:t>‹#›</a:t>
            </a:fld>
            <a:endParaRPr lang="ru-RU" altLang="ru-RU"/>
          </a:p>
        </p:txBody>
      </p:sp>
    </p:spTree>
    <p:extLst>
      <p:ext uri="{BB962C8B-B14F-4D97-AF65-F5344CB8AC3E}">
        <p14:creationId xmlns:p14="http://schemas.microsoft.com/office/powerpoint/2010/main" xmlns="" val="249685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BEDEAE98-71E0-47D5-83D3-528D13CAF1EF}" type="slidenum">
              <a:rPr lang="ru-RU" altLang="ru-RU"/>
              <a:pPr/>
              <a:t>‹#›</a:t>
            </a:fld>
            <a:endParaRPr lang="ru-RU" altLang="ru-RU"/>
          </a:p>
        </p:txBody>
      </p:sp>
    </p:spTree>
    <p:extLst>
      <p:ext uri="{BB962C8B-B14F-4D97-AF65-F5344CB8AC3E}">
        <p14:creationId xmlns:p14="http://schemas.microsoft.com/office/powerpoint/2010/main" xmlns="" val="63104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81533187-0260-4670-9CF4-4965A3A3B691}" type="slidenum">
              <a:rPr lang="ru-RU" altLang="ru-RU"/>
              <a:pPr/>
              <a:t>‹#›</a:t>
            </a:fld>
            <a:endParaRPr lang="ru-RU" altLang="ru-RU"/>
          </a:p>
        </p:txBody>
      </p:sp>
    </p:spTree>
    <p:extLst>
      <p:ext uri="{BB962C8B-B14F-4D97-AF65-F5344CB8AC3E}">
        <p14:creationId xmlns:p14="http://schemas.microsoft.com/office/powerpoint/2010/main" xmlns="" val="297042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981FC4F3-9BF1-4B53-A050-8ED1EE6DF488}" type="slidenum">
              <a:rPr lang="ru-RU" altLang="ru-RU"/>
              <a:pPr/>
              <a:t>‹#›</a:t>
            </a:fld>
            <a:endParaRPr lang="ru-RU" altLang="ru-RU"/>
          </a:p>
        </p:txBody>
      </p:sp>
    </p:spTree>
    <p:extLst>
      <p:ext uri="{BB962C8B-B14F-4D97-AF65-F5344CB8AC3E}">
        <p14:creationId xmlns:p14="http://schemas.microsoft.com/office/powerpoint/2010/main" xmlns="" val="322049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6245FDDE-4C35-4B36-81DE-1A7330E41182}" type="slidenum">
              <a:rPr lang="ru-RU" altLang="ru-RU"/>
              <a:pPr/>
              <a:t>‹#›</a:t>
            </a:fld>
            <a:endParaRPr lang="ru-RU" altLang="ru-RU"/>
          </a:p>
        </p:txBody>
      </p:sp>
    </p:spTree>
    <p:extLst>
      <p:ext uri="{BB962C8B-B14F-4D97-AF65-F5344CB8AC3E}">
        <p14:creationId xmlns:p14="http://schemas.microsoft.com/office/powerpoint/2010/main" xmlns="" val="127415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6F9E1D9-08A7-40BE-A95B-385DFC666D51}"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15888"/>
            <a:ext cx="8713787"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b="1" dirty="0" smtClean="0"/>
              <a:t>Воспитание детей дошкольного возраста при использовании </a:t>
            </a:r>
            <a:r>
              <a:rPr lang="ru-RU" sz="3200" b="1" dirty="0" err="1" smtClean="0"/>
              <a:t>здоровьесберегающих</a:t>
            </a:r>
            <a:r>
              <a:rPr lang="ru-RU" sz="3200" b="1" dirty="0" smtClean="0"/>
              <a:t> технологий.</a:t>
            </a: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179512" y="3717033"/>
            <a:ext cx="5797152" cy="1656184"/>
          </a:xfrm>
        </p:spPr>
        <p:txBody>
          <a:bodyPr/>
          <a:lstStyle/>
          <a:p>
            <a:r>
              <a:rPr lang="ru-RU" sz="2800" b="1" u="sng" dirty="0" smtClean="0">
                <a:solidFill>
                  <a:srgbClr val="FF0000"/>
                </a:solidFill>
                <a:latin typeface="Times New Roman" pitchFamily="18" charset="0"/>
                <a:cs typeface="Times New Roman" pitchFamily="18" charset="0"/>
              </a:rPr>
              <a:t>Подготовили:</a:t>
            </a:r>
            <a:r>
              <a:rPr lang="ru-RU" sz="2800" b="1" dirty="0" smtClean="0">
                <a:solidFill>
                  <a:srgbClr val="FF0000"/>
                </a:solidFill>
                <a:latin typeface="Times New Roman" pitchFamily="18" charset="0"/>
                <a:cs typeface="Times New Roman" pitchFamily="18" charset="0"/>
              </a:rPr>
              <a:t> </a:t>
            </a:r>
            <a:endParaRPr lang="ru-RU" sz="2800" b="1" dirty="0" smtClean="0">
              <a:solidFill>
                <a:srgbClr val="FF0000"/>
              </a:solidFill>
              <a:latin typeface="Times New Roman" pitchFamily="18" charset="0"/>
              <a:cs typeface="Times New Roman" pitchFamily="18" charset="0"/>
            </a:endParaRPr>
          </a:p>
          <a:p>
            <a:r>
              <a:rPr lang="ru-RU" sz="2800" b="1" dirty="0" smtClean="0">
                <a:solidFill>
                  <a:srgbClr val="FF0000"/>
                </a:solidFill>
                <a:latin typeface="Times New Roman" pitchFamily="18" charset="0"/>
                <a:cs typeface="Times New Roman" pitchFamily="18" charset="0"/>
              </a:rPr>
              <a:t>воспитатель </a:t>
            </a:r>
            <a:r>
              <a:rPr lang="ru-RU" sz="2800" b="1" dirty="0" smtClean="0">
                <a:solidFill>
                  <a:srgbClr val="FF0000"/>
                </a:solidFill>
                <a:latin typeface="Times New Roman" pitchFamily="18" charset="0"/>
                <a:cs typeface="Times New Roman" pitchFamily="18" charset="0"/>
              </a:rPr>
              <a:t>Тонких З.И.</a:t>
            </a:r>
            <a:endParaRPr lang="ru-RU" sz="2800" dirty="0" smtClean="0">
              <a:solidFill>
                <a:srgbClr val="FF0000"/>
              </a:solidFill>
              <a:latin typeface="Times New Roman" pitchFamily="18" charset="0"/>
              <a:cs typeface="Times New Roman" pitchFamily="18" charset="0"/>
            </a:endParaRPr>
          </a:p>
          <a:p>
            <a:r>
              <a:rPr lang="ru-RU" altLang="ru-RU" sz="2800" b="1" dirty="0" smtClean="0">
                <a:solidFill>
                  <a:srgbClr val="FF0000"/>
                </a:solidFill>
                <a:latin typeface="Times New Roman" pitchFamily="18" charset="0"/>
                <a:cs typeface="Times New Roman" pitchFamily="18" charset="0"/>
              </a:rPr>
              <a:t>воспитатель </a:t>
            </a:r>
            <a:r>
              <a:rPr lang="ru-RU" altLang="ru-RU" sz="2800" b="1" dirty="0" smtClean="0">
                <a:solidFill>
                  <a:srgbClr val="FF0000"/>
                </a:solidFill>
                <a:latin typeface="Times New Roman" pitchFamily="18" charset="0"/>
                <a:cs typeface="Times New Roman" pitchFamily="18" charset="0"/>
              </a:rPr>
              <a:t>Наумова М.В</a:t>
            </a:r>
            <a:r>
              <a:rPr lang="ru-RU" altLang="ru-RU" sz="2800" b="1" dirty="0" smtClean="0">
                <a:solidFill>
                  <a:srgbClr val="FF0000"/>
                </a:solidFill>
                <a:latin typeface="Times New Roman" pitchFamily="18" charset="0"/>
                <a:cs typeface="Times New Roman" pitchFamily="18" charset="0"/>
              </a:rPr>
              <a:t>.</a:t>
            </a:r>
          </a:p>
        </p:txBody>
      </p:sp>
      <p:sp>
        <p:nvSpPr>
          <p:cNvPr id="5" name="Rectangle 2"/>
          <p:cNvSpPr txBox="1">
            <a:spLocks noChangeArrowheads="1"/>
          </p:cNvSpPr>
          <p:nvPr/>
        </p:nvSpPr>
        <p:spPr bwMode="auto">
          <a:xfrm>
            <a:off x="1907704" y="6093296"/>
            <a:ext cx="5616624" cy="490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altLang="ru-RU" sz="4400" b="0" i="1" u="none" strike="noStrike" kern="0" cap="none" spc="0" normalizeH="0" baseline="0" noProof="0" dirty="0">
              <a:ln>
                <a:noFill/>
              </a:ln>
              <a:solidFill>
                <a:srgbClr val="0099CC"/>
              </a:solidFill>
              <a:effectLst>
                <a:outerShdw blurRad="38100" dist="38100" dir="2700000" algn="tl">
                  <a:srgbClr val="C0C0C0"/>
                </a:outerShdw>
              </a:effectLst>
              <a:uLnTx/>
              <a:uFillTx/>
              <a:latin typeface="+mj-lt"/>
              <a:ea typeface="+mj-ea"/>
              <a:cs typeface="+mj-cs"/>
            </a:endParaRPr>
          </a:p>
        </p:txBody>
      </p:sp>
      <p:sp>
        <p:nvSpPr>
          <p:cNvPr id="6" name="Rectangle 2"/>
          <p:cNvSpPr txBox="1">
            <a:spLocks noChangeArrowheads="1"/>
          </p:cNvSpPr>
          <p:nvPr/>
        </p:nvSpPr>
        <p:spPr bwMode="auto">
          <a:xfrm>
            <a:off x="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0" i="0" u="none" strike="noStrike" kern="0" cap="none" spc="0" normalizeH="0" baseline="0" noProof="0" dirty="0" smtClean="0">
                <a:ln>
                  <a:noFill/>
                </a:ln>
                <a:solidFill>
                  <a:schemeClr val="tx2"/>
                </a:solidFill>
                <a:effectLst/>
                <a:uLnTx/>
                <a:uFillTx/>
                <a:latin typeface="+mj-lt"/>
                <a:ea typeface="+mj-ea"/>
                <a:cs typeface="+mj-cs"/>
              </a:rPr>
              <a:t/>
            </a:r>
            <a:br>
              <a:rPr kumimoji="0" lang="ru-RU" sz="4400" b="0" i="0" u="none" strike="noStrike" kern="0" cap="none" spc="0" normalizeH="0" baseline="0" noProof="0" dirty="0" smtClean="0">
                <a:ln>
                  <a:noFill/>
                </a:ln>
                <a:solidFill>
                  <a:schemeClr val="tx2"/>
                </a:solidFill>
                <a:effectLst/>
                <a:uLnTx/>
                <a:uFillTx/>
                <a:latin typeface="+mj-lt"/>
                <a:ea typeface="+mj-ea"/>
                <a:cs typeface="+mj-cs"/>
              </a:rPr>
            </a:br>
            <a:endParaRPr kumimoji="0" lang="ru-RU" altLang="ru-RU" sz="4400" b="0" i="1" u="none" strike="noStrike" kern="0" cap="none" spc="0" normalizeH="0" baseline="0" noProof="0" dirty="0">
              <a:ln>
                <a:noFill/>
              </a:ln>
              <a:solidFill>
                <a:srgbClr val="0099CC"/>
              </a:solidFill>
              <a:effectLst>
                <a:outerShdw blurRad="38100" dist="38100" dir="2700000" algn="tl">
                  <a:srgbClr val="C0C0C0"/>
                </a:outerShdw>
              </a:effectLst>
              <a:uLnTx/>
              <a:uFillTx/>
              <a:latin typeface="+mj-lt"/>
              <a:ea typeface="+mj-ea"/>
              <a:cs typeface="+mj-cs"/>
            </a:endParaRPr>
          </a:p>
        </p:txBody>
      </p:sp>
      <p:sp>
        <p:nvSpPr>
          <p:cNvPr id="7" name="Rectangle 2"/>
          <p:cNvSpPr txBox="1">
            <a:spLocks noChangeArrowheads="1"/>
          </p:cNvSpPr>
          <p:nvPr/>
        </p:nvSpPr>
        <p:spPr bwMode="auto">
          <a:xfrm>
            <a:off x="1187624" y="5877272"/>
            <a:ext cx="6840760" cy="6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МБДОУ «Детский сад села Купино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Шебекинского</a:t>
            </a:r>
            <a:r>
              <a:rPr kumimoji="0" lang="ru-RU" sz="2000" b="1"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района Белгородской области»</a:t>
            </a:r>
            <a:r>
              <a:rPr kumimoji="0" lang="ru-RU" sz="2000" b="1"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ru-RU" sz="20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ru-RU" sz="20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ru-RU" altLang="ru-RU" sz="2000" b="0" i="1" u="none" strike="noStrike" kern="0" cap="none" spc="0" normalizeH="0" baseline="0" noProof="0" dirty="0">
              <a:ln>
                <a:noFill/>
              </a:ln>
              <a:solidFill>
                <a:srgbClr val="0099CC"/>
              </a:solidFill>
              <a:effectLst>
                <a:outerShdw blurRad="38100" dist="38100" dir="2700000" algn="tl">
                  <a:srgbClr val="C0C0C0"/>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04800"/>
            <a:ext cx="8856984" cy="636456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468313" y="3286124"/>
            <a:ext cx="6400800" cy="2806701"/>
          </a:xfrm>
        </p:spPr>
        <p:txBody>
          <a:bodyPr/>
          <a:lstStyle/>
          <a:p>
            <a:endParaRPr lang="ru-RU" altLang="ru-RU" sz="2400" b="1" dirty="0">
              <a:solidFill>
                <a:srgbClr val="FF0000"/>
              </a:solidFill>
              <a:latin typeface="Andy MT" pitchFamily="66" charset="0"/>
            </a:endParaRPr>
          </a:p>
        </p:txBody>
      </p:sp>
      <p:sp>
        <p:nvSpPr>
          <p:cNvPr id="24577" name="Rectangle 1"/>
          <p:cNvSpPr>
            <a:spLocks noChangeArrowheads="1"/>
          </p:cNvSpPr>
          <p:nvPr/>
        </p:nvSpPr>
        <p:spPr bwMode="auto">
          <a:xfrm>
            <a:off x="467544" y="135080"/>
            <a:ext cx="6176158"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a:t>
            </a:r>
            <a:r>
              <a:rPr kumimoji="0" lang="ru-RU" b="1" i="1"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Рука – это вышедший наружу мозг человека» </a:t>
            </a:r>
            <a:r>
              <a:rPr kumimoji="0" lang="ru-RU" b="1" i="1" u="none" strike="noStrike" cap="none" normalizeH="0" baseline="0" dirty="0" smtClean="0">
                <a:ln>
                  <a:noFill/>
                </a:ln>
                <a:solidFill>
                  <a:srgbClr val="003300"/>
                </a:solidFill>
                <a:effectLst/>
                <a:latin typeface="Times New Roman" pitchFamily="18" charset="0"/>
                <a:ea typeface="Times New Roman" pitchFamily="18" charset="0"/>
                <a:cs typeface="Times New Roman" pitchFamily="18" charset="0"/>
              </a:rPr>
              <a:t>И.Кант.</a:t>
            </a:r>
            <a:endParaRPr kumimoji="0" lang="ru-RU" b="1" i="1"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endParaRPr>
          </a:p>
          <a:p>
            <a:r>
              <a:rPr kumimoji="0" lang="ru-RU" b="0" i="0" u="none" strike="noStrike" cap="none" normalizeH="0" baseline="0" dirty="0" smtClean="0">
                <a:ln>
                  <a:noFill/>
                </a:ln>
                <a:solidFill>
                  <a:srgbClr val="003300"/>
                </a:solidFill>
                <a:effectLst/>
                <a:latin typeface="Times New Roman" pitchFamily="18" charset="0"/>
                <a:ea typeface="Calibri" pitchFamily="34" charset="0"/>
                <a:cs typeface="Times New Roman" pitchFamily="18" charset="0"/>
              </a:rPr>
              <a:t>На ладони находится множество биологически активных точек. Воздействуя на них, можно регулировать функционирование внутренних органов. Например, мизинец – сердце, безымянный – печень, средний – кишечник, указательный – желудок, большой палец – голова. Следовательно, воздействуя на определённые точки, можно влиять на соответствующие этой точке орган человека</a:t>
            </a:r>
            <a:r>
              <a:rPr kumimoji="0" lang="ru-RU" b="0" i="0" u="none" strike="noStrike" cap="none" normalizeH="0" baseline="0" dirty="0" smtClean="0">
                <a:ln>
                  <a:noFill/>
                </a:ln>
                <a:solidFill>
                  <a:srgbClr val="003300"/>
                </a:solidFill>
                <a:effectLst/>
                <a:latin typeface="Times New Roman" pitchFamily="18" charset="0"/>
                <a:cs typeface="Times New Roman" pitchFamily="18" charset="0"/>
              </a:rPr>
              <a:t> </a:t>
            </a:r>
          </a:p>
          <a:p>
            <a:endParaRPr lang="ru-RU" b="1" dirty="0" smtClean="0">
              <a:solidFill>
                <a:srgbClr val="003300"/>
              </a:solidFill>
              <a:latin typeface="Times New Roman" pitchFamily="18" charset="0"/>
              <a:cs typeface="Times New Roman" pitchFamily="18" charset="0"/>
            </a:endParaRPr>
          </a:p>
          <a:p>
            <a:r>
              <a:rPr lang="ru-RU" b="1" dirty="0" smtClean="0">
                <a:solidFill>
                  <a:srgbClr val="003300"/>
                </a:solidFill>
                <a:latin typeface="Times New Roman" pitchFamily="18" charset="0"/>
                <a:cs typeface="Times New Roman" pitchFamily="18" charset="0"/>
              </a:rPr>
              <a:t>Пальчиковая </a:t>
            </a:r>
            <a:r>
              <a:rPr lang="ru-RU" b="1" dirty="0" smtClean="0">
                <a:solidFill>
                  <a:srgbClr val="003300"/>
                </a:solidFill>
                <a:latin typeface="Times New Roman" pitchFamily="18" charset="0"/>
                <a:cs typeface="Times New Roman" pitchFamily="18" charset="0"/>
              </a:rPr>
              <a:t>гимнастика:</a:t>
            </a:r>
            <a:endParaRPr lang="ru-RU" dirty="0" smtClean="0">
              <a:solidFill>
                <a:srgbClr val="003300"/>
              </a:solidFill>
              <a:latin typeface="Times New Roman" pitchFamily="18" charset="0"/>
              <a:cs typeface="Times New Roman" pitchFamily="18" charset="0"/>
            </a:endParaRPr>
          </a:p>
          <a:p>
            <a:r>
              <a:rPr lang="ru-RU" dirty="0" smtClean="0">
                <a:solidFill>
                  <a:srgbClr val="003300"/>
                </a:solidFill>
                <a:latin typeface="Times New Roman" pitchFamily="18" charset="0"/>
                <a:cs typeface="Times New Roman" pitchFamily="18" charset="0"/>
              </a:rPr>
              <a:t>-Способствует овладению навыками мелкой моторики;</a:t>
            </a:r>
          </a:p>
          <a:p>
            <a:r>
              <a:rPr lang="ru-RU" dirty="0" smtClean="0">
                <a:solidFill>
                  <a:srgbClr val="003300"/>
                </a:solidFill>
                <a:latin typeface="Times New Roman" pitchFamily="18" charset="0"/>
                <a:cs typeface="Times New Roman" pitchFamily="18" charset="0"/>
              </a:rPr>
              <a:t>-Помогает развивать речь ребёнка;</a:t>
            </a:r>
          </a:p>
          <a:p>
            <a:r>
              <a:rPr lang="ru-RU" dirty="0" smtClean="0">
                <a:solidFill>
                  <a:srgbClr val="003300"/>
                </a:solidFill>
                <a:latin typeface="Times New Roman" pitchFamily="18" charset="0"/>
                <a:cs typeface="Times New Roman" pitchFamily="18" charset="0"/>
              </a:rPr>
              <a:t>-Повышает работоспособность коры головного мозга;</a:t>
            </a:r>
          </a:p>
          <a:p>
            <a:r>
              <a:rPr lang="ru-RU" dirty="0" smtClean="0">
                <a:solidFill>
                  <a:srgbClr val="003300"/>
                </a:solidFill>
                <a:latin typeface="Times New Roman" pitchFamily="18" charset="0"/>
                <a:cs typeface="Times New Roman" pitchFamily="18" charset="0"/>
              </a:rPr>
              <a:t>-Развивает у ребёнка психические процессы: мышление, внимание, память, воображение.</a:t>
            </a:r>
          </a:p>
          <a:p>
            <a:r>
              <a:rPr lang="ru-RU" dirty="0" smtClean="0">
                <a:solidFill>
                  <a:srgbClr val="003300"/>
                </a:solidFill>
                <a:latin typeface="Times New Roman" pitchFamily="18" charset="0"/>
                <a:cs typeface="Times New Roman" pitchFamily="18" charset="0"/>
              </a:rPr>
              <a:t>-Снимает тревожность.</a:t>
            </a:r>
          </a:p>
          <a:p>
            <a:r>
              <a:rPr lang="ru-RU" dirty="0" smtClean="0">
                <a:solidFill>
                  <a:srgbClr val="003300"/>
                </a:solidFill>
                <a:latin typeface="Times New Roman" pitchFamily="18" charset="0"/>
                <a:cs typeface="Times New Roman" pitchFamily="18" charset="0"/>
              </a:rPr>
              <a:t>Развитие мелкой моторики пальцев рук непрерывно связано с умственным развитием детей, развитием их речи.</a:t>
            </a:r>
          </a:p>
          <a:p>
            <a:r>
              <a:rPr lang="ru-RU" dirty="0" smtClean="0">
                <a:solidFill>
                  <a:srgbClr val="003300"/>
                </a:solidFill>
                <a:latin typeface="Times New Roman" pitchFamily="18" charset="0"/>
                <a:cs typeface="Times New Roman" pitchFamily="18" charset="0"/>
              </a:rPr>
              <a:t>Главное требование: в играх рукой, её кистью, пальчиками мы равно должны заботиться о развитии правой и левой руки.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descr="http://mdou40-0.ucoz.ru/_pu/0/90650354.jpg"/>
          <p:cNvPicPr>
            <a:picLocks noChangeAspect="1" noChangeArrowheads="1"/>
          </p:cNvPicPr>
          <p:nvPr/>
        </p:nvPicPr>
        <p:blipFill>
          <a:blip r:embed="rId3" cstate="print"/>
          <a:srcRect l="10012" t="3857" r="19398"/>
          <a:stretch>
            <a:fillRect/>
          </a:stretch>
        </p:blipFill>
        <p:spPr bwMode="auto">
          <a:xfrm>
            <a:off x="6588224" y="1700808"/>
            <a:ext cx="2261484" cy="206670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04800"/>
            <a:ext cx="8712968" cy="6436568"/>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468313" y="4221163"/>
            <a:ext cx="6400800" cy="1871662"/>
          </a:xfrm>
        </p:spPr>
        <p:txBody>
          <a:bodyPr/>
          <a:lstStyle/>
          <a:p>
            <a:endParaRPr lang="ru-RU" altLang="ru-RU" sz="2400" b="1" dirty="0">
              <a:solidFill>
                <a:srgbClr val="FF0000"/>
              </a:solidFill>
              <a:latin typeface="Andy MT" pitchFamily="66" charset="0"/>
            </a:endParaRPr>
          </a:p>
        </p:txBody>
      </p:sp>
      <p:pic>
        <p:nvPicPr>
          <p:cNvPr id="23553" name="Picture 1" descr="N:\презентация по здоровьесбережению\Новая папка (2)\IMG_20170125_095225.jpg"/>
          <p:cNvPicPr>
            <a:picLocks noChangeAspect="1" noChangeArrowheads="1"/>
          </p:cNvPicPr>
          <p:nvPr/>
        </p:nvPicPr>
        <p:blipFill>
          <a:blip r:embed="rId3" cstate="print"/>
          <a:srcRect/>
          <a:stretch>
            <a:fillRect/>
          </a:stretch>
        </p:blipFill>
        <p:spPr bwMode="auto">
          <a:xfrm>
            <a:off x="571472" y="620688"/>
            <a:ext cx="3929090" cy="5410696"/>
          </a:xfrm>
          <a:prstGeom prst="rect">
            <a:avLst/>
          </a:prstGeom>
          <a:noFill/>
          <a:ln w="57150">
            <a:solidFill>
              <a:srgbClr val="7030A0"/>
            </a:solidFill>
          </a:ln>
        </p:spPr>
      </p:pic>
      <p:pic>
        <p:nvPicPr>
          <p:cNvPr id="23554" name="Picture 2" descr="N:\презентация по здоровьесбережению\Новая папка (2)\IMG_20170125_095237.jpg"/>
          <p:cNvPicPr>
            <a:picLocks noChangeAspect="1" noChangeArrowheads="1"/>
          </p:cNvPicPr>
          <p:nvPr/>
        </p:nvPicPr>
        <p:blipFill>
          <a:blip r:embed="rId4" cstate="print"/>
          <a:srcRect/>
          <a:stretch>
            <a:fillRect/>
          </a:stretch>
        </p:blipFill>
        <p:spPr bwMode="auto">
          <a:xfrm>
            <a:off x="4716016" y="620688"/>
            <a:ext cx="3952903" cy="5400600"/>
          </a:xfrm>
          <a:prstGeom prst="rect">
            <a:avLst/>
          </a:prstGeom>
          <a:noFill/>
          <a:ln w="57150">
            <a:solidFill>
              <a:srgbClr val="7030A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04800"/>
            <a:ext cx="8784976" cy="636456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323528" y="642918"/>
            <a:ext cx="8496944" cy="5738410"/>
          </a:xfrm>
        </p:spPr>
        <p:txBody>
          <a:bodyPr/>
          <a:lstStyle/>
          <a:p>
            <a:r>
              <a:rPr lang="ru-RU" sz="1600" dirty="0" smtClean="0"/>
              <a:t>Непременным условием при использовании </a:t>
            </a:r>
            <a:r>
              <a:rPr lang="ru-RU" sz="1600" dirty="0" err="1" smtClean="0"/>
              <a:t>здоровьесберегающих</a:t>
            </a:r>
            <a:r>
              <a:rPr lang="ru-RU" sz="1600" dirty="0" smtClean="0"/>
              <a:t> технологий является постоянное наблюдение за самочувствием детей. Все упражнения должны выполняться на фоне позитивных ответных реакций ребёнка. Надо всегда помнить заповедь Гиппократа «Не навреди!». Педагог должен обеспечивать эмоциональное тепло и поддержку каждому ребёнку, демонстрировать только положительное эмоционально выраженное отношение к детям.</a:t>
            </a:r>
          </a:p>
          <a:p>
            <a:r>
              <a:rPr lang="ru-RU" sz="1600" b="1" dirty="0" smtClean="0"/>
              <a:t>Использование вышеперечисленных </a:t>
            </a:r>
            <a:r>
              <a:rPr lang="ru-RU" sz="1600" b="1" dirty="0" err="1" smtClean="0"/>
              <a:t>здоровьесберегающих</a:t>
            </a:r>
            <a:r>
              <a:rPr lang="ru-RU" sz="1600" b="1" dirty="0" smtClean="0"/>
              <a:t> технологий в работе с дошкольниками даёт положительные результаты:</a:t>
            </a:r>
            <a:endParaRPr lang="ru-RU" sz="1600" dirty="0" smtClean="0"/>
          </a:p>
          <a:p>
            <a:r>
              <a:rPr lang="ru-RU" sz="1600" dirty="0" smtClean="0"/>
              <a:t>- снижает уровень заболеваемости;</a:t>
            </a:r>
          </a:p>
          <a:p>
            <a:r>
              <a:rPr lang="ru-RU" sz="1600" dirty="0" smtClean="0"/>
              <a:t>- повышает  работоспособность, выносливость;</a:t>
            </a:r>
          </a:p>
          <a:p>
            <a:r>
              <a:rPr lang="ru-RU" sz="1600" dirty="0" smtClean="0"/>
              <a:t>- развивает  психические  процессы;</a:t>
            </a:r>
          </a:p>
          <a:p>
            <a:r>
              <a:rPr lang="ru-RU" sz="1600" dirty="0" smtClean="0"/>
              <a:t>- улучшает зрение;</a:t>
            </a:r>
          </a:p>
          <a:p>
            <a:r>
              <a:rPr lang="ru-RU" sz="1600" dirty="0" smtClean="0"/>
              <a:t>- формирует двигательные умения и навыки, правильную осанку;</a:t>
            </a:r>
          </a:p>
          <a:p>
            <a:r>
              <a:rPr lang="ru-RU" sz="1600" dirty="0" smtClean="0"/>
              <a:t>- развивает общую и мелкую моторику;</a:t>
            </a:r>
          </a:p>
          <a:p>
            <a:r>
              <a:rPr lang="ru-RU" sz="1600" dirty="0" smtClean="0"/>
              <a:t>- повышает речевую активность;</a:t>
            </a:r>
          </a:p>
          <a:p>
            <a:r>
              <a:rPr lang="ru-RU" sz="1600" dirty="0" smtClean="0"/>
              <a:t>- увеличивает уровень социальной адаптации.</a:t>
            </a:r>
          </a:p>
          <a:p>
            <a:r>
              <a:rPr lang="ru-RU" sz="1600" dirty="0" smtClean="0"/>
              <a:t>Таким образом, используя в педагогическом процессе </a:t>
            </a:r>
            <a:r>
              <a:rPr lang="ru-RU" sz="1600" dirty="0" err="1" smtClean="0"/>
              <a:t>здоровьесберегающие</a:t>
            </a:r>
            <a:r>
              <a:rPr lang="ru-RU" sz="1600" dirty="0" smtClean="0"/>
              <a:t> технологии, мы способствуем сохранению и укреплению здоровья детей, что является приоритетной задачей в воспитании и обучении подрастающего </a:t>
            </a:r>
            <a:r>
              <a:rPr lang="ru-RU" sz="1600" dirty="0" smtClean="0"/>
              <a:t>поколения</a:t>
            </a:r>
            <a:r>
              <a:rPr lang="ru-RU" sz="1600" dirty="0" smtClean="0"/>
              <a:t>. В результате регулярных занятий здоровый ребёнок станет боле совершенным, а отстающий в развитии быстро догонит своих сверстников.</a:t>
            </a:r>
          </a:p>
          <a:p>
            <a:endParaRPr lang="ru-RU" altLang="ru-RU" sz="2400" b="1" dirty="0">
              <a:solidFill>
                <a:srgbClr val="FF0000"/>
              </a:solidFill>
              <a:latin typeface="Andy MT"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214290"/>
            <a:ext cx="8784976"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title"/>
          </p:nvPr>
        </p:nvSpPr>
        <p:spPr/>
        <p:txBody>
          <a:bodyPr/>
          <a:lstStyle/>
          <a:p>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pic>
        <p:nvPicPr>
          <p:cNvPr id="7" name="Содержимое 6" descr="IMG_20170130_092404.jpg"/>
          <p:cNvPicPr>
            <a:picLocks noGrp="1" noChangeAspect="1"/>
          </p:cNvPicPr>
          <p:nvPr>
            <p:ph sz="half" idx="1"/>
          </p:nvPr>
        </p:nvPicPr>
        <p:blipFill>
          <a:blip r:embed="rId3" cstate="print"/>
          <a:stretch>
            <a:fillRect/>
          </a:stretch>
        </p:blipFill>
        <p:spPr>
          <a:xfrm>
            <a:off x="779264" y="1600200"/>
            <a:ext cx="3394472" cy="4525963"/>
          </a:xfrm>
          <a:ln w="76200">
            <a:solidFill>
              <a:srgbClr val="0099CC"/>
            </a:solidFill>
          </a:ln>
        </p:spPr>
      </p:pic>
      <p:pic>
        <p:nvPicPr>
          <p:cNvPr id="8" name="Содержимое 7" descr="IMG_20170130_094155.jpg"/>
          <p:cNvPicPr>
            <a:picLocks noGrp="1" noChangeAspect="1"/>
          </p:cNvPicPr>
          <p:nvPr>
            <p:ph sz="half" idx="2"/>
          </p:nvPr>
        </p:nvPicPr>
        <p:blipFill>
          <a:blip r:embed="rId4" cstate="print"/>
          <a:stretch>
            <a:fillRect/>
          </a:stretch>
        </p:blipFill>
        <p:spPr>
          <a:xfrm>
            <a:off x="4970264" y="1600200"/>
            <a:ext cx="3394472" cy="4525963"/>
          </a:xfrm>
          <a:ln w="76200">
            <a:solidFill>
              <a:srgbClr val="0099CC"/>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3" y="214290"/>
            <a:ext cx="8784976" cy="645507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title"/>
          </p:nvPr>
        </p:nvSpPr>
        <p:spPr/>
        <p:txBody>
          <a:bodyPr/>
          <a:lstStyle/>
          <a:p>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pic>
        <p:nvPicPr>
          <p:cNvPr id="10" name="Содержимое 9" descr="IMG_20170125_094649.jpg"/>
          <p:cNvPicPr>
            <a:picLocks noGrp="1" noChangeAspect="1"/>
          </p:cNvPicPr>
          <p:nvPr>
            <p:ph sz="half" idx="1"/>
          </p:nvPr>
        </p:nvPicPr>
        <p:blipFill>
          <a:blip r:embed="rId3" cstate="print"/>
          <a:stretch>
            <a:fillRect/>
          </a:stretch>
        </p:blipFill>
        <p:spPr>
          <a:xfrm>
            <a:off x="779264" y="1600200"/>
            <a:ext cx="3394472" cy="4525963"/>
          </a:xfrm>
          <a:ln w="76200">
            <a:solidFill>
              <a:srgbClr val="FFFF00"/>
            </a:solidFill>
          </a:ln>
        </p:spPr>
      </p:pic>
      <p:pic>
        <p:nvPicPr>
          <p:cNvPr id="11" name="Содержимое 10" descr="IMG_20170125_094542.jpg"/>
          <p:cNvPicPr>
            <a:picLocks noGrp="1" noChangeAspect="1"/>
          </p:cNvPicPr>
          <p:nvPr>
            <p:ph sz="half" idx="2"/>
          </p:nvPr>
        </p:nvPicPr>
        <p:blipFill>
          <a:blip r:embed="rId4" cstate="print"/>
          <a:stretch>
            <a:fillRect/>
          </a:stretch>
        </p:blipFill>
        <p:spPr>
          <a:xfrm>
            <a:off x="4970264" y="1600200"/>
            <a:ext cx="3394472" cy="4525963"/>
          </a:xfrm>
          <a:ln w="76200">
            <a:solidFill>
              <a:srgbClr val="FFFF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04800"/>
            <a:ext cx="8784976" cy="636456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title"/>
          </p:nvPr>
        </p:nvSpPr>
        <p:spPr/>
        <p:txBody>
          <a:bodyPr/>
          <a:lstStyle/>
          <a:p>
            <a:r>
              <a:rPr lang="ru-RU" sz="3200" b="1" dirty="0" smtClean="0"/>
              <a:t>. </a:t>
            </a:r>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pic>
        <p:nvPicPr>
          <p:cNvPr id="7" name="Содержимое 6" descr="DSC_2100.JPG"/>
          <p:cNvPicPr>
            <a:picLocks noGrp="1" noChangeAspect="1"/>
          </p:cNvPicPr>
          <p:nvPr>
            <p:ph sz="half" idx="1"/>
          </p:nvPr>
        </p:nvPicPr>
        <p:blipFill>
          <a:blip r:embed="rId3" cstate="print"/>
          <a:stretch>
            <a:fillRect/>
          </a:stretch>
        </p:blipFill>
        <p:spPr>
          <a:xfrm>
            <a:off x="467544" y="2636912"/>
            <a:ext cx="4038600" cy="2692400"/>
          </a:xfrm>
          <a:ln w="76200">
            <a:solidFill>
              <a:srgbClr val="00B050"/>
            </a:solidFill>
          </a:ln>
        </p:spPr>
      </p:pic>
      <p:pic>
        <p:nvPicPr>
          <p:cNvPr id="8" name="Содержимое 7" descr="DSC_2103.JPG"/>
          <p:cNvPicPr>
            <a:picLocks noGrp="1" noChangeAspect="1"/>
          </p:cNvPicPr>
          <p:nvPr>
            <p:ph sz="half" idx="2"/>
          </p:nvPr>
        </p:nvPicPr>
        <p:blipFill>
          <a:blip r:embed="rId4" cstate="print"/>
          <a:stretch>
            <a:fillRect/>
          </a:stretch>
        </p:blipFill>
        <p:spPr>
          <a:xfrm>
            <a:off x="4716016" y="1412776"/>
            <a:ext cx="4038600" cy="2692400"/>
          </a:xfrm>
          <a:ln w="76200">
            <a:solidFill>
              <a:srgbClr val="00B05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ach-1604350_960_720"/>
          <p:cNvPicPr>
            <a:picLocks noChangeAspect="1" noChangeArrowheads="1"/>
          </p:cNvPicPr>
          <p:nvPr/>
        </p:nvPicPr>
        <p:blipFill>
          <a:blip r:embed="rId2" cstate="print">
            <a:lum bright="6000" contrast="30000"/>
            <a:extLst>
              <a:ext uri="{28A0092B-C50C-407E-A947-70E740481C1C}">
                <a14:useLocalDpi xmlns:a14="http://schemas.microsoft.com/office/drawing/2010/main" xmlns="" val="0"/>
              </a:ext>
            </a:extLst>
          </a:blip>
          <a:srcRect t="41846"/>
          <a:stretch>
            <a:fillRect/>
          </a:stretch>
        </p:blipFill>
        <p:spPr bwMode="auto">
          <a:xfrm>
            <a:off x="179388" y="4868863"/>
            <a:ext cx="8713787"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idx="4294967295"/>
          </p:nvPr>
        </p:nvSpPr>
        <p:spPr>
          <a:xfrm>
            <a:off x="1403648" y="332656"/>
            <a:ext cx="6120680" cy="634082"/>
          </a:xfrm>
        </p:spPr>
        <p:txBody>
          <a:bodyPr/>
          <a:lstStyle/>
          <a:p>
            <a:r>
              <a:rPr lang="ru-RU" dirty="0" smtClean="0"/>
              <a:t>Понятие «здоровье»</a:t>
            </a:r>
            <a:br>
              <a:rPr lang="ru-RU" dirty="0" smtClean="0"/>
            </a:br>
            <a:endParaRPr lang="ru-RU" altLang="ru-RU" i="1" dirty="0">
              <a:solidFill>
                <a:srgbClr val="0099CC"/>
              </a:solidFill>
              <a:effectLst>
                <a:outerShdw blurRad="38100" dist="38100" dir="2700000" algn="tl">
                  <a:srgbClr val="C0C0C0"/>
                </a:outerShdw>
              </a:effectLst>
            </a:endParaRPr>
          </a:p>
        </p:txBody>
      </p:sp>
      <p:sp>
        <p:nvSpPr>
          <p:cNvPr id="4099" name="Rectangle 3"/>
          <p:cNvSpPr>
            <a:spLocks noGrp="1" noChangeArrowheads="1"/>
          </p:cNvSpPr>
          <p:nvPr>
            <p:ph type="body" idx="4294967295"/>
          </p:nvPr>
        </p:nvSpPr>
        <p:spPr>
          <a:xfrm>
            <a:off x="467544" y="836712"/>
            <a:ext cx="8229600" cy="5688632"/>
          </a:xfrm>
        </p:spPr>
        <p:txBody>
          <a:bodyPr/>
          <a:lstStyle/>
          <a:p>
            <a:pPr>
              <a:buNone/>
            </a:pPr>
            <a:r>
              <a:rPr lang="ru-RU" sz="1100" b="1" dirty="0" smtClean="0"/>
              <a:t> </a:t>
            </a:r>
            <a:endParaRPr lang="ru-RU" sz="1100" dirty="0" smtClean="0"/>
          </a:p>
          <a:p>
            <a:pPr lvl="0"/>
            <a:r>
              <a:rPr lang="ru-RU" sz="2400" dirty="0" smtClean="0">
                <a:latin typeface="Times New Roman" pitchFamily="18" charset="0"/>
                <a:cs typeface="Times New Roman" pitchFamily="18" charset="0"/>
              </a:rPr>
              <a:t>Здоровье- состояние физического и социального благополучия человека ( по Уставу ВОЗ</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lvl="0"/>
            <a:r>
              <a:rPr lang="ru-RU" sz="2400" dirty="0" err="1" smtClean="0">
                <a:latin typeface="Times New Roman" pitchFamily="18" charset="0"/>
                <a:cs typeface="Times New Roman" pitchFamily="18" charset="0"/>
              </a:rPr>
              <a:t>Здоровьесберегающие</a:t>
            </a:r>
            <a:r>
              <a:rPr lang="ru-RU" sz="2400" dirty="0" smtClean="0">
                <a:latin typeface="Times New Roman" pitchFamily="18" charset="0"/>
                <a:cs typeface="Times New Roman" pitchFamily="18" charset="0"/>
              </a:rPr>
              <a:t> образовательные технологии- это </a:t>
            </a:r>
            <a:r>
              <a:rPr lang="ru-RU" sz="2400" dirty="0" err="1" smtClean="0">
                <a:latin typeface="Times New Roman" pitchFamily="18" charset="0"/>
                <a:cs typeface="Times New Roman" pitchFamily="18" charset="0"/>
              </a:rPr>
              <a:t>психолого</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–педагогические приемы, методы, технологии , которые направлены на обеспечение физического, психического и социального благополучия ребенка</a:t>
            </a:r>
            <a:r>
              <a:rPr lang="ru-RU" sz="2400" dirty="0" smtClean="0">
                <a:latin typeface="Times New Roman" pitchFamily="18" charset="0"/>
                <a:cs typeface="Times New Roman" pitchFamily="18" charset="0"/>
              </a:rPr>
              <a:t>.</a:t>
            </a:r>
            <a:endParaRPr lang="ru-RU" sz="2400" dirty="0" smtClean="0">
              <a:latin typeface="Times New Roman" pitchFamily="18" charset="0"/>
              <a:cs typeface="Times New Roman" pitchFamily="18" charset="0"/>
            </a:endParaRPr>
          </a:p>
          <a:p>
            <a:pPr lvl="0"/>
            <a:r>
              <a:rPr lang="ru-RU" sz="2400" dirty="0" smtClean="0">
                <a:latin typeface="Times New Roman" pitchFamily="18" charset="0"/>
                <a:cs typeface="Times New Roman" pitchFamily="18" charset="0"/>
              </a:rPr>
              <a:t>В более узком смысле слова –это специально организованное, развивающееся во времени и в рамках определенной образовательной системы взаимодействие детей и педагогов; направленное на достижение целей </a:t>
            </a:r>
            <a:r>
              <a:rPr lang="ru-RU" sz="2400" dirty="0" err="1" smtClean="0">
                <a:latin typeface="Times New Roman" pitchFamily="18" charset="0"/>
                <a:cs typeface="Times New Roman" pitchFamily="18" charset="0"/>
              </a:rPr>
              <a:t>здоровьесбережения</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и </a:t>
            </a:r>
            <a:r>
              <a:rPr lang="ru-RU" sz="2400" dirty="0" err="1" smtClean="0">
                <a:latin typeface="Times New Roman" pitchFamily="18" charset="0"/>
                <a:cs typeface="Times New Roman" pitchFamily="18" charset="0"/>
              </a:rPr>
              <a:t>здоровьеформирования</a:t>
            </a:r>
            <a:r>
              <a:rPr lang="ru-RU" sz="2400" dirty="0" smtClean="0">
                <a:latin typeface="Times New Roman" pitchFamily="18" charset="0"/>
                <a:cs typeface="Times New Roman" pitchFamily="18" charset="0"/>
              </a:rPr>
              <a:t> в ходе образования, развитие и воспитания детей дошкольного возраста</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115888"/>
            <a:ext cx="8713787"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468313" y="4221163"/>
            <a:ext cx="6400800" cy="1871662"/>
          </a:xfrm>
        </p:spPr>
        <p:txBody>
          <a:bodyPr/>
          <a:lstStyle/>
          <a:p>
            <a:endParaRPr lang="ru-RU" altLang="ru-RU" sz="2400" b="1" dirty="0">
              <a:solidFill>
                <a:srgbClr val="FF0000"/>
              </a:solidFill>
              <a:latin typeface="Andy MT" pitchFamily="66" charset="0"/>
            </a:endParaRPr>
          </a:p>
        </p:txBody>
      </p:sp>
      <p:sp>
        <p:nvSpPr>
          <p:cNvPr id="3073" name="Rectangle 1"/>
          <p:cNvSpPr>
            <a:spLocks noChangeArrowheads="1"/>
          </p:cNvSpPr>
          <p:nvPr/>
        </p:nvSpPr>
        <p:spPr bwMode="auto">
          <a:xfrm>
            <a:off x="323528" y="-842945"/>
            <a:ext cx="8424936"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sng"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u="sng" dirty="0" smtClean="0">
              <a:solidFill>
                <a:srgbClr val="303F5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sng"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b="1" u="sng" dirty="0" smtClean="0">
              <a:solidFill>
                <a:srgbClr val="303F50"/>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1" i="0" u="sng"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Актуальными </a:t>
            </a: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проблемами детского здоровья сегодня </a:t>
            </a: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являются: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Нарушение функции  </a:t>
            </a:r>
            <a:r>
              <a:rPr kumimoji="0" lang="ru-RU" sz="2000" b="1" i="0" u="none" strike="noStrike" cap="none" normalizeH="0" baseline="0" dirty="0" err="1" smtClean="0">
                <a:ln>
                  <a:noFill/>
                </a:ln>
                <a:solidFill>
                  <a:srgbClr val="303F50"/>
                </a:solidFill>
                <a:effectLst/>
                <a:latin typeface="Times New Roman" pitchFamily="18" charset="0"/>
                <a:ea typeface="Times New Roman" pitchFamily="18" charset="0"/>
                <a:cs typeface="Times New Roman" pitchFamily="18" charset="0"/>
              </a:rPr>
              <a:t>опорно</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 –двигательного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аппарата,</a:t>
            </a:r>
            <a:r>
              <a:rPr kumimoji="0" lang="ru-RU" sz="2000" b="1" i="0" u="none" strike="noStrike" cap="none" normalizeH="0" dirty="0" smtClean="0">
                <a:ln>
                  <a:noFill/>
                </a:ln>
                <a:solidFill>
                  <a:srgbClr val="303F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кровообращения</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 дыхания, пищеварения;</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Детские стрессы (нервные расстройства), тревожность</a:t>
            </a:r>
          </a:p>
          <a:p>
            <a:pPr marL="0" marR="0" lvl="0" indent="0" algn="l" defTabSz="914400" rtl="0" eaLnBrk="0" fontAlgn="base" latinLnBrk="0" hangingPunct="0">
              <a:lnSpc>
                <a:spcPct val="100000"/>
              </a:lnSpc>
              <a:spcBef>
                <a:spcPct val="0"/>
              </a:spcBef>
              <a:spcAft>
                <a:spcPct val="0"/>
              </a:spcAft>
              <a:buClrTx/>
              <a:buSzTx/>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недостаток эмоциональной поддержки в детском саду и в семье.</a:t>
            </a:r>
          </a:p>
          <a:p>
            <a:pPr marL="0" marR="0" lvl="0" indent="0" algn="l" defTabSz="914400" rtl="0" eaLnBrk="0" fontAlgn="base" latinLnBrk="0" hangingPunct="0">
              <a:lnSpc>
                <a:spcPct val="100000"/>
              </a:lnSpc>
              <a:spcBef>
                <a:spcPct val="0"/>
              </a:spcBef>
              <a:spcAft>
                <a:spcPct val="0"/>
              </a:spcAft>
              <a:buClrTx/>
              <a:buSzTx/>
              <a:tabLst/>
            </a:pPr>
            <a:endParaRPr lang="ru-RU" sz="20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 связи с этим в </a:t>
            </a: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МБДОУ </a:t>
            </a: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необходимо уделить особое </a:t>
            </a:r>
            <a:r>
              <a:rPr kumimoji="0" lang="ru-RU" sz="2400" b="1" i="0"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внимание: </a:t>
            </a:r>
          </a:p>
          <a:p>
            <a:pPr marL="0" marR="0" lvl="0" indent="0" algn="l" defTabSz="914400" rtl="0" eaLnBrk="0" fontAlgn="base" latinLnBrk="0" hangingPunct="0">
              <a:lnSpc>
                <a:spcPct val="100000"/>
              </a:lnSpc>
              <a:spcBef>
                <a:spcPct val="0"/>
              </a:spcBef>
              <a:spcAft>
                <a:spcPct val="0"/>
              </a:spcAft>
              <a:buClrTx/>
              <a:buSzTx/>
              <a:tabLst/>
            </a:pPr>
            <a:endParaRPr kumimoji="0" lang="ru-RU" sz="2000" b="1" i="0" u="sng"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воспитанию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физически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здорового</a:t>
            </a:r>
            <a:r>
              <a:rPr kumimoji="0" lang="ru-RU" sz="2000" b="1" i="0" u="none" strike="noStrike" cap="none" normalizeH="0" dirty="0" smtClean="0">
                <a:ln>
                  <a:noFill/>
                </a:ln>
                <a:solidFill>
                  <a:srgbClr val="303F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и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социально адаптированного ребенка,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обеспечению его психического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благополучия,</a:t>
            </a:r>
            <a:r>
              <a:rPr kumimoji="0" lang="ru-RU" sz="2000" b="1" i="0" u="none" strike="noStrike" cap="none" normalizeH="0" dirty="0" smtClean="0">
                <a:ln>
                  <a:noFill/>
                </a:ln>
                <a:solidFill>
                  <a:srgbClr val="303F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а также</a:t>
            </a:r>
          </a:p>
          <a:p>
            <a:pPr marL="0" marR="0" lvl="0" indent="0" algn="l" defTabSz="914400" rtl="0" eaLnBrk="0" fontAlgn="base" latinLnBrk="0" hangingPunct="0">
              <a:lnSpc>
                <a:spcPct val="100000"/>
              </a:lnSpc>
              <a:spcBef>
                <a:spcPct val="0"/>
              </a:spcBef>
              <a:spcAft>
                <a:spcPct val="0"/>
              </a:spcAft>
              <a:buClrTx/>
              <a:buSzTx/>
              <a:tabLst/>
            </a:pP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 </a:t>
            </a:r>
            <a:r>
              <a:rPr kumimoji="0" lang="ru-RU" sz="2000" b="1" i="0" u="none" strike="noStrike" cap="none" normalizeH="0" baseline="0" dirty="0" smtClean="0">
                <a:ln>
                  <a:noFill/>
                </a:ln>
                <a:solidFill>
                  <a:srgbClr val="303F50"/>
                </a:solidFill>
                <a:effectLst/>
                <a:latin typeface="Times New Roman" pitchFamily="18" charset="0"/>
                <a:ea typeface="Times New Roman" pitchFamily="18" charset="0"/>
                <a:cs typeface="Times New Roman" pitchFamily="18" charset="0"/>
              </a:rPr>
              <a:t>формированию у дошкольника ответственности за свое здоровье.</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ach-1604350_960_720"/>
          <p:cNvPicPr>
            <a:picLocks noChangeAspect="1" noChangeArrowheads="1"/>
          </p:cNvPicPr>
          <p:nvPr/>
        </p:nvPicPr>
        <p:blipFill>
          <a:blip r:embed="rId2" cstate="print">
            <a:lum bright="6000" contrast="30000"/>
            <a:extLst>
              <a:ext uri="{28A0092B-C50C-407E-A947-70E740481C1C}">
                <a14:useLocalDpi xmlns:a14="http://schemas.microsoft.com/office/drawing/2010/main" xmlns="" val="0"/>
              </a:ext>
            </a:extLst>
          </a:blip>
          <a:srcRect t="41846"/>
          <a:stretch>
            <a:fillRect/>
          </a:stretch>
        </p:blipFill>
        <p:spPr bwMode="auto">
          <a:xfrm>
            <a:off x="214282" y="4857760"/>
            <a:ext cx="8713787"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5123" name="Rectangle 3"/>
          <p:cNvSpPr>
            <a:spLocks noGrp="1" noChangeArrowheads="1"/>
          </p:cNvSpPr>
          <p:nvPr>
            <p:ph type="title"/>
          </p:nvPr>
        </p:nvSpPr>
        <p:spPr/>
        <p:txBody>
          <a:bodyPr/>
          <a:lstStyle/>
          <a:p>
            <a:r>
              <a:rPr lang="ru-RU" altLang="ru-RU" i="1" dirty="0" smtClean="0">
                <a:solidFill>
                  <a:srgbClr val="0099CC"/>
                </a:solidFill>
                <a:effectLst>
                  <a:outerShdw blurRad="38100" dist="38100" dir="2700000" algn="tl">
                    <a:srgbClr val="C0C0C0"/>
                  </a:outerShdw>
                </a:effectLst>
              </a:rPr>
              <a:t>Формы работы с детьми </a:t>
            </a:r>
            <a:endParaRPr lang="ru-RU" altLang="ru-RU" i="1" dirty="0">
              <a:solidFill>
                <a:srgbClr val="0099CC"/>
              </a:solidFill>
              <a:effectLst>
                <a:outerShdw blurRad="38100" dist="38100" dir="2700000" algn="tl">
                  <a:srgbClr val="C0C0C0"/>
                </a:outerShdw>
              </a:effectLst>
            </a:endParaRPr>
          </a:p>
        </p:txBody>
      </p:sp>
      <p:sp>
        <p:nvSpPr>
          <p:cNvPr id="5" name="Овал 4"/>
          <p:cNvSpPr/>
          <p:nvPr/>
        </p:nvSpPr>
        <p:spPr>
          <a:xfrm>
            <a:off x="5643570" y="464344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Подвижные игры</a:t>
            </a:r>
            <a:endParaRPr lang="ru-RU" sz="900" b="1" dirty="0">
              <a:solidFill>
                <a:schemeClr val="tx1"/>
              </a:solidFill>
            </a:endParaRPr>
          </a:p>
        </p:txBody>
      </p:sp>
      <p:sp>
        <p:nvSpPr>
          <p:cNvPr id="11" name="Текст 10"/>
          <p:cNvSpPr>
            <a:spLocks noGrp="1"/>
          </p:cNvSpPr>
          <p:nvPr>
            <p:ph type="body" idx="1"/>
          </p:nvPr>
        </p:nvSpPr>
        <p:spPr>
          <a:xfrm>
            <a:off x="4286248" y="2500306"/>
            <a:ext cx="1828784"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ru-RU" sz="1600" dirty="0" smtClean="0">
                <a:solidFill>
                  <a:schemeClr val="tx1"/>
                </a:solidFill>
              </a:rPr>
              <a:t>Формы работы с детьми</a:t>
            </a:r>
            <a:endParaRPr lang="ru-RU" sz="1600" dirty="0">
              <a:solidFill>
                <a:schemeClr val="tx1"/>
              </a:solidFill>
            </a:endParaRPr>
          </a:p>
        </p:txBody>
      </p:sp>
      <p:sp>
        <p:nvSpPr>
          <p:cNvPr id="12" name="Овал 11"/>
          <p:cNvSpPr/>
          <p:nvPr/>
        </p:nvSpPr>
        <p:spPr>
          <a:xfrm>
            <a:off x="6500826" y="30718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rPr>
              <a:t>физкультминутки</a:t>
            </a:r>
            <a:endParaRPr lang="ru-RU" sz="1000" b="1" dirty="0">
              <a:solidFill>
                <a:schemeClr val="tx1"/>
              </a:solidFill>
            </a:endParaRPr>
          </a:p>
        </p:txBody>
      </p:sp>
      <p:sp>
        <p:nvSpPr>
          <p:cNvPr id="13" name="Овал 12"/>
          <p:cNvSpPr/>
          <p:nvPr/>
        </p:nvSpPr>
        <p:spPr>
          <a:xfrm>
            <a:off x="3929058" y="47863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Спортивный досуг</a:t>
            </a:r>
            <a:endParaRPr lang="ru-RU" sz="900" b="1" dirty="0">
              <a:solidFill>
                <a:schemeClr val="tx1"/>
              </a:solidFill>
            </a:endParaRPr>
          </a:p>
        </p:txBody>
      </p:sp>
      <p:sp>
        <p:nvSpPr>
          <p:cNvPr id="14" name="Овал 13"/>
          <p:cNvSpPr/>
          <p:nvPr/>
        </p:nvSpPr>
        <p:spPr>
          <a:xfrm>
            <a:off x="3071802" y="328612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chemeClr val="tx1"/>
                </a:solidFill>
              </a:rPr>
              <a:t>Физкультурные праздники</a:t>
            </a:r>
            <a:endParaRPr lang="ru-RU" sz="800" b="1" dirty="0">
              <a:solidFill>
                <a:schemeClr val="tx1"/>
              </a:solidFill>
            </a:endParaRPr>
          </a:p>
        </p:txBody>
      </p:sp>
      <p:sp>
        <p:nvSpPr>
          <p:cNvPr id="15" name="Овал 14"/>
          <p:cNvSpPr/>
          <p:nvPr/>
        </p:nvSpPr>
        <p:spPr>
          <a:xfrm>
            <a:off x="3357554" y="178592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chemeClr val="tx1"/>
                </a:solidFill>
              </a:rPr>
              <a:t>прогулки</a:t>
            </a:r>
            <a:endParaRPr lang="ru-RU" sz="800" b="1" dirty="0">
              <a:solidFill>
                <a:schemeClr val="tx1"/>
              </a:solidFill>
            </a:endParaRPr>
          </a:p>
        </p:txBody>
      </p:sp>
      <p:sp>
        <p:nvSpPr>
          <p:cNvPr id="16" name="Овал 15"/>
          <p:cNvSpPr/>
          <p:nvPr/>
        </p:nvSpPr>
        <p:spPr>
          <a:xfrm>
            <a:off x="4714876" y="121442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Утренняя гимнастика</a:t>
            </a:r>
            <a:endParaRPr lang="ru-RU" sz="900" b="1" dirty="0">
              <a:solidFill>
                <a:schemeClr val="tx1"/>
              </a:solidFill>
            </a:endParaRPr>
          </a:p>
        </p:txBody>
      </p:sp>
      <p:sp>
        <p:nvSpPr>
          <p:cNvPr id="17" name="Овал 16"/>
          <p:cNvSpPr/>
          <p:nvPr/>
        </p:nvSpPr>
        <p:spPr>
          <a:xfrm>
            <a:off x="6072198" y="17144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chemeClr val="tx1"/>
                </a:solidFill>
              </a:rPr>
              <a:t>Физкультурные занятия</a:t>
            </a:r>
            <a:endParaRPr lang="ru-RU" sz="800" b="1" dirty="0">
              <a:solidFill>
                <a:schemeClr val="tx1"/>
              </a:solidFill>
            </a:endParaRPr>
          </a:p>
        </p:txBody>
      </p:sp>
      <p:cxnSp>
        <p:nvCxnSpPr>
          <p:cNvPr id="19" name="Прямая соединительная линия 18"/>
          <p:cNvCxnSpPr>
            <a:stCxn id="11" idx="0"/>
            <a:endCxn id="16" idx="4"/>
          </p:cNvCxnSpPr>
          <p:nvPr/>
        </p:nvCxnSpPr>
        <p:spPr>
          <a:xfrm rot="16200000" flipV="1">
            <a:off x="5000616" y="2300282"/>
            <a:ext cx="371484" cy="28564"/>
          </a:xfrm>
          <a:prstGeom prst="line">
            <a:avLst/>
          </a:prstGeom>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a:stCxn id="11" idx="7"/>
            <a:endCxn id="17" idx="3"/>
          </p:cNvCxnSpPr>
          <p:nvPr/>
        </p:nvCxnSpPr>
        <p:spPr>
          <a:xfrm rot="5400000" flipH="1" flipV="1">
            <a:off x="5893224" y="2448967"/>
            <a:ext cx="266875" cy="358896"/>
          </a:xfrm>
          <a:prstGeom prst="line">
            <a:avLst/>
          </a:prstGeom>
        </p:spPr>
        <p:style>
          <a:lnRef idx="2">
            <a:schemeClr val="dk1"/>
          </a:lnRef>
          <a:fillRef idx="0">
            <a:schemeClr val="dk1"/>
          </a:fillRef>
          <a:effectRef idx="1">
            <a:schemeClr val="dk1"/>
          </a:effectRef>
          <a:fontRef idx="minor">
            <a:schemeClr val="tx1"/>
          </a:fontRef>
        </p:style>
      </p:cxnSp>
      <p:cxnSp>
        <p:nvCxnSpPr>
          <p:cNvPr id="25" name="Прямая соединительная линия 24"/>
          <p:cNvCxnSpPr>
            <a:stCxn id="11" idx="6"/>
          </p:cNvCxnSpPr>
          <p:nvPr/>
        </p:nvCxnSpPr>
        <p:spPr>
          <a:xfrm>
            <a:off x="6115032" y="3393281"/>
            <a:ext cx="385794" cy="35719"/>
          </a:xfrm>
          <a:prstGeom prst="line">
            <a:avLst/>
          </a:prstGeom>
        </p:spPr>
        <p:style>
          <a:lnRef idx="2">
            <a:schemeClr val="dk1"/>
          </a:lnRef>
          <a:fillRef idx="0">
            <a:schemeClr val="dk1"/>
          </a:fillRef>
          <a:effectRef idx="1">
            <a:schemeClr val="dk1"/>
          </a:effectRef>
          <a:fontRef idx="minor">
            <a:schemeClr val="tx1"/>
          </a:fontRef>
        </p:style>
      </p:cxnSp>
      <p:cxnSp>
        <p:nvCxnSpPr>
          <p:cNvPr id="28" name="Прямая соединительная линия 27"/>
          <p:cNvCxnSpPr/>
          <p:nvPr/>
        </p:nvCxnSpPr>
        <p:spPr>
          <a:xfrm rot="16200000" flipH="1">
            <a:off x="5464975" y="4321975"/>
            <a:ext cx="500066" cy="285752"/>
          </a:xfrm>
          <a:prstGeom prst="line">
            <a:avLst/>
          </a:prstGeom>
        </p:spPr>
        <p:style>
          <a:lnRef idx="2">
            <a:schemeClr val="dk1"/>
          </a:lnRef>
          <a:fillRef idx="0">
            <a:schemeClr val="dk1"/>
          </a:fillRef>
          <a:effectRef idx="1">
            <a:schemeClr val="dk1"/>
          </a:effectRef>
          <a:fontRef idx="minor">
            <a:schemeClr val="tx1"/>
          </a:fontRef>
        </p:style>
      </p:cxnSp>
      <p:cxnSp>
        <p:nvCxnSpPr>
          <p:cNvPr id="32" name="Прямая соединительная линия 31"/>
          <p:cNvCxnSpPr>
            <a:stCxn id="11" idx="1"/>
          </p:cNvCxnSpPr>
          <p:nvPr/>
        </p:nvCxnSpPr>
        <p:spPr>
          <a:xfrm rot="16200000" flipV="1">
            <a:off x="4253666" y="2461450"/>
            <a:ext cx="261546" cy="339257"/>
          </a:xfrm>
          <a:prstGeom prst="line">
            <a:avLst/>
          </a:prstGeom>
        </p:spPr>
        <p:style>
          <a:lnRef idx="2">
            <a:schemeClr val="dk1"/>
          </a:lnRef>
          <a:fillRef idx="0">
            <a:schemeClr val="dk1"/>
          </a:fillRef>
          <a:effectRef idx="1">
            <a:schemeClr val="dk1"/>
          </a:effectRef>
          <a:fontRef idx="minor">
            <a:schemeClr val="tx1"/>
          </a:fontRef>
        </p:style>
      </p:cxnSp>
      <p:cxnSp>
        <p:nvCxnSpPr>
          <p:cNvPr id="34" name="Прямая соединительная линия 33"/>
          <p:cNvCxnSpPr/>
          <p:nvPr/>
        </p:nvCxnSpPr>
        <p:spPr>
          <a:xfrm rot="10800000">
            <a:off x="3929058" y="3571876"/>
            <a:ext cx="357190" cy="1588"/>
          </a:xfrm>
          <a:prstGeom prst="line">
            <a:avLst/>
          </a:prstGeom>
        </p:spPr>
        <p:style>
          <a:lnRef idx="2">
            <a:schemeClr val="dk1"/>
          </a:lnRef>
          <a:fillRef idx="0">
            <a:schemeClr val="dk1"/>
          </a:fillRef>
          <a:effectRef idx="1">
            <a:schemeClr val="dk1"/>
          </a:effectRef>
          <a:fontRef idx="minor">
            <a:schemeClr val="tx1"/>
          </a:fontRef>
        </p:style>
      </p:cxnSp>
      <p:cxnSp>
        <p:nvCxnSpPr>
          <p:cNvPr id="36" name="Прямая соединительная линия 35"/>
          <p:cNvCxnSpPr/>
          <p:nvPr/>
        </p:nvCxnSpPr>
        <p:spPr>
          <a:xfrm rot="5400000">
            <a:off x="4357686" y="4357694"/>
            <a:ext cx="642942" cy="214314"/>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04800"/>
            <a:ext cx="8784976" cy="6292552"/>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b="1" dirty="0" smtClean="0"/>
              <a:t/>
            </a:r>
            <a:br>
              <a:rPr lang="ru-RU" sz="3200" b="1" dirty="0" smtClean="0"/>
            </a:br>
            <a:r>
              <a:rPr lang="ru-RU" sz="3200" b="1" dirty="0" smtClean="0"/>
              <a:t/>
            </a:r>
            <a:br>
              <a:rPr lang="ru-RU" sz="3200" b="1" dirty="0" smtClean="0"/>
            </a:br>
            <a:r>
              <a:rPr lang="ru-RU" sz="3200" b="1" dirty="0" smtClean="0"/>
              <a:t>Система </a:t>
            </a:r>
            <a:r>
              <a:rPr lang="ru-RU" sz="3200" b="1" dirty="0" smtClean="0"/>
              <a:t>работы по оздоровлению детей в разных видах деятельности в 1 младшей группе.</a:t>
            </a:r>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251520" y="3501008"/>
            <a:ext cx="6472808" cy="2880320"/>
          </a:xfrm>
        </p:spPr>
        <p:txBody>
          <a:bodyPr/>
          <a:lstStyle/>
          <a:p>
            <a:r>
              <a:rPr lang="ru-RU" sz="2400" dirty="0" smtClean="0"/>
              <a:t>Забота о здоровье – это важнейший труд воспитателя. От жизнерадостности, бодрости детей зависит их духовная жизнь, мировоззрение, умственное развитие, прочность знаний, вера в свои</a:t>
            </a:r>
            <a:r>
              <a:rPr lang="ru-RU" sz="2400" b="1" dirty="0" smtClean="0"/>
              <a:t> </a:t>
            </a:r>
            <a:r>
              <a:rPr lang="ru-RU" sz="2400" dirty="0" smtClean="0"/>
              <a:t>силы</a:t>
            </a:r>
            <a:r>
              <a:rPr lang="ru-RU" sz="2400" dirty="0" smtClean="0"/>
              <a:t>.</a:t>
            </a:r>
          </a:p>
          <a:p>
            <a:r>
              <a:rPr lang="ru-RU" sz="2400" b="1" dirty="0" smtClean="0"/>
              <a:t> </a:t>
            </a:r>
            <a:endParaRPr lang="ru-RU" sz="2400" dirty="0" smtClean="0"/>
          </a:p>
          <a:p>
            <a:pPr algn="r"/>
            <a:r>
              <a:rPr lang="ru-RU" sz="2400" b="1" dirty="0" smtClean="0"/>
              <a:t>В.А.Сухомлинский.</a:t>
            </a:r>
          </a:p>
          <a:p>
            <a:endParaRPr lang="ru-RU" altLang="ru-RU" sz="2400" b="1" dirty="0">
              <a:solidFill>
                <a:srgbClr val="FF0000"/>
              </a:solidFill>
              <a:latin typeface="Andy MT"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ach-1604350_960_720"/>
          <p:cNvPicPr>
            <a:picLocks noChangeAspect="1" noChangeArrowheads="1"/>
          </p:cNvPicPr>
          <p:nvPr/>
        </p:nvPicPr>
        <p:blipFill>
          <a:blip r:embed="rId2" cstate="print">
            <a:lum bright="6000" contrast="30000"/>
            <a:extLst>
              <a:ext uri="{28A0092B-C50C-407E-A947-70E740481C1C}">
                <a14:useLocalDpi xmlns:a14="http://schemas.microsoft.com/office/drawing/2010/main" xmlns="" val="0"/>
              </a:ext>
            </a:extLst>
          </a:blip>
          <a:srcRect t="41846"/>
          <a:stretch>
            <a:fillRect/>
          </a:stretch>
        </p:blipFill>
        <p:spPr bwMode="auto">
          <a:xfrm>
            <a:off x="179388" y="4868863"/>
            <a:ext cx="8713787"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179512" y="274638"/>
            <a:ext cx="8507288" cy="2218258"/>
          </a:xfrm>
        </p:spPr>
        <p:txBody>
          <a:bodyPr/>
          <a:lstStyle/>
          <a:p>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sz="1600" b="1" dirty="0" smtClean="0"/>
              <a:t>В работе с детьми 1 младшей группы мы используем разнообразные </a:t>
            </a:r>
            <a:r>
              <a:rPr lang="ru-RU" sz="1600" b="1" dirty="0" err="1" smtClean="0"/>
              <a:t>здоровьесберегающие</a:t>
            </a:r>
            <a:r>
              <a:rPr lang="ru-RU" sz="1600" b="1" dirty="0" smtClean="0"/>
              <a:t> технологии:</a:t>
            </a:r>
            <a:r>
              <a:rPr lang="ru-RU" sz="1600" dirty="0" smtClean="0"/>
              <a:t/>
            </a:r>
            <a:br>
              <a:rPr lang="ru-RU" sz="1600" dirty="0" smtClean="0"/>
            </a:br>
            <a:r>
              <a:rPr lang="ru-RU" sz="1600" dirty="0" smtClean="0"/>
              <a:t>- Каждое утро приём начинается с осмотра и измерения </a:t>
            </a:r>
            <a:r>
              <a:rPr lang="ru-RU" sz="1600" dirty="0" smtClean="0"/>
              <a:t>температуры;</a:t>
            </a:r>
            <a:r>
              <a:rPr lang="ru-RU" sz="1600" dirty="0" smtClean="0"/>
              <a:t/>
            </a:r>
            <a:br>
              <a:rPr lang="ru-RU" sz="1600" dirty="0" smtClean="0"/>
            </a:br>
            <a:r>
              <a:rPr lang="ru-RU" sz="1600" dirty="0" smtClean="0"/>
              <a:t>- утренняя гимнастика ежедневно с предварительным проветриванием помещения (способствует формированию ритмических </a:t>
            </a:r>
            <a:r>
              <a:rPr lang="ru-RU" sz="1600" dirty="0" smtClean="0"/>
              <a:t>умений </a:t>
            </a:r>
            <a:r>
              <a:rPr lang="ru-RU" sz="1600" dirty="0" smtClean="0"/>
              <a:t>и навыков, позволяет дать детям хороший заряд бодрости, усиливает кровообращение, содействует обмену веществ, помогает развитию правильной осанки);</a:t>
            </a:r>
            <a:br>
              <a:rPr lang="ru-RU" sz="1600" dirty="0" smtClean="0"/>
            </a:br>
            <a:r>
              <a:rPr lang="ru-RU" sz="1600" dirty="0" smtClean="0"/>
              <a:t>- мытьё рук с </a:t>
            </a:r>
            <a:r>
              <a:rPr lang="ru-RU" sz="1600" dirty="0" err="1" smtClean="0"/>
              <a:t>самомассажем</a:t>
            </a:r>
            <a:r>
              <a:rPr lang="ru-RU" sz="1600" dirty="0" smtClean="0"/>
              <a:t>.</a:t>
            </a:r>
            <a:br>
              <a:rPr lang="ru-RU" sz="1600" dirty="0" smtClean="0"/>
            </a:br>
            <a:r>
              <a:rPr lang="ru-RU" sz="1600" dirty="0" smtClean="0"/>
              <a:t/>
            </a:r>
            <a:br>
              <a:rPr lang="ru-RU" sz="1600" dirty="0" smtClean="0"/>
            </a:br>
            <a:endParaRPr lang="ru-RU" altLang="ru-RU" sz="1600" i="1" dirty="0">
              <a:solidFill>
                <a:srgbClr val="0099CC"/>
              </a:solidFill>
              <a:effectLst>
                <a:outerShdw blurRad="38100" dist="38100" dir="2700000" algn="tl">
                  <a:srgbClr val="C0C0C0"/>
                </a:outerShdw>
              </a:effectLst>
            </a:endParaRPr>
          </a:p>
        </p:txBody>
      </p:sp>
      <p:sp>
        <p:nvSpPr>
          <p:cNvPr id="4099" name="Rectangle 3"/>
          <p:cNvSpPr>
            <a:spLocks noGrp="1" noChangeArrowheads="1"/>
          </p:cNvSpPr>
          <p:nvPr>
            <p:ph type="body" idx="1"/>
          </p:nvPr>
        </p:nvSpPr>
        <p:spPr>
          <a:xfrm>
            <a:off x="179512" y="2564905"/>
            <a:ext cx="8692998" cy="4104456"/>
          </a:xfrm>
        </p:spPr>
        <p:txBody>
          <a:bodyPr/>
          <a:lstStyle/>
          <a:p>
            <a:pPr>
              <a:buNone/>
            </a:pPr>
            <a:r>
              <a:rPr lang="ru-RU" sz="1400" b="1" u="sng" dirty="0" smtClean="0">
                <a:solidFill>
                  <a:srgbClr val="003300"/>
                </a:solidFill>
              </a:rPr>
              <a:t>Движение </a:t>
            </a:r>
            <a:r>
              <a:rPr lang="ru-RU" sz="1400" b="1" u="sng" dirty="0" err="1" smtClean="0">
                <a:solidFill>
                  <a:srgbClr val="003300"/>
                </a:solidFill>
              </a:rPr>
              <a:t>самомассажа</a:t>
            </a:r>
            <a:r>
              <a:rPr lang="ru-RU" sz="1400" b="1" u="sng" dirty="0" smtClean="0">
                <a:solidFill>
                  <a:srgbClr val="003300"/>
                </a:solidFill>
              </a:rPr>
              <a:t>:</a:t>
            </a:r>
            <a:endParaRPr lang="ru-RU" sz="1400" u="sng" dirty="0" smtClean="0">
              <a:solidFill>
                <a:srgbClr val="003300"/>
              </a:solidFill>
            </a:endParaRPr>
          </a:p>
          <a:p>
            <a:pPr>
              <a:buNone/>
            </a:pPr>
            <a:r>
              <a:rPr lang="ru-RU" sz="1400" dirty="0" smtClean="0"/>
              <a:t>- </a:t>
            </a:r>
            <a:r>
              <a:rPr lang="ru-RU" sz="1400" dirty="0" err="1" smtClean="0"/>
              <a:t>потирание</a:t>
            </a:r>
            <a:r>
              <a:rPr lang="ru-RU" sz="1400" dirty="0" smtClean="0"/>
              <a:t> ладоней, пока не появиться между ними тепло, как сгусток положительной энергии, и сбрасывание её на лицо мягкими ладонями;</a:t>
            </a:r>
          </a:p>
          <a:p>
            <a:pPr>
              <a:buNone/>
            </a:pPr>
            <a:r>
              <a:rPr lang="ru-RU" sz="1400" dirty="0" smtClean="0"/>
              <a:t>- постукивание кончиком пальца одной руки по фалангам указательного пальца другой;</a:t>
            </a:r>
          </a:p>
          <a:p>
            <a:pPr>
              <a:buNone/>
            </a:pPr>
            <a:r>
              <a:rPr lang="ru-RU" sz="1400" dirty="0" smtClean="0"/>
              <a:t>- шевеление пальчиков (сначала на одной руке, потом на обеих);</a:t>
            </a:r>
          </a:p>
          <a:p>
            <a:pPr>
              <a:buNone/>
            </a:pPr>
            <a:r>
              <a:rPr lang="ru-RU" sz="1400" dirty="0" smtClean="0"/>
              <a:t>- поочерёдное пригибание пальцев к ладони сначала с помощью другой руки, а затем – без помощи другой руки</a:t>
            </a:r>
          </a:p>
          <a:p>
            <a:endParaRPr lang="ru-RU" sz="1400" dirty="0" smtClean="0"/>
          </a:p>
          <a:p>
            <a:pPr>
              <a:buNone/>
            </a:pPr>
            <a:r>
              <a:rPr lang="ru-RU" sz="1400" b="1" u="sng" dirty="0" smtClean="0"/>
              <a:t>Игровой </a:t>
            </a:r>
            <a:r>
              <a:rPr lang="ru-RU" sz="1400" b="1" u="sng" dirty="0" err="1" smtClean="0"/>
              <a:t>самомассаж</a:t>
            </a:r>
            <a:r>
              <a:rPr lang="ru-RU" sz="1400" b="1" u="sng" dirty="0" smtClean="0"/>
              <a:t>:</a:t>
            </a:r>
            <a:endParaRPr lang="ru-RU" sz="1400" u="sng" dirty="0" smtClean="0"/>
          </a:p>
          <a:p>
            <a:pPr>
              <a:buNone/>
            </a:pPr>
            <a:r>
              <a:rPr lang="ru-RU" sz="1400" dirty="0" smtClean="0"/>
              <a:t>Это уникальная тактильная гимнастика, благодаря которой в мозг поступает мощный </a:t>
            </a:r>
            <a:r>
              <a:rPr lang="ru-RU" sz="1400" dirty="0" smtClean="0"/>
              <a:t>поток импульсов </a:t>
            </a:r>
            <a:r>
              <a:rPr lang="ru-RU" sz="1400" dirty="0" smtClean="0"/>
              <a:t>от рецепторов, расположенных в коже, а также от мышц и суставов. Одновременно с этим в кору головного мозга поступает информация, которая не только оказывает тонизирующее воздействие на центральную нервную систему, но и способствует увеличению резервных возможностей функционирования головного мозга. Традиционная пальчиковая гимнастика вызывает возбуждение локальных участков мозга, а игровой </a:t>
            </a:r>
            <a:r>
              <a:rPr lang="ru-RU" sz="1400" dirty="0" err="1" smtClean="0"/>
              <a:t>самомассаж</a:t>
            </a:r>
            <a:r>
              <a:rPr lang="ru-RU" sz="1400" dirty="0" smtClean="0"/>
              <a:t> оказывает тотальное воздействие на кору, что предохраняет отдельные её зоны от переутомления, равномерно распределяя нагрузку на мозг.</a:t>
            </a:r>
          </a:p>
          <a:p>
            <a:endParaRPr lang="ru-RU" sz="1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142852"/>
            <a:ext cx="8713787" cy="655320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251520" y="500042"/>
            <a:ext cx="8496944" cy="5592783"/>
          </a:xfrm>
        </p:spPr>
        <p:txBody>
          <a:bodyPr/>
          <a:lstStyle/>
          <a:p>
            <a:r>
              <a:rPr lang="ru-RU" sz="1800" b="1" u="sng" dirty="0" smtClean="0"/>
              <a:t>ПОСОБИЕ « СМЕШАРИК».</a:t>
            </a:r>
            <a:endParaRPr lang="ru-RU" sz="1800" u="sng" dirty="0" smtClean="0"/>
          </a:p>
          <a:p>
            <a:r>
              <a:rPr lang="ru-RU" sz="1800" dirty="0" smtClean="0"/>
              <a:t>Пособие «</a:t>
            </a:r>
            <a:r>
              <a:rPr lang="ru-RU" sz="1800" dirty="0" err="1" smtClean="0"/>
              <a:t>Смешарик</a:t>
            </a:r>
            <a:r>
              <a:rPr lang="ru-RU" sz="1800" dirty="0" smtClean="0"/>
              <a:t>» служит для массажа (</a:t>
            </a:r>
            <a:r>
              <a:rPr lang="ru-RU" sz="1800" dirty="0" err="1" smtClean="0"/>
              <a:t>самомассажа</a:t>
            </a:r>
            <a:r>
              <a:rPr lang="ru-RU" sz="1800" dirty="0" smtClean="0"/>
              <a:t>) ладони ребёнка. Для изготовления данного пособия понадобится: мука, воздушные шары, разноцветные нитки мулине, простой карандаш, ножницы небольших размеров, воронка. Берём воздушный шарик, помещаем в него воронку и насыпаем чайной ложкой муку (наполнитель может быть разный, например, крупный горох). Для того, чтобы мука боле плотно находилась в воздушном шарике, необходимо утрамбовать её с помощью простого карандаша. Когда в воздушном шарике будет достаточно муки, завязываем его нитками мулине. Рисуем с помощью цветных маркеров глазки, носик, ротик. И у нас получается «</a:t>
            </a:r>
            <a:r>
              <a:rPr lang="ru-RU" sz="1800" dirty="0" err="1" smtClean="0"/>
              <a:t>Смешарик</a:t>
            </a:r>
            <a:r>
              <a:rPr lang="ru-RU" sz="1800" dirty="0" smtClean="0"/>
              <a:t>» с разноцветными волосами и весёлым личиком</a:t>
            </a:r>
            <a:r>
              <a:rPr lang="ru-RU" sz="1800" dirty="0" smtClean="0"/>
              <a:t>.</a:t>
            </a:r>
          </a:p>
          <a:p>
            <a:endParaRPr lang="ru-RU" altLang="ru-RU" sz="1400" b="1" dirty="0">
              <a:solidFill>
                <a:srgbClr val="FF0000"/>
              </a:solidFill>
              <a:latin typeface="Andy MT" pitchFamily="66" charset="0"/>
            </a:endParaRPr>
          </a:p>
        </p:txBody>
      </p:sp>
      <p:pic>
        <p:nvPicPr>
          <p:cNvPr id="9218" name="Picture 2" descr="https://otvet.imgsmail.ru/download/u_34551bd55b9ff86e3c32e13703e78e7b_800.jpg"/>
          <p:cNvPicPr>
            <a:picLocks noChangeAspect="1" noChangeArrowheads="1"/>
          </p:cNvPicPr>
          <p:nvPr/>
        </p:nvPicPr>
        <p:blipFill>
          <a:blip r:embed="rId3" cstate="print"/>
          <a:srcRect/>
          <a:stretch>
            <a:fillRect/>
          </a:stretch>
        </p:blipFill>
        <p:spPr bwMode="auto">
          <a:xfrm>
            <a:off x="899592" y="3717032"/>
            <a:ext cx="4819650" cy="28803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ach-1604350_960_720"/>
          <p:cNvPicPr>
            <a:picLocks noChangeAspect="1" noChangeArrowheads="1"/>
          </p:cNvPicPr>
          <p:nvPr/>
        </p:nvPicPr>
        <p:blipFill>
          <a:blip r:embed="rId2" cstate="print">
            <a:lum bright="6000" contrast="30000"/>
            <a:extLst>
              <a:ext uri="{28A0092B-C50C-407E-A947-70E740481C1C}">
                <a14:useLocalDpi xmlns:a14="http://schemas.microsoft.com/office/drawing/2010/main" xmlns="" val="0"/>
              </a:ext>
            </a:extLst>
          </a:blip>
          <a:srcRect t="41846"/>
          <a:stretch>
            <a:fillRect/>
          </a:stretch>
        </p:blipFill>
        <p:spPr bwMode="auto">
          <a:xfrm>
            <a:off x="179388" y="4868863"/>
            <a:ext cx="8713787" cy="1800225"/>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457200" y="274638"/>
            <a:ext cx="8229600" cy="1225536"/>
          </a:xfrm>
        </p:spPr>
        <p:txBody>
          <a:bodyPr/>
          <a:lstStyle/>
          <a:p>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r>
              <a:rPr lang="ru-RU" altLang="ru-RU" sz="1600" i="1" dirty="0" smtClean="0">
                <a:solidFill>
                  <a:srgbClr val="0099CC"/>
                </a:solidFill>
                <a:effectLst>
                  <a:outerShdw blurRad="38100" dist="38100" dir="2700000" algn="tl">
                    <a:srgbClr val="C0C0C0"/>
                  </a:outerShdw>
                </a:effectLst>
              </a:rPr>
              <a:t/>
            </a:r>
            <a:br>
              <a:rPr lang="ru-RU" altLang="ru-RU" sz="1600" i="1" dirty="0" smtClean="0">
                <a:solidFill>
                  <a:srgbClr val="0099CC"/>
                </a:solidFill>
                <a:effectLst>
                  <a:outerShdw blurRad="38100" dist="38100" dir="2700000" algn="tl">
                    <a:srgbClr val="C0C0C0"/>
                  </a:outerShdw>
                </a:effectLst>
              </a:rPr>
            </a:br>
            <a:endParaRPr lang="ru-RU" altLang="ru-RU" sz="1600" i="1" dirty="0">
              <a:solidFill>
                <a:srgbClr val="0099CC"/>
              </a:solidFill>
              <a:effectLst>
                <a:outerShdw blurRad="38100" dist="38100" dir="2700000" algn="tl">
                  <a:srgbClr val="C0C0C0"/>
                </a:outerShdw>
              </a:effectLst>
            </a:endParaRPr>
          </a:p>
        </p:txBody>
      </p:sp>
      <p:sp>
        <p:nvSpPr>
          <p:cNvPr id="4099" name="Rectangle 3"/>
          <p:cNvSpPr>
            <a:spLocks noGrp="1" noChangeArrowheads="1"/>
          </p:cNvSpPr>
          <p:nvPr>
            <p:ph type="body" idx="1"/>
          </p:nvPr>
        </p:nvSpPr>
        <p:spPr>
          <a:xfrm>
            <a:off x="6084168" y="357167"/>
            <a:ext cx="2788342" cy="6312194"/>
          </a:xfrm>
        </p:spPr>
        <p:txBody>
          <a:bodyPr/>
          <a:lstStyle/>
          <a:p>
            <a:pPr algn="ctr">
              <a:buNone/>
            </a:pPr>
            <a:r>
              <a:rPr lang="ru-RU" sz="1400" b="1" u="sng" dirty="0" smtClean="0"/>
              <a:t>Су- </a:t>
            </a:r>
            <a:r>
              <a:rPr lang="ru-RU" sz="1400" b="1" u="sng" dirty="0" err="1" smtClean="0"/>
              <a:t>джок</a:t>
            </a:r>
            <a:r>
              <a:rPr lang="ru-RU" sz="1400" b="1" u="sng" dirty="0" smtClean="0"/>
              <a:t> терапия</a:t>
            </a:r>
          </a:p>
          <a:p>
            <a:pPr>
              <a:buNone/>
            </a:pPr>
            <a:r>
              <a:rPr lang="ru-RU" sz="1600" dirty="0" smtClean="0"/>
              <a:t>	В </a:t>
            </a:r>
            <a:r>
              <a:rPr lang="ru-RU" sz="1600" dirty="0" smtClean="0"/>
              <a:t>последнее время всеобщий интерес к нетрадиционным формам и средствам работы с детьми значительно возрос. В своей работе успешно апробировали метод использования </a:t>
            </a:r>
            <a:r>
              <a:rPr lang="ru-RU" sz="1600" b="1" dirty="0" smtClean="0"/>
              <a:t>су- </a:t>
            </a:r>
            <a:r>
              <a:rPr lang="ru-RU" sz="1600" b="1" dirty="0" err="1" smtClean="0"/>
              <a:t>джок</a:t>
            </a:r>
            <a:r>
              <a:rPr lang="ru-RU" sz="1600" dirty="0" smtClean="0"/>
              <a:t> терапии. Использование </a:t>
            </a:r>
            <a:r>
              <a:rPr lang="ru-RU" sz="1600" dirty="0" err="1" smtClean="0"/>
              <a:t>су-джок</a:t>
            </a:r>
            <a:r>
              <a:rPr lang="ru-RU" sz="1600" dirty="0" smtClean="0"/>
              <a:t> </a:t>
            </a:r>
            <a:r>
              <a:rPr lang="ru-RU" sz="1600" dirty="0" err="1" smtClean="0"/>
              <a:t>массажёров</a:t>
            </a:r>
            <a:r>
              <a:rPr lang="ru-RU" sz="1600" dirty="0" smtClean="0"/>
              <a:t>, в комплексе с металлическими кольцами способствует повышению физической и умственной работоспособности детей.</a:t>
            </a:r>
          </a:p>
          <a:p>
            <a:endParaRPr lang="ru-RU" sz="1400" dirty="0" smtClean="0"/>
          </a:p>
        </p:txBody>
      </p:sp>
      <p:pic>
        <p:nvPicPr>
          <p:cNvPr id="19458" name="Picture 2" descr="N:\презентация по здоровьесбережению\Новая папка (2)\IMG_20170125_091323.jpg"/>
          <p:cNvPicPr>
            <a:picLocks noChangeAspect="1" noChangeArrowheads="1"/>
          </p:cNvPicPr>
          <p:nvPr/>
        </p:nvPicPr>
        <p:blipFill>
          <a:blip r:embed="rId3" cstate="print"/>
          <a:srcRect/>
          <a:stretch>
            <a:fillRect/>
          </a:stretch>
        </p:blipFill>
        <p:spPr bwMode="auto">
          <a:xfrm>
            <a:off x="683568" y="620688"/>
            <a:ext cx="5286412" cy="55007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ach-1604350_960_72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04800"/>
            <a:ext cx="8784976" cy="6436568"/>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ctrTitle"/>
          </p:nvPr>
        </p:nvSpPr>
        <p:spPr>
          <a:xfrm>
            <a:off x="827088" y="1484313"/>
            <a:ext cx="7772400" cy="1470025"/>
          </a:xfrm>
        </p:spPr>
        <p:txBody>
          <a:bodyPr/>
          <a:lstStyle/>
          <a:p>
            <a:r>
              <a:rPr lang="ru-RU" sz="1600" b="1" u="sng" dirty="0" smtClean="0"/>
              <a:t>Дыхательные упражнения </a:t>
            </a:r>
            <a:r>
              <a:rPr lang="ru-RU" sz="1600" b="1" dirty="0" smtClean="0"/>
              <a:t>– эти упражнения просто необходимы детям, довольно часто болеющим простудными заболеваниями, бронхитами, выздоравливающим после воспаления лёгких, детям, страдающим бронхиальной астмой. Дыхательная гимнастика дополняет любое лечение (медикаментозное, гомеопатическое, физиотерапевтическое), развивает ещё несовершенную дыхательную систему ребёнка, укрепляет защитные силы организма </a:t>
            </a:r>
            <a:r>
              <a:rPr lang="ru-RU" sz="3200" dirty="0" smtClean="0"/>
              <a:t/>
            </a:r>
            <a:br>
              <a:rPr lang="ru-RU" sz="3200" dirty="0" smtClean="0"/>
            </a:br>
            <a:r>
              <a:rPr lang="ru-RU" sz="3200" dirty="0" smtClean="0"/>
              <a:t/>
            </a:r>
            <a:br>
              <a:rPr lang="ru-RU" sz="3200" dirty="0" smtClean="0"/>
            </a:br>
            <a:r>
              <a:rPr lang="ru-RU" sz="3200" b="1" dirty="0" smtClean="0"/>
              <a:t> </a:t>
            </a:r>
            <a:r>
              <a:rPr lang="ru-RU" sz="3200" dirty="0" smtClean="0"/>
              <a:t/>
            </a:r>
            <a:br>
              <a:rPr lang="ru-RU" sz="3200" dirty="0" smtClean="0"/>
            </a:br>
            <a:endParaRPr lang="ru-RU" altLang="ru-RU" sz="3200" i="1" dirty="0">
              <a:solidFill>
                <a:srgbClr val="003300"/>
              </a:solidFill>
              <a:effectLst>
                <a:outerShdw blurRad="38100" dist="38100" dir="2700000" algn="tl">
                  <a:srgbClr val="C0C0C0"/>
                </a:outerShdw>
              </a:effectLst>
            </a:endParaRPr>
          </a:p>
        </p:txBody>
      </p:sp>
      <p:sp>
        <p:nvSpPr>
          <p:cNvPr id="2051" name="Rectangle 3"/>
          <p:cNvSpPr>
            <a:spLocks noGrp="1" noChangeArrowheads="1"/>
          </p:cNvSpPr>
          <p:nvPr>
            <p:ph type="subTitle" idx="1"/>
          </p:nvPr>
        </p:nvSpPr>
        <p:spPr>
          <a:xfrm>
            <a:off x="468313" y="2571744"/>
            <a:ext cx="6400800" cy="3521081"/>
          </a:xfrm>
        </p:spPr>
        <p:txBody>
          <a:bodyPr/>
          <a:lstStyle/>
          <a:p>
            <a:endParaRPr lang="ru-RU" altLang="ru-RU" sz="2400" b="1" dirty="0">
              <a:solidFill>
                <a:srgbClr val="FF0000"/>
              </a:solidFill>
              <a:latin typeface="Andy MT" pitchFamily="66" charset="0"/>
            </a:endParaRPr>
          </a:p>
        </p:txBody>
      </p:sp>
      <p:pic>
        <p:nvPicPr>
          <p:cNvPr id="20482" name="Picture 2" descr="N:\презентация по здоровьесбережению\Новая папка (2)\IMG_20170125_091949.jpg"/>
          <p:cNvPicPr>
            <a:picLocks noChangeAspect="1" noChangeArrowheads="1"/>
          </p:cNvPicPr>
          <p:nvPr/>
        </p:nvPicPr>
        <p:blipFill>
          <a:blip r:embed="rId3" cstate="print"/>
          <a:srcRect/>
          <a:stretch>
            <a:fillRect/>
          </a:stretch>
        </p:blipFill>
        <p:spPr bwMode="auto">
          <a:xfrm>
            <a:off x="467544" y="2564904"/>
            <a:ext cx="3672408" cy="4032448"/>
          </a:xfrm>
          <a:prstGeom prst="rect">
            <a:avLst/>
          </a:prstGeom>
          <a:ln>
            <a:noFill/>
          </a:ln>
          <a:effectLst>
            <a:outerShdw blurRad="292100" dist="139700" dir="2700000" algn="tl" rotWithShape="0">
              <a:srgbClr val="333333">
                <a:alpha val="65000"/>
              </a:srgbClr>
            </a:outerShdw>
          </a:effectLst>
        </p:spPr>
      </p:pic>
      <p:pic>
        <p:nvPicPr>
          <p:cNvPr id="20483" name="Picture 3" descr="N:\презентация по здоровьесбережению\Новая папка (2)\IMG_20170125_092053.jpg"/>
          <p:cNvPicPr>
            <a:picLocks noChangeAspect="1" noChangeArrowheads="1"/>
          </p:cNvPicPr>
          <p:nvPr/>
        </p:nvPicPr>
        <p:blipFill>
          <a:blip r:embed="rId4" cstate="print"/>
          <a:srcRect/>
          <a:stretch>
            <a:fillRect/>
          </a:stretch>
        </p:blipFill>
        <p:spPr bwMode="auto">
          <a:xfrm>
            <a:off x="4716016" y="2564904"/>
            <a:ext cx="3600400" cy="40256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_899376">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_899376</Template>
  <TotalTime>414</TotalTime>
  <Words>812</Words>
  <Application>Microsoft Office PowerPoint</Application>
  <PresentationFormat>Экран (4:3)</PresentationFormat>
  <Paragraphs>90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_899376</vt:lpstr>
      <vt:lpstr>Воспитание детей дошкольного возраста при использовании здоровьесберегающих технологий.   </vt:lpstr>
      <vt:lpstr>Понятие «здоровье» </vt:lpstr>
      <vt:lpstr>   </vt:lpstr>
      <vt:lpstr>Формы работы с детьми </vt:lpstr>
      <vt:lpstr>  Система работы по оздоровлению детей в разных видах деятельности в 1 младшей группе.    </vt:lpstr>
      <vt:lpstr>  В работе с детьми 1 младшей группы мы используем разнообразные здоровьесберегающие технологии: - Каждое утро приём начинается с осмотра и измерения температуры; - утренняя гимнастика ежедневно с предварительным проветриванием помещения (способствует формированию ритмических умений и навыков, позволяет дать детям хороший заряд бодрости, усиливает кровообращение, содействует обмену веществ, помогает развитию правильной осанки); - мытьё рук с самомассажем.  </vt:lpstr>
      <vt:lpstr>   </vt:lpstr>
      <vt:lpstr>       </vt:lpstr>
      <vt:lpstr>Дыхательные упражнения – эти упражнения просто необходимы детям, довольно часто болеющим простудными заболеваниями, бронхитами, выздоравливающим после воспаления лёгких, детям, страдающим бронхиальной астмой. Дыхательная гимнастика дополняет любое лечение (медикаментозное, гомеопатическое, физиотерапевтическое), развивает ещё несовершенную дыхательную систему ребёнка, укрепляет защитные силы организма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Воспитание детей дошкольного возраста при использовании здоровьесберегающих технологий.</dc:title>
  <dc:creator>User</dc:creator>
  <cp:lastModifiedBy>$</cp:lastModifiedBy>
  <cp:revision>13</cp:revision>
  <dcterms:created xsi:type="dcterms:W3CDTF">2017-02-06T06:55:24Z</dcterms:created>
  <dcterms:modified xsi:type="dcterms:W3CDTF">2017-02-21T21:04:46Z</dcterms:modified>
</cp:coreProperties>
</file>