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709" r:id="rId6"/>
    <p:sldMasterId id="2147483721" r:id="rId7"/>
  </p:sldMasterIdLst>
  <p:notesMasterIdLst>
    <p:notesMasterId r:id="rId35"/>
  </p:notesMasterIdLst>
  <p:sldIdLst>
    <p:sldId id="256" r:id="rId8"/>
    <p:sldId id="257" r:id="rId9"/>
    <p:sldId id="275" r:id="rId10"/>
    <p:sldId id="276" r:id="rId11"/>
    <p:sldId id="277" r:id="rId12"/>
    <p:sldId id="287" r:id="rId13"/>
    <p:sldId id="260" r:id="rId14"/>
    <p:sldId id="264" r:id="rId15"/>
    <p:sldId id="265" r:id="rId16"/>
    <p:sldId id="285" r:id="rId17"/>
    <p:sldId id="283" r:id="rId18"/>
    <p:sldId id="284" r:id="rId19"/>
    <p:sldId id="286" r:id="rId20"/>
    <p:sldId id="266" r:id="rId21"/>
    <p:sldId id="268" r:id="rId22"/>
    <p:sldId id="278" r:id="rId23"/>
    <p:sldId id="269" r:id="rId24"/>
    <p:sldId id="271" r:id="rId25"/>
    <p:sldId id="272" r:id="rId26"/>
    <p:sldId id="280" r:id="rId27"/>
    <p:sldId id="281" r:id="rId28"/>
    <p:sldId id="273" r:id="rId29"/>
    <p:sldId id="288" r:id="rId30"/>
    <p:sldId id="290" r:id="rId31"/>
    <p:sldId id="289" r:id="rId32"/>
    <p:sldId id="279" r:id="rId33"/>
    <p:sldId id="291" r:id="rId3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34589" autoAdjust="0"/>
    <p:restoredTop sz="96137" autoAdjust="0"/>
  </p:normalViewPr>
  <p:slideViewPr>
    <p:cSldViewPr>
      <p:cViewPr>
        <p:scale>
          <a:sx n="60" d="100"/>
          <a:sy n="60" d="100"/>
        </p:scale>
        <p:origin x="-2106" y="-30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672" y="6071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970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BA596-53DB-4B62-962C-FECD7E6387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43425-E5E9-4CC9-AB7B-8EB9224409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AF8C2-D2D3-4A36-A4C0-A9D01802D7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67BB-D4BD-4734-B5CA-A8B5FA089D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0B7C2-ACBC-4F0E-9ECB-C3E2BA1441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A6B7F-C4E1-4D47-8392-C1712B521A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350A1-F0C6-4459-AC85-49E5DDA823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A77C-4883-43C4-82F3-6C2E0F4EE1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58349-C5BF-43B9-B85A-328D76E75F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435BA-92FB-42AF-A442-2D8CC85FC0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2449A-D34D-48D1-ADCC-27CDF4513C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9FE7474-B045-4B4E-8522-15DB216675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FE7474-B045-4B4E-8522-15DB216675D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FE7474-B045-4B4E-8522-15DB216675D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voz.smotnik.ru/feed/item/16446-2016-05-20" TargetMode="External"/><Relationship Id="rId3" Type="http://schemas.openxmlformats.org/officeDocument/2006/relationships/hyperlink" Target="http://sosh_adashevo.a2b2.ru/events/3174/" TargetMode="External"/><Relationship Id="rId7" Type="http://schemas.openxmlformats.org/officeDocument/2006/relationships/hyperlink" Target="http://voz.smotnik.ru/feed/item/17424-2016-12-1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hyperlink" Target="http://sosh_adashevo.a2b2.ru/events/11013/" TargetMode="External"/><Relationship Id="rId11" Type="http://schemas.openxmlformats.org/officeDocument/2006/relationships/hyperlink" Target="http://voz.smotnik.ru/feed/item/13705-2014-01-28" TargetMode="External"/><Relationship Id="rId5" Type="http://schemas.openxmlformats.org/officeDocument/2006/relationships/hyperlink" Target="https://vk.com/public140728843" TargetMode="External"/><Relationship Id="rId10" Type="http://schemas.openxmlformats.org/officeDocument/2006/relationships/hyperlink" Target="http://voz.smotnik.ru/feed/item/13761-2014-02-10" TargetMode="External"/><Relationship Id="rId4" Type="http://schemas.openxmlformats.org/officeDocument/2006/relationships/hyperlink" Target="https://infourok.ru/user/polyakova-galina-gennadevna" TargetMode="External"/><Relationship Id="rId9" Type="http://schemas.openxmlformats.org/officeDocument/2006/relationships/hyperlink" Target="http://voz.smotnik.ru/feed/item/14099-2014-04-2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user/polyakova-galina-gennadevna" TargetMode="External"/><Relationship Id="rId2" Type="http://schemas.openxmlformats.org/officeDocument/2006/relationships/hyperlink" Target="http://sosh_adashevo.a2b2.ru/methods/" TargetMode="External"/><Relationship Id="rId1" Type="http://schemas.openxmlformats.org/officeDocument/2006/relationships/slideLayout" Target="../slideLayouts/slideLayout69.xml"/><Relationship Id="rId4" Type="http://schemas.openxmlformats.org/officeDocument/2006/relationships/hyperlink" Target="https://youtu.be/LyzLsyrEnU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14313"/>
            <a:ext cx="8389938" cy="3714750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i="1" smtClean="0">
                <a:solidFill>
                  <a:srgbClr val="CC0000"/>
                </a:solidFill>
              </a:rPr>
              <a:t>Министерство образования</a:t>
            </a:r>
            <a:r>
              <a:rPr lang="ru-RU" altLang="ru-RU" sz="4000" i="1" smtClean="0">
                <a:solidFill>
                  <a:srgbClr val="CC0000"/>
                </a:solidFill>
              </a:rPr>
              <a:t> РМ</a:t>
            </a:r>
            <a:br>
              <a:rPr lang="ru-RU" altLang="ru-RU" sz="4000" i="1" smtClean="0">
                <a:solidFill>
                  <a:srgbClr val="CC0000"/>
                </a:solidFill>
              </a:rPr>
            </a:br>
            <a:r>
              <a:rPr lang="ru-RU" altLang="ru-RU" sz="4000" i="1" smtClean="0">
                <a:solidFill>
                  <a:srgbClr val="CC0000"/>
                </a:solidFill>
              </a:rPr>
              <a:t>                    Портфолио</a:t>
            </a:r>
            <a:r>
              <a:rPr lang="ru-RU" altLang="ru-RU" sz="3200" i="1" smtClean="0">
                <a:solidFill>
                  <a:srgbClr val="000099"/>
                </a:solidFill>
              </a:rPr>
              <a:t> </a:t>
            </a:r>
            <a:r>
              <a:rPr lang="ru-RU" altLang="ru-RU" sz="2800" i="1" smtClean="0">
                <a:solidFill>
                  <a:srgbClr val="000099"/>
                </a:solidFill>
              </a:rPr>
              <a:t/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r>
              <a:rPr lang="ru-RU" altLang="ru-RU" sz="2800" i="1" smtClean="0">
                <a:solidFill>
                  <a:srgbClr val="000099"/>
                </a:solidFill>
              </a:rPr>
              <a:t>                                Поляковой </a:t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r>
              <a:rPr lang="ru-RU" altLang="ru-RU" sz="2800" i="1" smtClean="0">
                <a:solidFill>
                  <a:srgbClr val="000099"/>
                </a:solidFill>
              </a:rPr>
              <a:t>                               Галины Геннадьевны, </a:t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r>
              <a:rPr lang="ru-RU" altLang="ru-RU" sz="2800" i="1" smtClean="0">
                <a:solidFill>
                  <a:srgbClr val="000099"/>
                </a:solidFill>
              </a:rPr>
              <a:t>                                 учителя биологии и химии</a:t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r>
              <a:rPr lang="ru-RU" altLang="ru-RU" sz="2800" i="1" smtClean="0">
                <a:solidFill>
                  <a:srgbClr val="000099"/>
                </a:solidFill>
              </a:rPr>
              <a:t>                               МБОУ «Адашевская СОШ» </a:t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r>
              <a:rPr lang="ru-RU" altLang="ru-RU" sz="2800" i="1" smtClean="0">
                <a:solidFill>
                  <a:srgbClr val="000099"/>
                </a:solidFill>
              </a:rPr>
              <a:t>                                 Кадошкинского</a:t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r>
              <a:rPr lang="ru-RU" altLang="ru-RU" sz="2800" i="1" smtClean="0">
                <a:solidFill>
                  <a:srgbClr val="000099"/>
                </a:solidFill>
              </a:rPr>
              <a:t>                                  муниципального района</a:t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r>
              <a:rPr lang="ru-RU" altLang="ru-RU" sz="2800" i="1" smtClean="0">
                <a:solidFill>
                  <a:srgbClr val="000099"/>
                </a:solidFill>
              </a:rPr>
              <a:t>                              Республики Мордовия</a:t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endParaRPr lang="ru-RU" altLang="ru-RU" sz="2800" i="1" smtClean="0">
              <a:solidFill>
                <a:srgbClr val="000099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3929063"/>
            <a:ext cx="8459788" cy="2732087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6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Дата рождения: 20.03.1971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Профессиональное образование: биолог, учитель биологии и химии, 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МГУ им. Н.П. Огарёва, биологический факультет.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 № диплома ЭВ 213577, дата выдачи 27 июня 1994 г.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Стаж педагогической работы (по специальности): 26 лет.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Общий трудовой стаж: 26 лет.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Наличие квалификационной категории: </a:t>
            </a:r>
            <a:r>
              <a:rPr lang="en-US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I</a:t>
            </a: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Дата последней аттестации: 14.03.2012.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B80047"/>
                </a:solidFill>
                <a:latin typeface="Times New Roman" pitchFamily="16" charset="0"/>
              </a:rPr>
              <a:t>Звание: Отличник народного просвещения.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 smtClean="0">
              <a:solidFill>
                <a:srgbClr val="B80047"/>
              </a:solidFill>
              <a:latin typeface="Times New Roman" pitchFamily="16" charset="0"/>
            </a:endParaRPr>
          </a:p>
        </p:txBody>
      </p:sp>
      <p:pic>
        <p:nvPicPr>
          <p:cNvPr id="6148" name="Picture 5" descr="C:\Users\Пользователь\Desktop\ПГГ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785813"/>
            <a:ext cx="32146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Picture 3" descr="C:\Users\123\Desktop\сканы грамот\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0"/>
            <a:ext cx="2555875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123\Desktop\копиии справок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0"/>
            <a:ext cx="37084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Users\123\Desktop\сканы грамот\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16238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C:\Users\123\Desktop\сканы грамот\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43496"/>
            <a:ext cx="2214578" cy="331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 descr="C:\Users\123\Desktop\сканы грамот\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477984"/>
            <a:ext cx="2357453" cy="338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123\Desktop\сканы грамот\02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3420669"/>
            <a:ext cx="2500330" cy="343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Picture 5" descr="C:\Users\123\Desktop\сканы грамот\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73463"/>
            <a:ext cx="237648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C:\Users\123\Desktop\сканы грамот\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88913"/>
            <a:ext cx="2492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C:\Users\123\Desktop\сканы грамот\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0"/>
            <a:ext cx="2557462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C:\Users\123\Desktop\сканы грамот\0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333375"/>
            <a:ext cx="22844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D:\2016-17 уч год диск D с чёрного ноута\АСОШ\АТТЕСТАЦИЯ\сканОдарённые дети17 Надёжки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571876"/>
            <a:ext cx="2389398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2" descr="C:\Users\123\Desktop\сканы грамот\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0"/>
            <a:ext cx="28448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C:\Users\123\Desktop\сканы грамот\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268413"/>
            <a:ext cx="291147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C:\Users\123\Desktop\сканы грамот\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196975"/>
            <a:ext cx="291623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C:\Users\123\Desktop\сканы грамот\Безымянны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3933825"/>
            <a:ext cx="22796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2" descr="C:\Users\123\Desktop\копиии справок\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86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F:\копиии справок\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idx="1"/>
          </p:nvPr>
        </p:nvSpPr>
        <p:spPr>
          <a:xfrm>
            <a:off x="671513" y="1906588"/>
            <a:ext cx="7799387" cy="4516437"/>
          </a:xfrm>
        </p:spPr>
        <p:txBody>
          <a:bodyPr>
            <a:normAutofit/>
          </a:bodyPr>
          <a:lstStyle/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3"/>
              </a:rPr>
              <a:t>http://sosh_adashevo.a2b2.ru/events/3174/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4"/>
              </a:rPr>
              <a:t>https://infourok.ru/user/polyakova-galina-gennadevna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5"/>
              </a:rPr>
              <a:t>https://vk.com/public140728843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6"/>
              </a:rPr>
              <a:t>http://sosh_adashevo.a2b2.ru/events/11013/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7"/>
              </a:rPr>
              <a:t>http://voz.smotnik.ru/feed/item/17424-2016-12-19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8"/>
              </a:rPr>
              <a:t>http://voz.smotnik.ru/feed/item/16446-2016-05-20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9"/>
              </a:rPr>
              <a:t>http://voz.smotnik.ru/feed/item/14099-2014-04-28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10"/>
              </a:rPr>
              <a:t>http://voz.smotnik.ru/feed/item/13761-2014-02-10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>
              <a:lnSpc>
                <a:spcPct val="83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000099"/>
                </a:solidFill>
                <a:latin typeface="Times New Roman" pitchFamily="16" charset="0"/>
                <a:cs typeface="Times New Roman" pitchFamily="16" charset="0"/>
                <a:hlinkClick r:id="rId11"/>
              </a:rPr>
              <a:t>http://voz.smotnik.ru/feed/item/13705-2014-01-28</a:t>
            </a: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eaLnBrk="1">
              <a:lnSpc>
                <a:spcPct val="83000"/>
              </a:lnSpc>
              <a:buFont typeface="Times New Roman" pitchFamily="16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  <a:p>
            <a:pPr marL="0" indent="0" eaLnBrk="1">
              <a:lnSpc>
                <a:spcPct val="83000"/>
              </a:lnSpc>
              <a:buFont typeface="Times New Roman" pitchFamily="16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8. Наличие публикаций, включая </a:t>
            </a:r>
            <a:br>
              <a:rPr lang="ru-RU" altLang="ru-RU" sz="32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32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интернет-публикации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569325" cy="101282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10.</a:t>
            </a:r>
            <a:r>
              <a:rPr lang="ru-RU" altLang="ru-RU" sz="2800" i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altLang="ru-RU" sz="2800" i="1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643063"/>
            <a:ext cx="7797800" cy="5214937"/>
          </a:xfrm>
        </p:spPr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mtClean="0"/>
          </a:p>
        </p:txBody>
      </p:sp>
      <p:pic>
        <p:nvPicPr>
          <p:cNvPr id="20484" name="Picture 4" descr="C:\Users\Пользователь\Desktop\2016-17 уч год диск С\АСОШ\АТТЕСТАЦИЯ\копиии справок\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1341438"/>
            <a:ext cx="407193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11. Проведение открытых уроков,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мастер-классов, мероприятий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341438"/>
            <a:ext cx="3735387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285875"/>
            <a:ext cx="3959225" cy="5572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0"/>
            <a:ext cx="8243888" cy="1435100"/>
          </a:xfrm>
        </p:spPr>
        <p:txBody>
          <a:bodyPr/>
          <a:lstStyle/>
          <a:p>
            <a:pPr algn="l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12. Общественно-педагогическая 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a:t>
            </a:r>
            <a:endParaRPr lang="ru-RU" altLang="ru-RU" sz="2400" i="1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571625"/>
            <a:ext cx="7797800" cy="5286375"/>
          </a:xfrm>
        </p:spPr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2532" name="Picture 4" descr="C:\Users\Пользователь\Desktop\2016-17 уч год диск С\АСОШ\АТТЕСТАЦИЯ\копиии справок\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12875"/>
            <a:ext cx="42719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D:\2016-17 уч год диск D с чёрного ноута\АСОШ\АТТЕСТАЦИЯ\Полякова ОО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1428750"/>
            <a:ext cx="435768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1"/>
            <a:ext cx="7797800" cy="744519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3556" name="Picture 4" descr="C:\Users\123\Pictures\2017-03-03\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786190"/>
            <a:ext cx="2143140" cy="281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G:\Сканировать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71546"/>
            <a:ext cx="2357453" cy="3333908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esktop\учитель года 2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071546"/>
            <a:ext cx="2039375" cy="2841481"/>
          </a:xfrm>
          <a:prstGeom prst="rect">
            <a:avLst/>
          </a:prstGeom>
          <a:noFill/>
        </p:spPr>
      </p:pic>
      <p:pic>
        <p:nvPicPr>
          <p:cNvPr id="3" name="Picture 3" descr="D:\2016-17 уч год диск D с чёрного ноута март\АСОШ\АТТЕСТАЦИЯ\сканы курсов\4792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85926"/>
            <a:ext cx="2500297" cy="3534650"/>
          </a:xfrm>
          <a:prstGeom prst="rect">
            <a:avLst/>
          </a:prstGeom>
          <a:noFill/>
        </p:spPr>
      </p:pic>
      <p:pic>
        <p:nvPicPr>
          <p:cNvPr id="2052" name="Picture 4" descr="D:\2016-17 уч год диск D с чёрного ноута март\АСОШ\АТТЕСТАЦИЯ\сканы грамот учителя\Диплом мастер-класс 19.03.17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1841" y="1785926"/>
            <a:ext cx="2322159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14. Награды и поощрения педагога в межаттестационный период </a:t>
            </a:r>
            <a:endParaRPr lang="ru-RU" altLang="ru-RU" sz="2800" i="1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57188" y="1428750"/>
            <a:ext cx="8786812" cy="5429250"/>
          </a:xfrm>
        </p:spPr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smtClean="0">
              <a:solidFill>
                <a:srgbClr val="280099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4580" name="Picture 4" descr="C:\Users\Пользователь\Desktop\2016-17 уч год диск С\АСОШ\АТТЕСТАЦИЯ\копиии справок\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428750"/>
            <a:ext cx="4208463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Пользователь\Desktop\2016-17 уч год диск С\АСОШ\АТТЕСТАЦИЯ\копиии справок\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5475" y="1428750"/>
            <a:ext cx="470852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700338" y="2830513"/>
            <a:ext cx="4140200" cy="1309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>
                <a:solidFill>
                  <a:srgbClr val="999999"/>
                </a:solidFill>
              </a:rPr>
              <a:t>Характеристика-представление</a:t>
            </a:r>
          </a:p>
        </p:txBody>
      </p:sp>
      <p:pic>
        <p:nvPicPr>
          <p:cNvPr id="7172" name="Picture 5" descr="C:\Users\123\Desktop\копиии справок\самопредставл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88913"/>
            <a:ext cx="498633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3144838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25604" name="Picture 6" descr="C:\Users\123\Desktop\сканы грамот2\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:\2016 г Одарённые дети Моск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Picture 4" descr="C:\Users\123\Desktop\сканы грамот2\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6013" y="0"/>
            <a:ext cx="2947987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C:\Users\123\Desktop\сканы грамот2\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0"/>
            <a:ext cx="31210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 descr="C:\Users\123\Desktop\сканы грамот2\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7725" y="0"/>
            <a:ext cx="277336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123\Desktop\сканы грамот2\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2923642"/>
            <a:ext cx="2571768" cy="393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2016-17 уч год диск D с чёрного ноута\АСОШ\АТТЕСТАЦИЯ\сканы грамот учителя\2015Альбу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000372"/>
            <a:ext cx="2804947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22872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15.</a:t>
            </a:r>
            <a:r>
              <a:rPr lang="ru-RU" altLang="ru-RU" sz="3600" i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Повышение квалификации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357313"/>
            <a:ext cx="8929687" cy="5500687"/>
          </a:xfrm>
        </p:spPr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68413"/>
            <a:ext cx="3671888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C:\Users\123\Desktop\сканы грамот2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53793"/>
            <a:ext cx="3857652" cy="280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D:\2016-17 уч год диск D с чёрного ноута\АСОШ\АТТЕСТАЦИЯ\сканы курсов\c17028c9b6e0c5deaad29665d58228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142984"/>
            <a:ext cx="4071966" cy="288524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074722"/>
          </a:xfrm>
        </p:spPr>
        <p:txBody>
          <a:bodyPr/>
          <a:lstStyle/>
          <a:p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15.Повышение квалификации</a:t>
            </a:r>
            <a:endParaRPr lang="ru-RU" sz="3200" dirty="0"/>
          </a:p>
        </p:txBody>
      </p:sp>
      <p:pic>
        <p:nvPicPr>
          <p:cNvPr id="99330" name="Picture 2" descr="D:\2016-17 уч год диск D с чёрного ноута\АСОШ\АТТЕСТАЦИЯ\сканы курсов\2012дистанц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4071966" cy="3000396"/>
          </a:xfrm>
          <a:prstGeom prst="rect">
            <a:avLst/>
          </a:prstGeom>
          <a:noFill/>
        </p:spPr>
      </p:pic>
      <p:pic>
        <p:nvPicPr>
          <p:cNvPr id="99332" name="Picture 4" descr="D:\2016-17 уч год диск D с чёрного ноута\АСОШ\АТТЕСТАЦИЯ\сканы курсов\2012дистанц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3929066"/>
            <a:ext cx="4145186" cy="2928934"/>
          </a:xfrm>
          <a:prstGeom prst="rect">
            <a:avLst/>
          </a:prstGeom>
          <a:noFill/>
        </p:spPr>
      </p:pic>
      <p:pic>
        <p:nvPicPr>
          <p:cNvPr id="99334" name="Picture 6" descr="D:\2016-17 уч год диск D с чёрного ноута\АСОШ\АТТЕСТАЦИЯ\сканы курсов\Certificate_79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2000232" cy="3043214"/>
          </a:xfrm>
          <a:prstGeom prst="rect">
            <a:avLst/>
          </a:prstGeom>
          <a:noFill/>
        </p:spPr>
      </p:pic>
      <p:pic>
        <p:nvPicPr>
          <p:cNvPr id="99335" name="Picture 7" descr="D:\2016-17 уч год диск D с чёрного ноута\АСОШ\АТТЕСТАЦИЯ\сканы курсов\2011завучинф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1941"/>
            <a:ext cx="1928794" cy="2729733"/>
          </a:xfrm>
          <a:prstGeom prst="rect">
            <a:avLst/>
          </a:prstGeom>
          <a:noFill/>
        </p:spPr>
      </p:pic>
      <p:pic>
        <p:nvPicPr>
          <p:cNvPr id="1027" name="Picture 3" descr="D:\2016-17 уч год диск D с чёрного ноута\АСОШ\АТТЕСТАЦИЯ\СЕРТИФИКАТ 2017Г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4071942"/>
            <a:ext cx="4500562" cy="2786058"/>
          </a:xfrm>
          <a:prstGeom prst="rect">
            <a:avLst/>
          </a:prstGeom>
          <a:noFill/>
        </p:spPr>
      </p:pic>
      <p:pic>
        <p:nvPicPr>
          <p:cNvPr id="1026" name="Picture 2" descr="G:\курсы школ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6596" y="857232"/>
            <a:ext cx="4527404" cy="3220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789862" cy="1860540"/>
          </a:xfrm>
        </p:spPr>
        <p:txBody>
          <a:bodyPr/>
          <a:lstStyle/>
          <a:p>
            <a:r>
              <a:rPr lang="ru-RU" sz="2500" dirty="0" smtClean="0">
                <a:solidFill>
                  <a:srgbClr val="C00000"/>
                </a:solidFill>
              </a:rPr>
              <a:t>Член экспертной группы по аттестации педагогических работников ОУ </a:t>
            </a:r>
            <a:br>
              <a:rPr lang="ru-RU" sz="2500" dirty="0" smtClean="0">
                <a:solidFill>
                  <a:srgbClr val="C00000"/>
                </a:solidFill>
              </a:rPr>
            </a:br>
            <a:r>
              <a:rPr lang="ru-RU" sz="2500" dirty="0" err="1" smtClean="0">
                <a:solidFill>
                  <a:srgbClr val="C00000"/>
                </a:solidFill>
              </a:rPr>
              <a:t>Кадошкинского</a:t>
            </a:r>
            <a:r>
              <a:rPr lang="ru-RU" sz="2500" dirty="0" smtClean="0">
                <a:solidFill>
                  <a:srgbClr val="C00000"/>
                </a:solidFill>
              </a:rPr>
              <a:t> муниципального района. </a:t>
            </a:r>
            <a:br>
              <a:rPr lang="ru-RU" sz="2500" dirty="0" smtClean="0">
                <a:solidFill>
                  <a:srgbClr val="C00000"/>
                </a:solidFill>
              </a:rPr>
            </a:br>
            <a:r>
              <a:rPr lang="ru-RU" sz="2500" dirty="0" smtClean="0">
                <a:solidFill>
                  <a:srgbClr val="C00000"/>
                </a:solidFill>
              </a:rPr>
              <a:t>Член жюри муниципального этапа Всероссийской предметной олимпиады школьников.</a:t>
            </a:r>
            <a:endParaRPr lang="ru-RU" sz="25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Пользователь\Desktop\руо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9174" y="2164504"/>
            <a:ext cx="3418512" cy="4693495"/>
          </a:xfrm>
          <a:prstGeom prst="rect">
            <a:avLst/>
          </a:prstGeom>
          <a:noFill/>
        </p:spPr>
      </p:pic>
      <p:pic>
        <p:nvPicPr>
          <p:cNvPr id="4100" name="Picture 4" descr="C:\Users\Пользователь\Desktop\руо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135527"/>
            <a:ext cx="3451252" cy="4722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074722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Участница проекта Российской Федерации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«Дистанционное образование детей-инвалидов»</a:t>
            </a:r>
            <a:endParaRPr lang="ru-RU" sz="2800" dirty="0"/>
          </a:p>
        </p:txBody>
      </p:sp>
      <p:pic>
        <p:nvPicPr>
          <p:cNvPr id="100354" name="Picture 2" descr="D:\2016-17 уч год диск D с чёрного ноута\АСОШ\АТТЕСТАЦИЯ\справка с саранс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102030"/>
            <a:ext cx="4000528" cy="5755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6" charset="0"/>
              <a:buNone/>
            </a:pPr>
            <a:r>
              <a:rPr lang="ru-RU" sz="2400" b="1" dirty="0" smtClean="0">
                <a:solidFill>
                  <a:srgbClr val="224B50"/>
                </a:solidFill>
                <a:cs typeface="Arial" charset="0"/>
              </a:rPr>
              <a:t>Сайт школы: </a:t>
            </a:r>
          </a:p>
          <a:p>
            <a:pPr>
              <a:buFont typeface="Times New Roman" pitchFamily="16" charset="0"/>
              <a:buNone/>
            </a:pPr>
            <a:r>
              <a:rPr lang="ru-RU" sz="2400" b="1" dirty="0" smtClean="0">
                <a:solidFill>
                  <a:srgbClr val="224B50"/>
                </a:solidFill>
                <a:cs typeface="Arial" charset="0"/>
              </a:rPr>
              <a:t>        </a:t>
            </a:r>
            <a:r>
              <a:rPr lang="en-US" sz="2400" b="1" dirty="0" smtClean="0">
                <a:solidFill>
                  <a:schemeClr val="tx2"/>
                </a:solidFill>
                <a:cs typeface="Arial" charset="0"/>
                <a:hlinkClick r:id="rId2"/>
              </a:rPr>
              <a:t>http://</a:t>
            </a:r>
            <a:r>
              <a:rPr lang="en-US" sz="2400" b="1" dirty="0" smtClean="0">
                <a:solidFill>
                  <a:schemeClr val="tx2"/>
                </a:solidFill>
                <a:cs typeface="Arial" charset="0"/>
                <a:hlinkClick r:id="rId2"/>
              </a:rPr>
              <a:t>sosh_adashevo.a2b2.ru/methods</a:t>
            </a:r>
            <a:endParaRPr lang="ru-RU" sz="2400" b="1" dirty="0" smtClean="0">
              <a:solidFill>
                <a:schemeClr val="tx2"/>
              </a:solidFill>
              <a:cs typeface="Arial" charset="0"/>
              <a:hlinkClick r:id="rId2"/>
            </a:endParaRPr>
          </a:p>
          <a:p>
            <a:pPr>
              <a:buFont typeface="Times New Roman" pitchFamily="16" charset="0"/>
              <a:buNone/>
            </a:pPr>
            <a:r>
              <a:rPr lang="en-US" sz="2400" b="1" dirty="0" smtClean="0">
                <a:solidFill>
                  <a:srgbClr val="224B50"/>
                </a:solidFill>
                <a:cs typeface="Arial" charset="0"/>
                <a:hlinkClick r:id="rId2"/>
              </a:rPr>
              <a:t>/</a:t>
            </a: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r>
              <a:rPr lang="ru-RU" sz="2400" b="1" dirty="0" smtClean="0">
                <a:solidFill>
                  <a:srgbClr val="224B50"/>
                </a:solidFill>
                <a:cs typeface="Arial" charset="0"/>
              </a:rPr>
              <a:t>Личный сайт учителя:</a:t>
            </a:r>
          </a:p>
          <a:p>
            <a:pPr>
              <a:buFont typeface="Times New Roman" pitchFamily="16" charset="0"/>
              <a:buNone/>
            </a:pPr>
            <a:r>
              <a:rPr lang="en-US" sz="2400" b="1" dirty="0" smtClean="0">
                <a:solidFill>
                  <a:srgbClr val="224B50"/>
                </a:solidFill>
                <a:cs typeface="Arial" charset="0"/>
                <a:hlinkClick r:id="rId3"/>
              </a:rPr>
              <a:t>https://infourok.ru/user/polyakova-galina-gennadevna</a:t>
            </a: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r>
              <a:rPr lang="ru-RU" sz="2400" b="1" dirty="0" smtClean="0">
                <a:solidFill>
                  <a:srgbClr val="224B50"/>
                </a:solidFill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224B50"/>
                </a:solidFill>
                <a:cs typeface="Arial" charset="0"/>
              </a:rPr>
              <a:t>Урок</a:t>
            </a:r>
            <a:r>
              <a:rPr lang="ru-RU" sz="2400" b="1" dirty="0" smtClean="0">
                <a:solidFill>
                  <a:srgbClr val="224B50"/>
                </a:solidFill>
                <a:cs typeface="Arial" charset="0"/>
              </a:rPr>
              <a:t>:</a:t>
            </a:r>
          </a:p>
          <a:p>
            <a:pPr>
              <a:buFont typeface="Times New Roman" pitchFamily="16" charset="0"/>
              <a:buNone/>
            </a:pPr>
            <a:r>
              <a:rPr lang="en-US" sz="2400" b="1" dirty="0" smtClean="0">
                <a:solidFill>
                  <a:srgbClr val="224B50"/>
                </a:solidFill>
                <a:cs typeface="Arial" charset="0"/>
                <a:hlinkClick r:id="rId4"/>
              </a:rPr>
              <a:t>https://</a:t>
            </a:r>
            <a:r>
              <a:rPr lang="en-US" sz="2400" b="1" dirty="0" smtClean="0">
                <a:solidFill>
                  <a:srgbClr val="224B50"/>
                </a:solidFill>
                <a:cs typeface="Arial" charset="0"/>
                <a:hlinkClick r:id="rId4"/>
              </a:rPr>
              <a:t>youtu.be/LyzLsyrEnUg</a:t>
            </a: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8364537" cy="1344613"/>
          </a:xfrm>
        </p:spPr>
        <p:txBody>
          <a:bodyPr/>
          <a:lstStyle/>
          <a:p>
            <a:pPr marL="342900" indent="-342900" defTabSz="979488"/>
            <a:r>
              <a:rPr lang="ru-RU" sz="2400" smtClean="0">
                <a:solidFill>
                  <a:srgbClr val="C00000"/>
                </a:solidFill>
                <a:latin typeface="Times New Roman" pitchFamily="16" charset="0"/>
                <a:cs typeface="Arial" charset="0"/>
              </a:rPr>
              <a:t>Публичное представление собственного инновационного </a:t>
            </a:r>
            <a:br>
              <a:rPr lang="ru-RU" sz="2400" smtClean="0">
                <a:solidFill>
                  <a:srgbClr val="C00000"/>
                </a:solidFill>
                <a:latin typeface="Times New Roman" pitchFamily="16" charset="0"/>
                <a:cs typeface="Arial" charset="0"/>
              </a:rPr>
            </a:br>
            <a:r>
              <a:rPr lang="ru-RU" sz="2400" smtClean="0">
                <a:solidFill>
                  <a:srgbClr val="C00000"/>
                </a:solidFill>
                <a:latin typeface="Times New Roman" pitchFamily="16" charset="0"/>
                <a:cs typeface="Arial" charset="0"/>
              </a:rPr>
              <a:t>педагогического опыта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r>
              <a:rPr lang="ru-RU" sz="2400" b="1" dirty="0" smtClean="0">
                <a:solidFill>
                  <a:srgbClr val="224B50"/>
                </a:solidFill>
                <a:cs typeface="Arial" charset="0"/>
              </a:rPr>
              <a:t>                               </a:t>
            </a:r>
          </a:p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224B50"/>
              </a:solidFill>
              <a:cs typeface="Arial" charset="0"/>
            </a:endParaRPr>
          </a:p>
          <a:p>
            <a:pPr>
              <a:buFont typeface="Times New Roman" pitchFamily="16" charset="0"/>
              <a:buNone/>
            </a:pPr>
            <a:endParaRPr lang="ru-RU" sz="2400" b="1" dirty="0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8364537" cy="1344613"/>
          </a:xfrm>
        </p:spPr>
        <p:txBody>
          <a:bodyPr/>
          <a:lstStyle/>
          <a:p>
            <a:pPr marL="342900" indent="-342900" defTabSz="979488"/>
            <a:r>
              <a:rPr lang="ru-RU" sz="2400" dirty="0" smtClean="0">
                <a:solidFill>
                  <a:srgbClr val="C00000"/>
                </a:solidFill>
                <a:latin typeface="Times New Roman" pitchFamily="16" charset="0"/>
                <a:cs typeface="Arial" charset="0"/>
              </a:rPr>
              <a:t>Публичное представление собственного инновационного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6" charset="0"/>
                <a:cs typeface="Arial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6" charset="0"/>
                <a:cs typeface="Arial" charset="0"/>
              </a:rPr>
              <a:t>педагогического опыта</a:t>
            </a:r>
          </a:p>
        </p:txBody>
      </p:sp>
      <p:pic>
        <p:nvPicPr>
          <p:cNvPr id="3074" name="Picture 2" descr="D:\2016-17 уч год диск D с чёрного ноута март\АСОШ\АТТЕСТАЦИЯ\сканы по публикациям\Сертификат проекта infourok.ru № АA-205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643050"/>
            <a:ext cx="2857520" cy="4042009"/>
          </a:xfrm>
          <a:prstGeom prst="rect">
            <a:avLst/>
          </a:prstGeom>
          <a:noFill/>
        </p:spPr>
      </p:pic>
      <p:pic>
        <p:nvPicPr>
          <p:cNvPr id="3075" name="Picture 3" descr="D:\2016-17 уч год диск D с чёрного ноута март\АСОШ\АТТЕСТАЦИЯ\сканы по публикациям\Сертификат проекта infourok.ru № ДБ-285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2114"/>
            <a:ext cx="3143240" cy="4415887"/>
          </a:xfrm>
          <a:prstGeom prst="rect">
            <a:avLst/>
          </a:prstGeom>
          <a:noFill/>
        </p:spPr>
      </p:pic>
      <p:pic>
        <p:nvPicPr>
          <p:cNvPr id="1026" name="Picture 2" descr="D:\2016-17 уч год диск D с чёрного ноута март\АСОШ\АТТЕСТАЦИЯ\сканы по публикациям\Сертификат проекта infourok.ru № ДБ-2832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8817" y="2425335"/>
            <a:ext cx="3155183" cy="4432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71513" y="139701"/>
            <a:ext cx="7789862" cy="1074722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1. Качество знаний  по итогам внутреннего мониторинга  учебных достижений обучающихся за 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период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671513" y="2060575"/>
            <a:ext cx="7789862" cy="4352925"/>
          </a:xfrm>
        </p:spPr>
        <p:txBody>
          <a:bodyPr/>
          <a:lstStyle/>
          <a:p>
            <a:pPr algn="ctr">
              <a:buFont typeface="Times New Roman" pitchFamily="16" charset="0"/>
              <a:buNone/>
            </a:pPr>
            <a:endParaRPr lang="ru-RU" altLang="ru-RU" sz="2800" b="1" dirty="0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206791"/>
            <a:ext cx="3656027" cy="546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89862" cy="1000132"/>
          </a:xfrm>
        </p:spPr>
        <p:txBody>
          <a:bodyPr/>
          <a:lstStyle/>
          <a:p>
            <a:r>
              <a:rPr lang="ru-RU" altLang="ru-RU" sz="24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2. Качество знаний по  итогам внешнего  мониторинга учебных достижений обучающихся</a:t>
            </a:r>
            <a:br>
              <a:rPr lang="ru-RU" altLang="ru-RU" sz="24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4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за </a:t>
            </a:r>
            <a:r>
              <a:rPr lang="ru-RU" altLang="ru-RU" sz="2400" dirty="0" err="1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 период</a:t>
            </a:r>
          </a:p>
        </p:txBody>
      </p:sp>
      <p:pic>
        <p:nvPicPr>
          <p:cNvPr id="1026" name="Picture 2" descr="D:\2016-17 уч год диск D с чёрного ноута\АСОШ\АТТЕСТАЦИЯ\справка руо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3298335" cy="4662935"/>
          </a:xfrm>
          <a:prstGeom prst="rect">
            <a:avLst/>
          </a:prstGeom>
          <a:noFill/>
        </p:spPr>
      </p:pic>
      <p:pic>
        <p:nvPicPr>
          <p:cNvPr id="1027" name="Picture 3" descr="D:\2016-17 уч год диск D с чёрного ноута\АСОШ\АТТЕСТАЦИЯ\справка ру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161" y="1142984"/>
            <a:ext cx="3223839" cy="4405206"/>
          </a:xfrm>
          <a:prstGeom prst="rect">
            <a:avLst/>
          </a:prstGeom>
          <a:noFill/>
        </p:spPr>
      </p:pic>
      <p:pic>
        <p:nvPicPr>
          <p:cNvPr id="1028" name="Picture 4" descr="D:\2016-17 уч год диск D с чёрного ноута\АСОШ\АТТЕСТАЦИЯ\справка руо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928934"/>
            <a:ext cx="2857520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128713"/>
          </a:xfrm>
        </p:spPr>
        <p:txBody>
          <a:bodyPr/>
          <a:lstStyle/>
          <a:p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3. Применение  информационно-коммуникационных технологий </a:t>
            </a:r>
          </a:p>
        </p:txBody>
      </p:sp>
      <p:pic>
        <p:nvPicPr>
          <p:cNvPr id="10243" name="Picture 4" descr="C:\Users\Пользователь\Desktop\2016-17 уч год диск С\АСОШ\АТТЕСТАЦИЯ\копиии справок\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1125538"/>
            <a:ext cx="4391025" cy="55451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344613"/>
          </a:xfrm>
        </p:spPr>
        <p:txBody>
          <a:bodyPr/>
          <a:lstStyle/>
          <a:p>
            <a:r>
              <a:rPr lang="ru-RU" sz="2400" smtClean="0">
                <a:solidFill>
                  <a:srgbClr val="C00000"/>
                </a:solidFill>
              </a:rPr>
              <a:t>4.Реализация: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- программ углубленного изучения предмета;</a:t>
            </a:r>
            <a:br>
              <a:rPr lang="ru-RU" sz="2400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- профильного обучения </a:t>
            </a:r>
          </a:p>
        </p:txBody>
      </p:sp>
      <p:pic>
        <p:nvPicPr>
          <p:cNvPr id="11267" name="Picture 2" descr="C:\Users\123\Desktop\копиии справок\последн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4613" y="1628775"/>
            <a:ext cx="3802062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7748588" cy="7239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smtClean="0">
                <a:solidFill>
                  <a:srgbClr val="C00000"/>
                </a:solidFill>
              </a:rPr>
              <a:t>5. Участие в инновационной (экспериментальной) деятельности</a:t>
            </a:r>
            <a:endParaRPr lang="ru-RU" altLang="ru-RU" sz="3200" i="1" smtClean="0">
              <a:solidFill>
                <a:srgbClr val="C000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700213"/>
            <a:ext cx="8156575" cy="5041900"/>
          </a:xfrm>
        </p:spPr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i="1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2292" name="Picture 4" descr="C:\Users\Пользователь\Desktop\2016-17 уч год диск С\АСОШ\АТТЕСТАЦИЯ\копиии справок\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358900"/>
            <a:ext cx="3786187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Пользователь\Desktop\эксперимен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357298"/>
            <a:ext cx="4000528" cy="550070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6. Результаты участия обучающихся во  Всероссийской предметной олимпиаде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41375" y="1773238"/>
            <a:ext cx="7620000" cy="4684712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smtClean="0">
                <a:solidFill>
                  <a:srgbClr val="000099"/>
                </a:solidFill>
              </a:rPr>
              <a:t>  </a:t>
            </a:r>
            <a:endParaRPr lang="ru-RU" altLang="ru-RU" sz="2800" i="1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  <a:p>
            <a:pPr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smtClean="0">
              <a:solidFill>
                <a:srgbClr val="000099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1341438"/>
            <a:ext cx="3529012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-7938"/>
            <a:ext cx="7750175" cy="1276351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7. Позитивные результаты внеурочной деятельности обучающихся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по учебным предметам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2625" y="1571625"/>
            <a:ext cx="7799388" cy="5286375"/>
          </a:xfrm>
        </p:spPr>
        <p:txBody>
          <a:bodyPr/>
          <a:lstStyle/>
          <a:p>
            <a:pPr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smtClean="0"/>
              <a:t> </a:t>
            </a:r>
            <a:endParaRPr lang="ru-RU" altLang="ru-RU" sz="2400" i="1" smtClean="0">
              <a:solidFill>
                <a:srgbClr val="C00000"/>
              </a:solidFill>
            </a:endParaRPr>
          </a:p>
        </p:txBody>
      </p:sp>
      <p:pic>
        <p:nvPicPr>
          <p:cNvPr id="14340" name="Picture 4" descr="C:\Users\Пользователь\Desktop\2016-17 уч год диск С\АСОШ\АТТЕСТАЦИЯ\копиии справок\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6975"/>
            <a:ext cx="4319588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C:\Users\123\Desktop\копиии справок\0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5338" y="1196975"/>
            <a:ext cx="4538662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287</Words>
  <Application>Microsoft Office PowerPoint</Application>
  <PresentationFormat>Экран (4:3)</PresentationFormat>
  <Paragraphs>55</Paragraphs>
  <Slides>27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Тема Office</vt:lpstr>
      <vt:lpstr>1_Тема Office</vt:lpstr>
      <vt:lpstr>2_Тема Office</vt:lpstr>
      <vt:lpstr>3_Тема Office</vt:lpstr>
      <vt:lpstr>4_Тема Office</vt:lpstr>
      <vt:lpstr>Бумажная</vt:lpstr>
      <vt:lpstr>1_Бумажная</vt:lpstr>
      <vt:lpstr>Министерство образования РМ                     Портфолио                                  Поляковой                                 Галины Геннадьевны,                                   учителя биологии и химии                                МБОУ «Адашевская СОШ»                                   Кадошкинского                                   муниципального района                               Республики Мордовия </vt:lpstr>
      <vt:lpstr>Слайд 2</vt:lpstr>
      <vt:lpstr>1. Качество знаний  по итогам внутреннего мониторинга  учебных достижений обучающихся за межаттестационный период</vt:lpstr>
      <vt:lpstr>2. Качество знаний по  итогам внешнего  мониторинга учебных достижений обучающихся  за межаттестационный  период</vt:lpstr>
      <vt:lpstr>3. Применение  информационно-коммуникационных технологий </vt:lpstr>
      <vt:lpstr>4.Реализация: - программ углубленного изучения предмета; - профильного обучения </vt:lpstr>
      <vt:lpstr>5. Участие в инновационной (экспериментальной) деятельности</vt:lpstr>
      <vt:lpstr>6. Результаты участия обучающихся во  Всероссийской предметной олимпиаде</vt:lpstr>
      <vt:lpstr>7. Позитивные результаты внеурочной деятельности обучающихся  по учебным предметам</vt:lpstr>
      <vt:lpstr>Слайд 10</vt:lpstr>
      <vt:lpstr>Слайд 11</vt:lpstr>
      <vt:lpstr>Слайд 12</vt:lpstr>
      <vt:lpstr>Слайд 13</vt:lpstr>
      <vt:lpstr>8. Наличие публикаций, включая  интернет-публикации</vt:lpstr>
      <vt:lpstr>10. Выступления на научно-практических конференциях, педагогических чтениях, семинарах, секциях, методических объединениях </vt:lpstr>
      <vt:lpstr>11. Проведение открытых уроков,  мастер-классов, мероприятий</vt:lpstr>
      <vt:lpstr>12. Общественно-педагогическая 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vt:lpstr>
      <vt:lpstr>13. Участие педагога в профессиональных конкурсах</vt:lpstr>
      <vt:lpstr>14. Награды и поощрения педагога в межаттестационный период </vt:lpstr>
      <vt:lpstr>Слайд 20</vt:lpstr>
      <vt:lpstr>Слайд 21</vt:lpstr>
      <vt:lpstr>15. Повышение квалификации</vt:lpstr>
      <vt:lpstr>15.Повышение квалификации</vt:lpstr>
      <vt:lpstr>Член экспертной группы по аттестации педагогических работников ОУ  Кадошкинского муниципального района.  Член жюри муниципального этапа Всероссийской предметной олимпиады школьников.</vt:lpstr>
      <vt:lpstr>Участница проекта Российской Федерации «Дистанционное образование детей-инвалидов»</vt:lpstr>
      <vt:lpstr>Публичное представление собственного инновационного  педагогического опыта</vt:lpstr>
      <vt:lpstr>Публичное представление собственного инновационного  педагогического опыта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Пользователь</cp:lastModifiedBy>
  <cp:revision>150</cp:revision>
  <cp:lastPrinted>1601-01-01T00:00:00Z</cp:lastPrinted>
  <dcterms:created xsi:type="dcterms:W3CDTF">2010-08-04T11:06:49Z</dcterms:created>
  <dcterms:modified xsi:type="dcterms:W3CDTF">2017-03-27T10:24:14Z</dcterms:modified>
</cp:coreProperties>
</file>