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М.Е. Салтыков-Щедрин. Художник И. Крамской. 18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4628206" cy="6143668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ectangle 5"/>
          <p:cNvSpPr txBox="1">
            <a:spLocks/>
          </p:cNvSpPr>
          <p:nvPr/>
        </p:nvSpPr>
        <p:spPr>
          <a:xfrm>
            <a:off x="5143504" y="285728"/>
            <a:ext cx="3746499" cy="3000396"/>
          </a:xfrm>
          <a:prstGeom prst="rect">
            <a:avLst/>
          </a:prstGeom>
          <a:ln w="76200" cmpd="tri">
            <a:solidFill>
              <a:schemeClr val="tx1"/>
            </a:solidFill>
          </a:ln>
        </p:spPr>
        <p:txBody>
          <a:bodyPr vert="horz" anchor="b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Михаил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Евграфович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 Салтыков-Щедрин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b="1" baseline="0" dirty="0" smtClean="0">
              <a:solidFill>
                <a:srgbClr val="00206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Book Antiqua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1826 – 1889 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4942" y="3429000"/>
            <a:ext cx="35719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/>
              <a:t>       Был он писатель в большей мере, чем все другие писатели. У всех, кроме писательства, есть еще личная жизнь, и, более или менее, мы о ней знаем. О жизни Щедрина за последние годы мы знаем лишь то, что он писал…</a:t>
            </a:r>
            <a:endParaRPr lang="ru-RU" dirty="0" smtClean="0"/>
          </a:p>
          <a:p>
            <a:pPr algn="r"/>
            <a:r>
              <a:rPr lang="ru-RU" b="1" i="1" dirty="0" smtClean="0"/>
              <a:t>В. Короленко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5" descr="М.Е. Салтыков-Щедрин. Художник В. Матэ. 18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2638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286348" y="0"/>
            <a:ext cx="3857652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dirty="0">
                <a:latin typeface="Book Antiqua" pitchFamily="18" charset="0"/>
              </a:rPr>
              <a:t>За несколько дней до смерти он написал первые страницы нового произведения "Забытые слова", где хотел напомнить "пестрым людям" 1880-х об утраченных ими словах: </a:t>
            </a:r>
            <a:endParaRPr lang="ru-RU" sz="2000" dirty="0" smtClean="0">
              <a:latin typeface="Book Antiqua" pitchFamily="18" charset="0"/>
            </a:endParaRPr>
          </a:p>
          <a:p>
            <a:r>
              <a:rPr lang="ru-RU" sz="2400" b="1" dirty="0" smtClean="0">
                <a:latin typeface="Book Antiqua" pitchFamily="18" charset="0"/>
              </a:rPr>
              <a:t>"</a:t>
            </a:r>
            <a:r>
              <a:rPr lang="ru-RU" sz="2400" b="1" dirty="0">
                <a:latin typeface="Book Antiqua" pitchFamily="18" charset="0"/>
              </a:rPr>
              <a:t>совесть, отечество, человечество... другие там еще...".</a:t>
            </a:r>
          </a:p>
          <a:p>
            <a:endParaRPr lang="ru-RU" sz="2000" dirty="0" smtClean="0">
              <a:latin typeface="Book Antiqua" pitchFamily="18" charset="0"/>
            </a:endParaRPr>
          </a:p>
          <a:p>
            <a:endParaRPr lang="ru-RU" sz="2000" dirty="0" smtClean="0">
              <a:latin typeface="Book Antiqua" pitchFamily="18" charset="0"/>
            </a:endParaRPr>
          </a:p>
          <a:p>
            <a:r>
              <a:rPr lang="ru-RU" sz="2400" dirty="0" smtClean="0">
                <a:latin typeface="Book Antiqua" pitchFamily="18" charset="0"/>
              </a:rPr>
              <a:t>Умер </a:t>
            </a:r>
            <a:r>
              <a:rPr lang="ru-RU" sz="2400" dirty="0">
                <a:latin typeface="Book Antiqua" pitchFamily="18" charset="0"/>
              </a:rPr>
              <a:t>М. Салтыков-Щедрин </a:t>
            </a:r>
            <a:endParaRPr lang="ru-RU" sz="2400" dirty="0" smtClean="0">
              <a:latin typeface="Book Antiqua" pitchFamily="18" charset="0"/>
            </a:endParaRPr>
          </a:p>
          <a:p>
            <a:r>
              <a:rPr lang="ru-RU" sz="2400" dirty="0" smtClean="0">
                <a:latin typeface="Book Antiqua" pitchFamily="18" charset="0"/>
              </a:rPr>
              <a:t>28 </a:t>
            </a:r>
            <a:r>
              <a:rPr lang="ru-RU" sz="2400" dirty="0">
                <a:latin typeface="Book Antiqua" pitchFamily="18" charset="0"/>
              </a:rPr>
              <a:t>апреля (10 мая н.с.) </a:t>
            </a:r>
            <a:r>
              <a:rPr lang="ru-RU" sz="2400" b="1" dirty="0">
                <a:latin typeface="Book Antiqua" pitchFamily="18" charset="0"/>
              </a:rPr>
              <a:t>1889</a:t>
            </a:r>
            <a:r>
              <a:rPr lang="ru-RU" sz="2400" dirty="0">
                <a:latin typeface="Book Antiqua" pitchFamily="18" charset="0"/>
              </a:rPr>
              <a:t> в </a:t>
            </a:r>
            <a:r>
              <a:rPr lang="ru-RU" sz="2400" dirty="0" smtClean="0">
                <a:latin typeface="Book Antiqua" pitchFamily="18" charset="0"/>
              </a:rPr>
              <a:t>Петербурге</a:t>
            </a:r>
            <a:endParaRPr lang="ru-RU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9658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0" y="6143644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latin typeface="Book Antiqua" pitchFamily="18" charset="0"/>
              </a:rPr>
              <a:t>Писатель родился в селе Спас-Угол </a:t>
            </a:r>
            <a:r>
              <a:rPr lang="ru-RU" b="1" dirty="0" err="1">
                <a:latin typeface="Book Antiqua" pitchFamily="18" charset="0"/>
              </a:rPr>
              <a:t>Калязинского</a:t>
            </a:r>
            <a:r>
              <a:rPr lang="ru-RU" b="1" dirty="0">
                <a:latin typeface="Book Antiqua" pitchFamily="18" charset="0"/>
              </a:rPr>
              <a:t> уезда Тверской губернии</a:t>
            </a:r>
            <a:r>
              <a:rPr lang="ru-RU" sz="2000" b="1" dirty="0"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0"/>
            <a:ext cx="4071934" cy="499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285728"/>
            <a:ext cx="4500562" cy="48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71802" y="0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Book Antiqua" pitchFamily="18" charset="0"/>
              </a:rPr>
              <a:t>Родители </a:t>
            </a:r>
          </a:p>
          <a:p>
            <a:pPr algn="ctr"/>
            <a:r>
              <a:rPr lang="ru-RU" b="1" dirty="0" smtClean="0">
                <a:latin typeface="Book Antiqua" pitchFamily="18" charset="0"/>
              </a:rPr>
              <a:t>М.Е. Салтыкова-Щедрина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4929198"/>
            <a:ext cx="80010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Book Antiqua" pitchFamily="18" charset="0"/>
              </a:rPr>
              <a:t>      </a:t>
            </a:r>
            <a:r>
              <a:rPr lang="ru-RU" b="1" dirty="0" smtClean="0">
                <a:latin typeface="Book Antiqua" pitchFamily="18" charset="0"/>
              </a:rPr>
              <a:t>Мать – Ольга Михайловна                       Отец – Евграф Васильевич</a:t>
            </a:r>
          </a:p>
          <a:p>
            <a:pPr algn="just"/>
            <a:r>
              <a:rPr lang="ru-RU" sz="2000" dirty="0" smtClean="0">
                <a:latin typeface="Book Antiqua" pitchFamily="18" charset="0"/>
              </a:rPr>
              <a:t>	Всеми делами в доме заправляла мать, женщина малограмотная, происходившая из купеческой семьи, но умная и  властная. Отец, образованный, но безвольный человек, не мог оказывать на </a:t>
            </a:r>
            <a:r>
              <a:rPr lang="ru-RU" sz="2000" dirty="0" smtClean="0">
                <a:latin typeface="Book Antiqua" pitchFamily="18" charset="0"/>
              </a:rPr>
              <a:t>семью </a:t>
            </a:r>
            <a:r>
              <a:rPr lang="ru-RU" sz="2000" dirty="0" smtClean="0">
                <a:latin typeface="Book Antiqua" pitchFamily="18" charset="0"/>
              </a:rPr>
              <a:t>заметного влияния</a:t>
            </a:r>
            <a:endParaRPr lang="ru-RU" sz="20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0" y="5734050"/>
            <a:ext cx="9144000" cy="1200329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Book Antiqua" pitchFamily="18" charset="0"/>
              </a:rPr>
              <a:t>Получив хорошее домашнее образование, Салтыков в 10 лет был принят пансионером в Московский дворянский институт, где провел два года.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5229224"/>
            <a:ext cx="91440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000000"/>
                </a:solidFill>
              </a:rPr>
              <a:t>Московский дворянский институт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0" y="5572140"/>
            <a:ext cx="9144000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Book Antiqua" pitchFamily="18" charset="0"/>
              </a:rPr>
              <a:t>В </a:t>
            </a:r>
            <a:r>
              <a:rPr lang="ru-RU" sz="2400" b="1" i="1" dirty="0">
                <a:latin typeface="Book Antiqua" pitchFamily="18" charset="0"/>
              </a:rPr>
              <a:t>1838</a:t>
            </a:r>
            <a:r>
              <a:rPr lang="ru-RU" sz="2400" b="1" dirty="0">
                <a:latin typeface="Book Antiqua" pitchFamily="18" charset="0"/>
              </a:rPr>
              <a:t> переведен в Царскосельский лицей. Здесь начал писать стихи, испытав большое влияние статей Белинского и Герцена, произведений Гоголя. 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785918" y="214290"/>
            <a:ext cx="5976938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000000"/>
                </a:solidFill>
              </a:rPr>
              <a:t>Царскосельский лицей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4286248" y="571480"/>
            <a:ext cx="389254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200" b="1" dirty="0" smtClean="0">
                <a:latin typeface="Book Antiqua" pitchFamily="18" charset="0"/>
              </a:rPr>
              <a:t>	В </a:t>
            </a:r>
            <a:r>
              <a:rPr lang="ru-RU" sz="2200" b="1" i="1" dirty="0" smtClean="0">
                <a:latin typeface="Book Antiqua" pitchFamily="18" charset="0"/>
              </a:rPr>
              <a:t>1845 г.</a:t>
            </a:r>
            <a:r>
              <a:rPr lang="ru-RU" sz="2200" b="1" dirty="0" smtClean="0">
                <a:latin typeface="Book Antiqua" pitchFamily="18" charset="0"/>
              </a:rPr>
              <a:t> </a:t>
            </a:r>
            <a:r>
              <a:rPr lang="ru-RU" sz="2200" b="1" dirty="0">
                <a:latin typeface="Book Antiqua" pitchFamily="18" charset="0"/>
              </a:rPr>
              <a:t>после окончания лицея служил чиновником в </a:t>
            </a:r>
            <a:r>
              <a:rPr lang="ru-RU" sz="2200" b="1" dirty="0" smtClean="0">
                <a:latin typeface="Book Antiqua" pitchFamily="18" charset="0"/>
              </a:rPr>
              <a:t>канцелярии Военного </a:t>
            </a:r>
            <a:r>
              <a:rPr lang="ru-RU" sz="2200" b="1" dirty="0">
                <a:latin typeface="Book Antiqua" pitchFamily="18" charset="0"/>
              </a:rPr>
              <a:t>министерства</a:t>
            </a:r>
            <a:r>
              <a:rPr lang="ru-RU" sz="2200" b="1" dirty="0" smtClean="0">
                <a:latin typeface="Book Antiqua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ru-RU" sz="2200" b="1" dirty="0" smtClean="0">
                <a:latin typeface="Book Antiqua" pitchFamily="18" charset="0"/>
              </a:rPr>
              <a:t> </a:t>
            </a:r>
            <a:r>
              <a:rPr lang="ru-RU" sz="2200" b="1" i="1" dirty="0">
                <a:latin typeface="Book Antiqua" pitchFamily="18" charset="0"/>
              </a:rPr>
              <a:t>"...Везде долг, везде принуждение, везде скука и ложь...,"</a:t>
            </a:r>
            <a:r>
              <a:rPr lang="ru-RU" sz="2200" b="1" dirty="0">
                <a:latin typeface="Book Antiqua" pitchFamily="18" charset="0"/>
              </a:rPr>
              <a:t> </a:t>
            </a:r>
            <a:r>
              <a:rPr lang="ru-RU" sz="2200" b="1" dirty="0" smtClean="0">
                <a:latin typeface="Book Antiqua" pitchFamily="18" charset="0"/>
              </a:rPr>
              <a:t>—</a:t>
            </a:r>
          </a:p>
          <a:p>
            <a:pPr algn="just">
              <a:spcBef>
                <a:spcPct val="50000"/>
              </a:spcBef>
            </a:pPr>
            <a:r>
              <a:rPr lang="ru-RU" sz="2200" b="1" dirty="0" smtClean="0">
                <a:latin typeface="Book Antiqua" pitchFamily="18" charset="0"/>
              </a:rPr>
              <a:t> </a:t>
            </a:r>
            <a:r>
              <a:rPr lang="ru-RU" sz="2200" b="1" dirty="0">
                <a:latin typeface="Book Antiqua" pitchFamily="18" charset="0"/>
              </a:rPr>
              <a:t>такую характеристику дал он бюрократическому Петербургу. </a:t>
            </a:r>
          </a:p>
        </p:txBody>
      </p:sp>
      <p:pic>
        <p:nvPicPr>
          <p:cNvPr id="3" name="Picture 4" descr="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078288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4282" y="5072074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Book Antiqua" pitchFamily="18" charset="0"/>
              </a:rPr>
              <a:t>Другая жизнь более привлекала Салтыкова: общение с литераторами, посещение "пятниц" Петрашевского, где собирались философы, ученые, литераторы, военные, объединенные антикрепостническими настроениями, поисками идеалов справедливого общества.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9037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4929198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latin typeface="Book Antiqua" pitchFamily="18" charset="0"/>
              </a:rPr>
              <a:t>Первые повести Салтыкова "Противоречия" </a:t>
            </a:r>
            <a:r>
              <a:rPr lang="ru-RU" b="1" dirty="0">
                <a:latin typeface="Book Antiqua" pitchFamily="18" charset="0"/>
              </a:rPr>
              <a:t>(1847),</a:t>
            </a:r>
            <a:r>
              <a:rPr lang="ru-RU" dirty="0">
                <a:latin typeface="Book Antiqua" pitchFamily="18" charset="0"/>
              </a:rPr>
              <a:t> "Запутанное дело" </a:t>
            </a:r>
            <a:r>
              <a:rPr lang="ru-RU" b="1" dirty="0">
                <a:latin typeface="Book Antiqua" pitchFamily="18" charset="0"/>
              </a:rPr>
              <a:t>(1848)</a:t>
            </a:r>
            <a:r>
              <a:rPr lang="ru-RU" dirty="0">
                <a:latin typeface="Book Antiqua" pitchFamily="18" charset="0"/>
              </a:rPr>
              <a:t> своей острой социальной проблематикой обратили на себя внимание властей, напуганных французской революцией 1848. Писатель был выслан в Вятку за "...вредный образ мыслей и пагубное стремление к распространению идей, протрясших уже всю Западную Европу...". В течение восьми лет жил в Вятке, где в </a:t>
            </a:r>
            <a:r>
              <a:rPr lang="ru-RU" b="1" dirty="0">
                <a:latin typeface="Book Antiqua" pitchFamily="18" charset="0"/>
              </a:rPr>
              <a:t>1850 </a:t>
            </a:r>
            <a:r>
              <a:rPr lang="ru-RU" dirty="0">
                <a:latin typeface="Book Antiqua" pitchFamily="18" charset="0"/>
              </a:rPr>
              <a:t>был назначен на должность советника в губернском правлении..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643174" y="4572008"/>
            <a:ext cx="4000528" cy="3667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2060"/>
                </a:solidFill>
              </a:rPr>
              <a:t>Дом в Вятке, где жил М.Е.Салтыков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91" name="Picture 4" descr="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0"/>
            <a:ext cx="295116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500282"/>
            <a:ext cx="302819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3428992" y="1142984"/>
            <a:ext cx="22145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</a:rPr>
              <a:t>Елизавета 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</a:rPr>
              <a:t>Аполлоновна 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</a:rPr>
              <a:t>жена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pic>
        <p:nvPicPr>
          <p:cNvPr id="12290" name="Picture 4" descr="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5784" y="0"/>
            <a:ext cx="3811679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28596" y="507207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</a:rPr>
              <a:t>Дочь Елизавета</a:t>
            </a:r>
            <a:endParaRPr lang="ru-RU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86512" y="4714884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</a:rPr>
              <a:t>Сын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</a:rPr>
              <a:t>Константин</a:t>
            </a:r>
            <a:endParaRPr lang="ru-RU" b="1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М.Е. Салтыков-Щедрин. Фото конца 1860-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4214842" cy="6286544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572000" y="285728"/>
            <a:ext cx="435771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200" dirty="0">
                <a:latin typeface="Book Antiqua" pitchFamily="18" charset="0"/>
              </a:rPr>
              <a:t>В </a:t>
            </a:r>
            <a:r>
              <a:rPr lang="ru-RU" sz="2200" b="1" dirty="0">
                <a:latin typeface="Book Antiqua" pitchFamily="18" charset="0"/>
              </a:rPr>
              <a:t>1858 — 1862</a:t>
            </a:r>
            <a:r>
              <a:rPr lang="ru-RU" sz="2200" dirty="0">
                <a:latin typeface="Book Antiqua" pitchFamily="18" charset="0"/>
              </a:rPr>
              <a:t> служил вице-губернатором в Рязани, затем в Твери. </a:t>
            </a:r>
            <a:endParaRPr lang="ru-RU" sz="2200" dirty="0" smtClean="0">
              <a:latin typeface="Book Antiqua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ru-RU" sz="2200" dirty="0" smtClean="0">
                <a:latin typeface="Book Antiqua" pitchFamily="18" charset="0"/>
              </a:rPr>
              <a:t>В </a:t>
            </a:r>
            <a:r>
              <a:rPr lang="ru-RU" sz="2200" b="1" dirty="0">
                <a:latin typeface="Book Antiqua" pitchFamily="18" charset="0"/>
              </a:rPr>
              <a:t>1862</a:t>
            </a:r>
            <a:r>
              <a:rPr lang="ru-RU" sz="2200" dirty="0">
                <a:latin typeface="Book Antiqua" pitchFamily="18" charset="0"/>
              </a:rPr>
              <a:t> писатель вышел в </a:t>
            </a:r>
            <a:r>
              <a:rPr lang="ru-RU" sz="2200" dirty="0" smtClean="0">
                <a:latin typeface="Book Antiqua" pitchFamily="18" charset="0"/>
              </a:rPr>
              <a:t>отставку, </a:t>
            </a:r>
            <a:r>
              <a:rPr lang="ru-RU" sz="2200" dirty="0">
                <a:latin typeface="Book Antiqua" pitchFamily="18" charset="0"/>
              </a:rPr>
              <a:t>переехал в Петербург и по приглашению Некрасова вошел в редакцию журнала "</a:t>
            </a:r>
            <a:r>
              <a:rPr lang="ru-RU" sz="2200" dirty="0" smtClean="0">
                <a:latin typeface="Book Antiqua" pitchFamily="18" charset="0"/>
              </a:rPr>
              <a:t>Современник«.</a:t>
            </a:r>
          </a:p>
          <a:p>
            <a:pPr algn="just">
              <a:spcBef>
                <a:spcPct val="50000"/>
              </a:spcBef>
            </a:pPr>
            <a:r>
              <a:rPr lang="ru-RU" sz="2200" dirty="0" smtClean="0">
                <a:latin typeface="Book Antiqua" pitchFamily="18" charset="0"/>
              </a:rPr>
              <a:t>	Салтыков </a:t>
            </a:r>
            <a:r>
              <a:rPr lang="ru-RU" sz="2200" dirty="0">
                <a:latin typeface="Book Antiqua" pitchFamily="18" charset="0"/>
              </a:rPr>
              <a:t>взял на себя огромную писательскую и редакторскую работу.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342</Words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Person</cp:lastModifiedBy>
  <cp:revision>5</cp:revision>
  <dcterms:modified xsi:type="dcterms:W3CDTF">2013-01-14T19:28:15Z</dcterms:modified>
</cp:coreProperties>
</file>