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3" r:id="rId5"/>
    <p:sldId id="259" r:id="rId6"/>
    <p:sldId id="261" r:id="rId7"/>
    <p:sldId id="269" r:id="rId8"/>
    <p:sldId id="270" r:id="rId9"/>
    <p:sldId id="266" r:id="rId10"/>
    <p:sldId id="271" r:id="rId11"/>
    <p:sldId id="274" r:id="rId12"/>
    <p:sldId id="272" r:id="rId13"/>
    <p:sldId id="262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A8942"/>
    <a:srgbClr val="99CCFF"/>
    <a:srgbClr val="004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358B3-6309-4AD4-AC92-93BADC37F8FF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F5580-BA54-4B11-A75B-995BCEBCE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dic.academic.ru/dic.nsf/ruwiki/6161" TargetMode="External"/><Relationship Id="rId3" Type="http://schemas.openxmlformats.org/officeDocument/2006/relationships/hyperlink" Target="http://dic.academic.ru/dic.nsf/ruwiki/43683" TargetMode="External"/><Relationship Id="rId7" Type="http://schemas.openxmlformats.org/officeDocument/2006/relationships/hyperlink" Target="http://dic.academic.ru/dic.nsf/ruwiki/708528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dic.academic.ru/dic.nsf/ruwiki/708459" TargetMode="External"/><Relationship Id="rId5" Type="http://schemas.openxmlformats.org/officeDocument/2006/relationships/hyperlink" Target="http://dic.academic.ru/dic.nsf/ruwiki/44714" TargetMode="External"/><Relationship Id="rId4" Type="http://schemas.openxmlformats.org/officeDocument/2006/relationships/hyperlink" Target="http://dic.academic.ru/dic.nsf/ruwiki/17547" TargetMode="External"/><Relationship Id="rId9" Type="http://schemas.openxmlformats.org/officeDocument/2006/relationships/hyperlink" Target="http://dic.academic.ru/dic.nsf/ruwiki/98302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Сейчас </a:t>
            </a:r>
            <a:r>
              <a:rPr lang="ru-RU" sz="1200" b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квест</a:t>
            </a:r>
            <a:r>
              <a:rPr lang="ru-RU" sz="12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как способ организации сюжета, наиболее полно реализуется в компьютерных играх.</a:t>
            </a:r>
            <a:endParaRPr lang="ru-RU" sz="1200" b="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F5580-BA54-4B11-A75B-995BCEBCE1F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331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Толкин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был </a:t>
            </a:r>
            <a:r>
              <a:rPr lang="ru-RU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оксфордским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профессором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англосаксонского языка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ru-RU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1925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ru-RU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1945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 </a:t>
            </a:r>
            <a:r>
              <a:rPr lang="ru-RU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английского языка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ru-RU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литературы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F5580-BA54-4B11-A75B-995BCEBCE1F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75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Произведения </a:t>
            </a:r>
            <a:r>
              <a:rPr lang="ru-RU" i="1" dirty="0" err="1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фэнтези</a:t>
            </a:r>
            <a:r>
              <a:rPr lang="ru-RU" i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сложно классифицировать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F5580-BA54-4B11-A75B-995BCEBCE1F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46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052736"/>
            <a:ext cx="7772400" cy="1470025"/>
          </a:xfrm>
        </p:spPr>
        <p:txBody>
          <a:bodyPr/>
          <a:lstStyle/>
          <a:p>
            <a:r>
              <a:rPr lang="ru-RU" b="1" i="1" dirty="0" err="1" smtClean="0">
                <a:solidFill>
                  <a:srgbClr val="004F8A"/>
                </a:solidFill>
              </a:rPr>
              <a:t>Фэнтези</a:t>
            </a:r>
            <a:r>
              <a:rPr lang="ru-RU" b="1" i="1" dirty="0" smtClean="0">
                <a:solidFill>
                  <a:srgbClr val="004F8A"/>
                </a:solidFill>
              </a:rPr>
              <a:t> – благо или зло?</a:t>
            </a:r>
            <a:endParaRPr lang="ru-RU" b="1" i="1" dirty="0">
              <a:solidFill>
                <a:srgbClr val="004F8A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Урок-суд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701516" y="6021288"/>
            <a:ext cx="4024536" cy="6996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Подготовила учитель русского языка и литературы МКОУ </a:t>
            </a:r>
            <a:r>
              <a:rPr lang="ru-RU" sz="2000" dirty="0" err="1" smtClean="0">
                <a:solidFill>
                  <a:srgbClr val="002060"/>
                </a:solidFill>
              </a:rPr>
              <a:t>Коротоякская</a:t>
            </a:r>
            <a:r>
              <a:rPr lang="ru-RU" sz="2000" dirty="0" smtClean="0">
                <a:solidFill>
                  <a:srgbClr val="002060"/>
                </a:solidFill>
              </a:rPr>
              <a:t> СОШ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И.В. Маркушева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0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78" y="2161"/>
            <a:ext cx="9144000" cy="68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mg04.rl0.ru/d8c845dd840e4dc07cee2102a7dd0bc6/c800x450/i93.beon.ru/43/67/1816743/35/60153835/theweasleyfamilyharrypotter91378171024576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-1" r="776" b="2562"/>
          <a:stretch/>
        </p:blipFill>
        <p:spPr bwMode="auto">
          <a:xfrm>
            <a:off x="44267" y="24802"/>
            <a:ext cx="741682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4267" y="3485375"/>
            <a:ext cx="2498576" cy="1418456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СЕМЬЯ УИЗЛИ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s://img04.rl0.ru/a4f7584e9aaff0a4c6d082610451e1e9/c500x358/i99.beon.ru/24.media.tumblr.com/tumblr_lweqnmzcpw1qbbxa9o1_5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85375"/>
            <a:ext cx="47625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615146" y="5416592"/>
            <a:ext cx="2498576" cy="1418456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СЕМЬЯ ГРЕЙНДЖЕР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img07.rl0.ru/f609fb15ad64d0189febb57e3b281c44/c1000x751/cafejournal.ru/wp-content/uploads/2016/02/2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"/>
            <a:ext cx="9129350" cy="685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82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29122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ru-RU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6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" y="-52389"/>
            <a:ext cx="9144000" cy="68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269977"/>
              </p:ext>
            </p:extLst>
          </p:nvPr>
        </p:nvGraphicFramePr>
        <p:xfrm>
          <a:off x="3214963" y="3725489"/>
          <a:ext cx="5929036" cy="3108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4518"/>
                <a:gridCol w="2964518"/>
              </a:tblGrid>
              <a:tr h="6639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50" dirty="0" smtClean="0"/>
                        <a:t>Удачно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50" dirty="0" smtClean="0"/>
                        <a:t>Неудачно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663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50" dirty="0" smtClean="0"/>
                        <a:t>эффектный иной мир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50" dirty="0" smtClean="0"/>
                        <a:t>безжизненный язык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663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50" dirty="0" smtClean="0"/>
                        <a:t>динамичный </a:t>
                      </a:r>
                      <a:r>
                        <a:rPr lang="ru-RU" sz="2000" kern="150" dirty="0" err="1" smtClean="0"/>
                        <a:t>экшен</a:t>
                      </a:r>
                      <a:endParaRPr lang="ru-RU" sz="2000" kern="150" dirty="0" smtClean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50" dirty="0" smtClean="0"/>
                        <a:t>плоские герои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9519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50" dirty="0" smtClean="0"/>
                        <a:t>закрученная интрига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50" dirty="0" smtClean="0"/>
                        <a:t>неправдоподобие персонажей и ситуаций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2" name="Picture 6" descr="https://img03.rl0.ru/2fcfdfa9e14b51b20ffb6de99e3cecd3/c300x238/www.zertsalia.ru/files/z/news/dsc_00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" y="0"/>
            <a:ext cx="4644008" cy="36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4355976" y="192267"/>
            <a:ext cx="4608512" cy="2720004"/>
          </a:xfrm>
          <a:prstGeom prst="ellipse">
            <a:avLst/>
          </a:prstGeom>
          <a:solidFill>
            <a:srgbClr val="CA89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Евгений Гаглоев родился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 октября 1978 г.</a:t>
            </a: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Сейчас живет и работает 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в городе </a:t>
            </a:r>
            <a:r>
              <a:rPr lang="ru-RU" b="1" dirty="0" smtClean="0">
                <a:solidFill>
                  <a:schemeClr val="tx1"/>
                </a:solidFill>
              </a:rPr>
              <a:t>Новоуральске </a:t>
            </a:r>
            <a:r>
              <a:rPr lang="ru-RU" b="1" dirty="0">
                <a:solidFill>
                  <a:schemeClr val="tx1"/>
                </a:solidFill>
              </a:rPr>
              <a:t>(недалеко от Екатеринбурга).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5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mg06.rl0.ru/8d65f464c5dab3abee6c9055172128fe/c1004x1004/kupisuvenir.com.ua/published/publicdata/KUPISUVENIR/attachments/SC/products_pictures/statuetka-femuda-sks_en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359103" cy="635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09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background - скачать фон для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" y="-52389"/>
            <a:ext cx="9144000" cy="68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353288" y="1124744"/>
            <a:ext cx="8805664" cy="288032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/>
              <a:t>Домашнее задание: </a:t>
            </a:r>
            <a:r>
              <a:rPr lang="ru-RU" dirty="0" smtClean="0"/>
              <a:t>написать сочинение в публицистическом стиле (заметку для школьной газеты)  на одну из предложенных тем</a:t>
            </a:r>
          </a:p>
          <a:p>
            <a:pPr marL="0" indent="0">
              <a:buNone/>
            </a:pPr>
            <a:endParaRPr lang="ru-RU" dirty="0" smtClean="0"/>
          </a:p>
          <a:p>
            <a:pPr marL="514350" indent="-514350">
              <a:buAutoNum type="arabicPeriod"/>
            </a:pPr>
            <a:r>
              <a:rPr lang="ru-RU" dirty="0" err="1" smtClean="0"/>
              <a:t>Фэнтези</a:t>
            </a:r>
            <a:r>
              <a:rPr lang="ru-RU" dirty="0" smtClean="0"/>
              <a:t> благо или зло?</a:t>
            </a:r>
          </a:p>
          <a:p>
            <a:pPr marL="514350" indent="-514350">
              <a:buAutoNum type="arabicPeriod"/>
            </a:pPr>
            <a:r>
              <a:rPr lang="ru-RU" dirty="0" smtClean="0"/>
              <a:t>Репортаж из зала суда.</a:t>
            </a:r>
          </a:p>
          <a:p>
            <a:pPr marL="0" indent="0">
              <a:buFont typeface="Arial" pitchFamily="34" charset="0"/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 algn="r">
              <a:buFont typeface="Arial" pitchFamily="34" charset="0"/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13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deogy.com/data/56c7f2a14fb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1" y="-35114"/>
            <a:ext cx="9190817" cy="689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805664" cy="2376264"/>
          </a:xfrm>
        </p:spPr>
        <p:txBody>
          <a:bodyPr>
            <a:normAutofit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Фэнтези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жанр художественных произведений, в основе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лежит использование сказочных и мифологических мотивов.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2303124" y="3789040"/>
            <a:ext cx="6589240" cy="2808312"/>
          </a:xfrm>
          <a:prstGeom prst="snip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ru-RU" sz="3200" dirty="0" err="1">
                <a:solidFill>
                  <a:srgbClr val="002060"/>
                </a:solidFill>
              </a:rPr>
              <a:t>Фэнтези</a:t>
            </a:r>
            <a:r>
              <a:rPr lang="ru-RU" sz="3200" dirty="0">
                <a:solidFill>
                  <a:srgbClr val="002060"/>
                </a:solidFill>
              </a:rPr>
              <a:t>, в отличие от </a:t>
            </a:r>
            <a:r>
              <a:rPr lang="ru-RU" sz="3200" dirty="0" smtClean="0">
                <a:solidFill>
                  <a:srgbClr val="002060"/>
                </a:solidFill>
              </a:rPr>
              <a:t>научной фантастики</a:t>
            </a:r>
            <a:r>
              <a:rPr lang="ru-RU" sz="3200" dirty="0">
                <a:solidFill>
                  <a:srgbClr val="002060"/>
                </a:solidFill>
              </a:rPr>
              <a:t>, </a:t>
            </a:r>
            <a:r>
              <a:rPr lang="ru-RU" sz="3200" dirty="0" smtClean="0">
                <a:solidFill>
                  <a:srgbClr val="002060"/>
                </a:solidFill>
              </a:rPr>
              <a:t>не </a:t>
            </a:r>
            <a:r>
              <a:rPr lang="ru-RU" sz="3200" dirty="0">
                <a:solidFill>
                  <a:srgbClr val="002060"/>
                </a:solidFill>
              </a:rPr>
              <a:t>стремится объяснить мир и </a:t>
            </a:r>
            <a:r>
              <a:rPr lang="ru-RU" sz="3200" dirty="0" smtClean="0">
                <a:solidFill>
                  <a:srgbClr val="002060"/>
                </a:solidFill>
              </a:rPr>
              <a:t>возможности героев </a:t>
            </a:r>
            <a:r>
              <a:rPr lang="ru-RU" sz="3200" dirty="0">
                <a:solidFill>
                  <a:srgbClr val="002060"/>
                </a:solidFill>
              </a:rPr>
              <a:t>с рациональной точки зрения.</a:t>
            </a:r>
          </a:p>
        </p:txBody>
      </p:sp>
    </p:spTree>
    <p:extLst>
      <p:ext uri="{BB962C8B-B14F-4D97-AF65-F5344CB8AC3E}">
        <p14:creationId xmlns:p14="http://schemas.microsoft.com/office/powerpoint/2010/main" val="344069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937"/>
            <a:ext cx="8229600" cy="684759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3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Особенности </a:t>
            </a:r>
            <a:r>
              <a:rPr lang="ru-RU" sz="3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жанра </a:t>
            </a:r>
            <a:r>
              <a:rPr lang="ru-RU" sz="3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фэнтези</a:t>
            </a:r>
            <a:r>
              <a:rPr lang="ru-RU" sz="2800" dirty="0">
                <a:solidFill>
                  <a:srgbClr val="0070C0"/>
                </a:solidFill>
                <a:ea typeface="Calibri"/>
                <a:cs typeface="Times New Roman"/>
              </a:rPr>
              <a:t/>
            </a:r>
            <a:br>
              <a:rPr lang="ru-RU" sz="2800" dirty="0">
                <a:solidFill>
                  <a:srgbClr val="0070C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30" name="Picture 6" descr="http://movie-gazette.com/images/gallery/albums/userpics/10001/23043-the-hobbit-an-unexpected-journey-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2" b="5001"/>
          <a:stretch/>
        </p:blipFill>
        <p:spPr bwMode="auto">
          <a:xfrm>
            <a:off x="0" y="3406623"/>
            <a:ext cx="3901078" cy="34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411" y="620688"/>
            <a:ext cx="8712968" cy="3024335"/>
          </a:xfrm>
        </p:spPr>
        <p:txBody>
          <a:bodyPr>
            <a:normAutofit/>
          </a:bodyPr>
          <a:lstStyle/>
          <a:p>
            <a:pPr marL="457200" indent="-457200" algn="just"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Действие происходит в выдуманном мире, похожем на Средневековье.</a:t>
            </a:r>
          </a:p>
          <a:p>
            <a:pPr marL="457200" indent="-457200" algn="just"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Герои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сталкиваются со сверхъестественными существами и явлениями. </a:t>
            </a:r>
            <a:endParaRPr 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Произведения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фэнтези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часто строятся на архетипических сюжетах.</a:t>
            </a:r>
          </a:p>
          <a:p>
            <a:pPr marL="457200" indent="-457200" algn="just">
              <a:buAutoNum type="arabicPeriod"/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побеждает зло.</a:t>
            </a:r>
            <a:endParaRPr lang="ru-RU" sz="2400" b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08583" y="5748409"/>
            <a:ext cx="6335417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 архетип представляет собой повторяющиеся мотивы, сюжеты и образы главных героев в литературных произведениях</a:t>
            </a: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8" descr="https://im0-tub-ru.yandex.net/i?id=51b62a02d89eda1253fe541082a40b1d&amp;n=33&amp;h=215&amp;w=2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://cs618219.vk.me/v618219578/18997/5BmqDcoVYJ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60" y="3165473"/>
            <a:ext cx="3048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5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deogy.com/data/56c7f2a14fb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" y="-25362"/>
            <a:ext cx="9177815" cy="68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71296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Основной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сюжетной линией многих произведений является </a:t>
            </a:r>
            <a:r>
              <a:rPr lang="ru-RU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квест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Свое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начало этот архетип берет в сюжетах античной и средневековой литературы, например, путешествие аргонавтов за Золотым руном или поиск Святого Грааля. </a:t>
            </a:r>
            <a:endParaRPr lang="ru-RU" sz="2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37844" y="5748989"/>
            <a:ext cx="7845262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это приключение, как правило, игровое, во время которого участнику или участникам нужно пройти череду препятствий для достижения какой-либо цели</a:t>
            </a:r>
            <a:r>
              <a:rPr kumimoji="0" lang="ru-RU" altLang="ru-RU" sz="9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</a:rPr>
              <a:t>.</a:t>
            </a:r>
            <a:r>
              <a:rPr kumimoji="0" lang="ru-RU" alt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53" name="Picture 5" descr="http://www.fargus.su/uploads/posts/2010-12/1291570875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10258" b="27363"/>
          <a:stretch/>
        </p:blipFill>
        <p:spPr bwMode="auto">
          <a:xfrm>
            <a:off x="26138" y="1979900"/>
            <a:ext cx="5157244" cy="26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://smallgames.ws/uploads/posts/2013-08/1375513385_smallgames.ws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/>
          <a:stretch/>
        </p:blipFill>
        <p:spPr bwMode="auto">
          <a:xfrm>
            <a:off x="4101803" y="3107647"/>
            <a:ext cx="5081304" cy="2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68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050904" cy="1143000"/>
          </a:xfrm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Джон Рональд </a:t>
            </a:r>
            <a:r>
              <a:rPr lang="ru-RU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Руэл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Толкин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5292" y="930749"/>
            <a:ext cx="547260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atin typeface="Monotype Corsiva" panose="03010101010201010101" pitchFamily="66" charset="0"/>
              </a:rPr>
              <a:t>Этот человек создал жанр </a:t>
            </a:r>
            <a:r>
              <a:rPr lang="ru-RU" sz="2600" b="1" dirty="0" err="1" smtClean="0">
                <a:latin typeface="Monotype Corsiva" panose="03010101010201010101" pitchFamily="66" charset="0"/>
              </a:rPr>
              <a:t>фэнтези</a:t>
            </a:r>
            <a:r>
              <a:rPr lang="ru-RU" sz="2600" b="1" dirty="0" smtClean="0">
                <a:latin typeface="Monotype Corsiva" panose="03010101010201010101" pitchFamily="66" charset="0"/>
              </a:rPr>
              <a:t> именно в том виде, в котором мы знаем его сегодня. Ему мы обязаны общепринятыми представлениями об эльфах, гномах, магах и многом другом.</a:t>
            </a:r>
            <a:r>
              <a:rPr lang="ru-RU" sz="2600" b="1" dirty="0">
                <a:latin typeface="Monotype Corsiva" panose="03010101010201010101" pitchFamily="66" charset="0"/>
              </a:rPr>
              <a:t> </a:t>
            </a:r>
          </a:p>
        </p:txBody>
      </p:sp>
      <p:pic>
        <p:nvPicPr>
          <p:cNvPr id="3074" name="Picture 2" descr="http://www.kulichki.net/tolkien/podshivka/photoes/020301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863" y="0"/>
            <a:ext cx="3530472" cy="440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manuelapapa.it/wp-content/uploads/2014/07/il-signore-degli-anell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2" y="3362218"/>
            <a:ext cx="6200825" cy="3487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16216" y="4867830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1892 – 1973)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3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deogy.com/data/56c7f2a14fb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1" y="-35114"/>
            <a:ext cx="9190817" cy="689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2504512" y="2281599"/>
            <a:ext cx="4177355" cy="170648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классификация 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произведений  жанра    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фэнтези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4" name="Прямоугольник с одним вырезанным скругленным углом 3"/>
          <p:cNvSpPr/>
          <p:nvPr/>
        </p:nvSpPr>
        <p:spPr>
          <a:xfrm>
            <a:off x="539552" y="404664"/>
            <a:ext cx="2736304" cy="1152128"/>
          </a:xfrm>
          <a:prstGeom prst="snipRoundRect">
            <a:avLst/>
          </a:prstGeom>
          <a:solidFill>
            <a:srgbClr val="99CC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эпическое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6012160" y="404664"/>
            <a:ext cx="2736304" cy="1152128"/>
          </a:xfrm>
          <a:prstGeom prst="snipRoundRect">
            <a:avLst/>
          </a:prstGeom>
          <a:solidFill>
            <a:srgbClr val="99CC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детское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одним вырезанным скругленным углом 5"/>
          <p:cNvSpPr/>
          <p:nvPr/>
        </p:nvSpPr>
        <p:spPr>
          <a:xfrm>
            <a:off x="539552" y="4836011"/>
            <a:ext cx="2736304" cy="1152128"/>
          </a:xfrm>
          <a:prstGeom prst="snipRoundRect">
            <a:avLst/>
          </a:prstGeom>
          <a:solidFill>
            <a:srgbClr val="99CC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романтическое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одним вырезанным скругленным углом 6"/>
          <p:cNvSpPr/>
          <p:nvPr/>
        </p:nvSpPr>
        <p:spPr>
          <a:xfrm>
            <a:off x="6012160" y="4836011"/>
            <a:ext cx="2736304" cy="1152128"/>
          </a:xfrm>
          <a:prstGeom prst="snipRoundRect">
            <a:avLst/>
          </a:prstGeom>
          <a:solidFill>
            <a:srgbClr val="99CC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городское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Штриховая стрелка вправо 7"/>
          <p:cNvSpPr/>
          <p:nvPr/>
        </p:nvSpPr>
        <p:spPr>
          <a:xfrm rot="18580289">
            <a:off x="6312760" y="1942222"/>
            <a:ext cx="1333530" cy="484632"/>
          </a:xfrm>
          <a:prstGeom prst="stripedRightArrow">
            <a:avLst>
              <a:gd name="adj1" fmla="val 6236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триховая стрелка вправо 8"/>
          <p:cNvSpPr/>
          <p:nvPr/>
        </p:nvSpPr>
        <p:spPr>
          <a:xfrm rot="13835794">
            <a:off x="1563391" y="1983497"/>
            <a:ext cx="1333530" cy="484632"/>
          </a:xfrm>
          <a:prstGeom prst="stripedRightArrow">
            <a:avLst>
              <a:gd name="adj1" fmla="val 6236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триховая стрелка вправо 9"/>
          <p:cNvSpPr/>
          <p:nvPr/>
        </p:nvSpPr>
        <p:spPr>
          <a:xfrm rot="7820734">
            <a:off x="1578526" y="3972330"/>
            <a:ext cx="1333530" cy="484632"/>
          </a:xfrm>
          <a:prstGeom prst="stripedRightArrow">
            <a:avLst>
              <a:gd name="adj1" fmla="val 6236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триховая стрелка вправо 10"/>
          <p:cNvSpPr/>
          <p:nvPr/>
        </p:nvSpPr>
        <p:spPr>
          <a:xfrm rot="2678960">
            <a:off x="6304901" y="3967385"/>
            <a:ext cx="1349249" cy="468721"/>
          </a:xfrm>
          <a:prstGeom prst="stripedRightArrow">
            <a:avLst>
              <a:gd name="adj1" fmla="val 6236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5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img02.rl0.ru/d30f8350abe4629b7bccd45769f264a3/c600x919/archivsf.narod.ru/1884/aleksander_belyaev/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6490"/>
            <a:ext cx="3718719" cy="569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03.rl0.ru/cdd19f013d01db213a5e1b0e0ff4b0e3/c496x630/4put.ru/pictures/max/689/21174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341"/>
            <a:ext cx="47244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ronik_Narnii_Princ_Kaspian 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628800"/>
            <a:ext cx="7685907" cy="32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4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s625818.vk.me/v625818975/44cec/Lwez8R6UVs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r="9679"/>
          <a:stretch/>
        </p:blipFill>
        <p:spPr bwMode="auto">
          <a:xfrm>
            <a:off x="4696690" y="31232"/>
            <a:ext cx="4339806" cy="365127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2400" y="152400"/>
            <a:ext cx="5050904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i="1" dirty="0">
              <a:solidFill>
                <a:srgbClr val="FFFF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0927" y="166621"/>
            <a:ext cx="41338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Джоан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 Кэтлин 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Роулинг</a:t>
            </a:r>
            <a:r>
              <a:rPr lang="ru-RU" dirty="0"/>
              <a:t> </a:t>
            </a:r>
            <a:r>
              <a:rPr lang="ru-RU" dirty="0" smtClean="0"/>
              <a:t>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в 1965 году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://vidzcorner.com/imagelib/56a6c118524f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1026"/>
            <a:ext cx="9144000" cy="198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012123.com/images/56ae9d7e7a7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2907432" cy="329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17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272</Words>
  <Application>Microsoft Office PowerPoint</Application>
  <PresentationFormat>Экран (4:3)</PresentationFormat>
  <Paragraphs>55</Paragraphs>
  <Slides>14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Andale Sans UI</vt:lpstr>
      <vt:lpstr>Arial</vt:lpstr>
      <vt:lpstr>Calibri</vt:lpstr>
      <vt:lpstr>Monotype Corsiva</vt:lpstr>
      <vt:lpstr>Tahoma</vt:lpstr>
      <vt:lpstr>Times New Roman</vt:lpstr>
      <vt:lpstr>Тема Office</vt:lpstr>
      <vt:lpstr>Фэнтези – благо или зло?</vt:lpstr>
      <vt:lpstr>Презентация PowerPoint</vt:lpstr>
      <vt:lpstr> Особенности жанра фэнтези </vt:lpstr>
      <vt:lpstr>Презентация PowerPoint</vt:lpstr>
      <vt:lpstr>Джон Рональд Руэл Толкин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Acer</cp:lastModifiedBy>
  <cp:revision>24</cp:revision>
  <dcterms:created xsi:type="dcterms:W3CDTF">2016-04-08T14:00:35Z</dcterms:created>
  <dcterms:modified xsi:type="dcterms:W3CDTF">2017-11-20T13:55:52Z</dcterms:modified>
</cp:coreProperties>
</file>