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6" r:id="rId4"/>
    <p:sldId id="278" r:id="rId5"/>
    <p:sldId id="279" r:id="rId6"/>
    <p:sldId id="277" r:id="rId7"/>
    <p:sldId id="280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73" r:id="rId16"/>
    <p:sldId id="272" r:id="rId17"/>
    <p:sldId id="269" r:id="rId18"/>
    <p:sldId id="267" r:id="rId19"/>
    <p:sldId id="270" r:id="rId20"/>
    <p:sldId id="259" r:id="rId21"/>
    <p:sldId id="271" r:id="rId22"/>
    <p:sldId id="275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85" autoAdjust="0"/>
    <p:restoredTop sz="94660"/>
  </p:normalViewPr>
  <p:slideViewPr>
    <p:cSldViewPr>
      <p:cViewPr varScale="1">
        <p:scale>
          <a:sx n="69" d="100"/>
          <a:sy n="69" d="100"/>
        </p:scale>
        <p:origin x="-159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200"/>
            </a:gs>
            <a:gs pos="45000">
              <a:srgbClr val="FFFF00"/>
            </a:gs>
            <a:gs pos="70000">
              <a:srgbClr val="FF0300"/>
            </a:gs>
            <a:gs pos="100000">
              <a:schemeClr val="accent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riroda-1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620713"/>
            <a:ext cx="1428750" cy="1438275"/>
          </a:xfrm>
          <a:prstGeom prst="rect">
            <a:avLst/>
          </a:prstGeom>
          <a:noFill/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371600" y="187325"/>
            <a:ext cx="7772400" cy="1152525"/>
          </a:xfrm>
          <a:prstGeom prst="rect">
            <a:avLst/>
          </a:prstGeo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normalizeH="0" baseline="0" noProof="0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Масленица</a:t>
            </a:r>
            <a:endParaRPr kumimoji="0" lang="ru-RU" sz="8000" b="1" i="0" u="none" strike="noStrike" kern="1200" normalizeH="0" baseline="0" noProof="0" dirty="0">
              <a:ln w="11430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368134"/>
            <a:ext cx="5400600" cy="50540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Russkaya_narodnaya_-_plyasovaya_-_Eh_..._Maslenica_(iPle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50437" y="560600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Ирина\Рабочий стол\img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0699" y="1903722"/>
            <a:ext cx="6477013" cy="4438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5"/>
          <p:cNvSpPr txBox="1">
            <a:spLocks noChangeArrowheads="1"/>
          </p:cNvSpPr>
          <p:nvPr/>
        </p:nvSpPr>
        <p:spPr>
          <a:xfrm>
            <a:off x="2456021" y="116632"/>
            <a:ext cx="6375082" cy="178709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Тут СРЕДА подходит - "ЛАКОМКОЙ" зовётся.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Каждая хозяюшка колдует у печи.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Кулебяки, сырники - всё им удаётся.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Пироги и блинчики - всё на стол мечи!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0" y="0"/>
            <a:ext cx="2452673" cy="76470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latin typeface="+mj-lt"/>
                <a:ea typeface="+mj-ea"/>
                <a:cs typeface="+mj-cs"/>
              </a:rPr>
              <a:t>Лакомка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C:\Documents and Settings\Ирина\Рабочий стол\четверг.JPG"/>
          <p:cNvPicPr>
            <a:picLocks noChangeAspect="1" noChangeArrowheads="1"/>
          </p:cNvPicPr>
          <p:nvPr/>
        </p:nvPicPr>
        <p:blipFill>
          <a:blip r:embed="rId2"/>
          <a:srcRect t="18644"/>
          <a:stretch>
            <a:fillRect/>
          </a:stretch>
        </p:blipFill>
        <p:spPr bwMode="auto">
          <a:xfrm flipH="1">
            <a:off x="3926912" y="2636913"/>
            <a:ext cx="4950059" cy="360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976387" y="652746"/>
            <a:ext cx="7000924" cy="184015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 в ЧЕТВЕРГ- раздольный "РАЗГУЛЯЙ" приходит.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Ледяные крепости, снежные бои...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Тройки с бубенцами на поля выходят.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Парни ищут 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девушек – 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суженых своих.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06748" y="116632"/>
            <a:ext cx="2737060" cy="8572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Разгуляй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52935"/>
            <a:ext cx="3673548" cy="35307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C:\Documents and Settings\Ирина\Рабочий стол\блин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608" y="2122239"/>
            <a:ext cx="6459243" cy="4194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2624901" y="332656"/>
            <a:ext cx="6519099" cy="178367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ПЯТНИЦА настала - "ВЕЧЕРА у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ТЁЩИ"...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Тёща приглашает зятя на блины!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Есть с икрой и сёмгой, можно чуть попроще,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Со сметаной, мёдом, с маслом ели мы.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5452" y="116632"/>
            <a:ext cx="2599449" cy="124066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Тёщины вечёрки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Documents and Settings\Ирина\Рабочий стол\золовка.jpg"/>
          <p:cNvPicPr>
            <a:picLocks noChangeAspect="1" noChangeArrowheads="1"/>
          </p:cNvPicPr>
          <p:nvPr/>
        </p:nvPicPr>
        <p:blipFill>
          <a:blip r:embed="rId2"/>
          <a:srcRect b="24606"/>
          <a:stretch>
            <a:fillRect/>
          </a:stretch>
        </p:blipFill>
        <p:spPr bwMode="auto">
          <a:xfrm>
            <a:off x="2771800" y="2106511"/>
            <a:ext cx="6286512" cy="4247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899592" y="294163"/>
            <a:ext cx="7215336" cy="179032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Близится СУББОТА -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</a:rPr>
              <a:t>"ЗОЛОВКИ УГОЩЕНИЕ".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Вся родня встречается, водит хоровод.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Праздник продолжается, общее веселье.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Славно 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провожает </a:t>
            </a:r>
            <a:r>
              <a:rPr lang="ru-RU" sz="2400" b="1" dirty="0"/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Зимушку </a:t>
            </a:r>
            <a:r>
              <a:rPr lang="ru-RU" sz="2400" b="1" dirty="0"/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народ!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3595848"/>
            <a:ext cx="3059832" cy="126876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Золовкины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посиделки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28596" y="116632"/>
            <a:ext cx="8077200" cy="70487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ПРОЩЁННОЕ ВОСКРЕСЕНИЕ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1298844" y="791238"/>
            <a:ext cx="6336704" cy="179032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ВОСКРЕСЕНЬЕ светлое быстро наступает.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Облегчают душу все в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"ПРОЩЁННЫЙ ДЕНЬ".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Чучело соломенное - Зимушку - сжигают,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Нарядив 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тулупчик, 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валенки, 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ремень...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097" name="Picture 1" descr="C:\Documents and Settings\Ирина\Рабочий стол\чуч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2625074"/>
            <a:ext cx="6048672" cy="4015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372200" y="4590423"/>
            <a:ext cx="25502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u="sng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«Масленица, прощай! </a:t>
            </a:r>
            <a:br>
              <a:rPr lang="ru-RU" b="1" i="1" u="sng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u="sng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u="sng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b="1" i="1" u="sng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на тот год опять приезжай!»</a:t>
            </a:r>
            <a:endParaRPr lang="ru-RU" b="1" u="sng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ocuments and Settings\Ирина\Рабочий стол\чучел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04" y="235108"/>
            <a:ext cx="6192688" cy="6184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372707" y="2296465"/>
            <a:ext cx="23748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Прощание с Масленицей завершалось в первый день Великого поста - Чистый понедельник, который считали днём очищения от греха и скоромной пищи.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500042"/>
            <a:ext cx="4572000" cy="54476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Масленица Я - . </a:t>
            </a: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Рада я, что меня встречаете</a:t>
            </a: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С честью Русскую Зимушку провожаете. </a:t>
            </a: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Погостила б я недельку, </a:t>
            </a: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Погостила б я другую, </a:t>
            </a: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Да Великого Поста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боюся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Ой, как сильно его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боюся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! </a:t>
            </a: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Право девицы, право молодцы</a:t>
            </a: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Говорю я про Пост не напрасно! </a:t>
            </a: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Ребятушки, малые детушки; вспомните</a:t>
            </a: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Не обидели вы кого-нибудь. </a:t>
            </a: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А если так, то обнимитесь, помиритесь, </a:t>
            </a: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Да скажите друг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друженьке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«Прости меня, коль обидел тебя!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11"/>
          <a:stretch/>
        </p:blipFill>
        <p:spPr>
          <a:xfrm>
            <a:off x="4283968" y="188639"/>
            <a:ext cx="4728798" cy="5951763"/>
          </a:xfrm>
          <a:prstGeom prst="flowChartManualOperation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259632" y="116632"/>
            <a:ext cx="6912768" cy="1944216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Пышные гуляния Ярмарка венчает.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 свиданья, Масленица, приходи опять!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Через год Красавицу снова повстречаем.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Снова будем праздновать, блинами угощать!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31084"/>
            <a:ext cx="7632848" cy="4929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Ирина\Рабочий стол\блины ле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2463" y="56310"/>
            <a:ext cx="5532870" cy="58326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43597" y="836712"/>
            <a:ext cx="4114800" cy="5052246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Как на масленой неделе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Из печи блины летели!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 пылу, с жару, из печи,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Все румяны, горячи!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Масленица, угощай!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Всем блиночков подавай.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 пылу, с жару - разбирайте!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Похвалить не забывайте.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83533" y="80946"/>
            <a:ext cx="3350746" cy="990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ЗАКЛИЧКИ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79512" y="309543"/>
            <a:ext cx="4191000" cy="5334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Приди к нам, весна, 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Со радостью! 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Со великою к нам 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Со милостью! 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Со рожью зернистою, 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Со пшеничкой золотистою, 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 овсом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кучерявыим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 ячменем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усатыим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Со просом, со гречею, 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 калиной-малиною, 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 грушами, с яблочками, 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Со всякой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садовинкой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 цветами лазоревыми, 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 травушкой-муравушкой.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" t="5497" r="6766" b="4370"/>
          <a:stretch/>
        </p:blipFill>
        <p:spPr>
          <a:xfrm>
            <a:off x="4370512" y="133134"/>
            <a:ext cx="4601139" cy="6212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0" y="214290"/>
            <a:ext cx="8893175" cy="4429156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С Масленицей ласковой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поздравляем вас,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Пирогам повластвовать наступает час.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Без блинов не сладятся проводы зимы,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К песне, к шутке, к радости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 приглашаем мы!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icture 4" descr="priroda-17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4572008"/>
            <a:ext cx="1428750" cy="1438275"/>
          </a:xfrm>
          <a:prstGeom prst="rect">
            <a:avLst/>
          </a:prstGeom>
          <a:noFill/>
        </p:spPr>
      </p:pic>
      <p:pic>
        <p:nvPicPr>
          <p:cNvPr id="4" name="Picture 4" descr="priroda-17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5419725"/>
            <a:ext cx="1428750" cy="1438275"/>
          </a:xfrm>
          <a:prstGeom prst="rect">
            <a:avLst/>
          </a:prstGeom>
          <a:noFill/>
        </p:spPr>
      </p:pic>
      <p:pic>
        <p:nvPicPr>
          <p:cNvPr id="5" name="Picture 4" descr="priroda-17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4643446"/>
            <a:ext cx="1428750" cy="1438275"/>
          </a:xfrm>
          <a:prstGeom prst="rect">
            <a:avLst/>
          </a:prstGeom>
          <a:noFill/>
        </p:spPr>
      </p:pic>
      <p:pic>
        <p:nvPicPr>
          <p:cNvPr id="6" name="Picture 4" descr="priroda-17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1428750" cy="1438275"/>
          </a:xfrm>
          <a:prstGeom prst="rect">
            <a:avLst/>
          </a:prstGeom>
          <a:noFill/>
        </p:spPr>
      </p:pic>
      <p:pic>
        <p:nvPicPr>
          <p:cNvPr id="7" name="Picture 4" descr="priroda-17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5206" y="285728"/>
            <a:ext cx="1428750" cy="14382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C:\Documents and Settings\Ирина\Рабочий стол\b29c802s-960.jpg"/>
          <p:cNvPicPr>
            <a:picLocks noChangeAspect="1" noChangeArrowheads="1"/>
          </p:cNvPicPr>
          <p:nvPr/>
        </p:nvPicPr>
        <p:blipFill>
          <a:blip r:embed="rId2"/>
          <a:srcRect b="4062"/>
          <a:stretch>
            <a:fillRect/>
          </a:stretch>
        </p:blipFill>
        <p:spPr bwMode="auto">
          <a:xfrm>
            <a:off x="1857104" y="239292"/>
            <a:ext cx="5195066" cy="5848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42844" y="142852"/>
            <a:ext cx="4114800" cy="3724284"/>
          </a:xfrm>
          <a:prstGeom prst="rect">
            <a:avLst/>
          </a:prstGeom>
        </p:spPr>
        <p:txBody>
          <a:bodyPr/>
          <a:lstStyle/>
          <a:p>
            <a:pPr marL="342900" marR="0" lvl="0" indent="-342900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Ой, ты Лакомка-Среда! </a:t>
            </a:r>
          </a:p>
          <a:p>
            <a:pPr marL="342900" marR="0" lvl="0" indent="-342900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Масляна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сковорода! </a:t>
            </a:r>
          </a:p>
          <a:p>
            <a:pPr marL="342900" marR="0" lvl="0" indent="-342900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Как повелось со старины -  Едем к… !</a:t>
            </a:r>
          </a:p>
          <a:p>
            <a:pPr marL="342900" marR="0" lvl="0" indent="-342900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Масленица- объеденье! </a:t>
            </a:r>
          </a:p>
          <a:p>
            <a:pPr marL="342900" marR="0" lvl="0" indent="-342900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Напечем блины с утра. </a:t>
            </a:r>
          </a:p>
          <a:p>
            <a:pPr marL="342900" marR="0" lvl="0" indent="-342900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 ним – сметана и варенье </a:t>
            </a:r>
          </a:p>
          <a:p>
            <a:pPr marL="342900" marR="0" lvl="0" indent="-342900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И, конечно же, … ! 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4994770" y="2420888"/>
            <a:ext cx="4114800" cy="3938598"/>
          </a:xfrm>
          <a:prstGeom prst="rect">
            <a:avLst/>
          </a:prstGeom>
        </p:spPr>
        <p:txBody>
          <a:bodyPr/>
          <a:lstStyle/>
          <a:p>
            <a:pPr marL="342900" marR="0" lvl="0" indent="-342900" algn="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 с икрой , и со сметаной </a:t>
            </a:r>
          </a:p>
          <a:p>
            <a:pPr marL="342900" marR="0" lvl="0" indent="-342900" algn="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Всякие они вкусны! </a:t>
            </a:r>
          </a:p>
          <a:p>
            <a:pPr marL="342900" marR="0" lvl="0" indent="-342900" algn="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Ноздреваты и румяны – </a:t>
            </a:r>
          </a:p>
          <a:p>
            <a:pPr marL="342900" marR="0" lvl="0" indent="-342900" algn="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Наши солнышки-… ! </a:t>
            </a:r>
          </a:p>
          <a:p>
            <a:pPr marL="342900" marR="0" lvl="0" indent="-342900" algn="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масленично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воскресенье </a:t>
            </a:r>
          </a:p>
          <a:p>
            <a:pPr marL="342900" marR="0" lvl="0" indent="-342900" algn="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Все старался старый Тит </a:t>
            </a:r>
          </a:p>
          <a:p>
            <a:pPr marL="342900" marR="0" lvl="0" indent="-342900" algn="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Попросить у всех прощенья </a:t>
            </a:r>
          </a:p>
          <a:p>
            <a:pPr marL="342900" marR="0" lvl="0" indent="-342900" algn="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 ответить: … !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4" descr="priroda-1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0958" y="214290"/>
            <a:ext cx="1428760" cy="143828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C:\Documents and Settings\Ирина\Рабочий стол\1131555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822" y="2751249"/>
            <a:ext cx="3943378" cy="3463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14282" y="57148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/>
              <a:t>Собирайся, народ, в хоровод, в хоровод! </a:t>
            </a:r>
          </a:p>
          <a:p>
            <a:r>
              <a:rPr lang="ru-RU" sz="2400" b="1" dirty="0" smtClean="0"/>
              <a:t>Масленица - кривошейка</a:t>
            </a:r>
          </a:p>
          <a:p>
            <a:r>
              <a:rPr lang="ru-RU" sz="2400" b="1" dirty="0" smtClean="0"/>
              <a:t>Состречаем тебя хорошенько </a:t>
            </a:r>
          </a:p>
          <a:p>
            <a:r>
              <a:rPr lang="ru-RU" sz="2400" b="1" dirty="0" smtClean="0"/>
              <a:t>С блинами, с каравайцами</a:t>
            </a:r>
          </a:p>
          <a:p>
            <a:r>
              <a:rPr lang="ru-RU" sz="2400" b="1" dirty="0" smtClean="0"/>
              <a:t>Да с вареничками. 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357686" y="2428868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Много напекли мы их – назовём мы их… блины</a:t>
            </a: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На тарелке он один – назовем мы просто… блин</a:t>
            </a: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Испекли для дочек – назовем…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блиночек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Будет кушать их сынок – назовем тогда… блинок</a:t>
            </a: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Огромный как домище – назовем…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блинище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А теперь пора играть, силу-удаль показать. 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4" descr="priroda-1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8082" y="214290"/>
            <a:ext cx="1428760" cy="143828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Ирина\Рабочий стол\102538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16632"/>
            <a:ext cx="6715172" cy="6395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Ирина\Рабочий стол\003630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776" y="265491"/>
            <a:ext cx="6433242" cy="6567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3"/>
          <p:cNvSpPr>
            <a:spLocks noChangeArrowheads="1"/>
          </p:cNvSpPr>
          <p:nvPr/>
        </p:nvSpPr>
        <p:spPr bwMode="auto">
          <a:xfrm>
            <a:off x="179512" y="228463"/>
            <a:ext cx="2172031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600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МАСЛЕНИЦА - </a:t>
            </a:r>
            <a:r>
              <a:rPr lang="ru-RU" sz="16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16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 проводы зимы, и </a:t>
            </a:r>
            <a:r>
              <a:rPr lang="ru-RU" sz="16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встреча долгожданной </a:t>
            </a:r>
            <a:r>
              <a:rPr lang="ru-RU" sz="16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весны; </a:t>
            </a:r>
            <a:r>
              <a:rPr lang="ru-RU" sz="16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это разгульные </a:t>
            </a:r>
            <a:r>
              <a:rPr lang="ru-RU" sz="16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хороводы, пляски и </a:t>
            </a:r>
            <a:r>
              <a:rPr lang="ru-RU" sz="16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песни</a:t>
            </a:r>
            <a:r>
              <a:rPr lang="ru-RU" sz="16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; это традиционные блины </a:t>
            </a:r>
            <a:r>
              <a:rPr lang="ru-RU" sz="16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как символы </a:t>
            </a:r>
            <a:r>
              <a:rPr lang="ru-RU" sz="16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весеннего солнышка, баранки </a:t>
            </a:r>
            <a:r>
              <a:rPr lang="ru-RU" sz="16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 другие </a:t>
            </a:r>
            <a:r>
              <a:rPr lang="ru-RU" sz="16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исконно русские яства; </a:t>
            </a:r>
            <a:r>
              <a:rPr lang="ru-RU" sz="16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это самовары, ряженые </a:t>
            </a:r>
            <a:r>
              <a:rPr lang="ru-RU" sz="16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скоморохи и яркие костры</a:t>
            </a:r>
            <a:r>
              <a:rPr lang="ru-RU" sz="16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… одним словом, </a:t>
            </a:r>
            <a:endParaRPr lang="ru-RU" sz="1600" b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8954" y="4869160"/>
            <a:ext cx="2138374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ru-RU" sz="1600" b="1" cap="all" dirty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Масленица – это пир на весь мир!</a:t>
            </a:r>
            <a:endParaRPr lang="ru-RU" sz="1600" b="1" cap="all" dirty="0">
              <a:ln w="0">
                <a:solidFill>
                  <a:schemeClr val="tx1"/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93" y="1340768"/>
            <a:ext cx="8820472" cy="5155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259632" y="50432"/>
            <a:ext cx="64493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Масленица (сырная неделя) – праздник, сохранившийся на Руси с языческих времен. Ритуал связан с проводами зимы и встречей весны. Масленица празднуется в последнюю неделю перед Великим постом, за семь недель до Пасхи. Главным атрибутом масленицы являются блины и народные гуляния. </a:t>
            </a:r>
          </a:p>
        </p:txBody>
      </p:sp>
    </p:spTree>
    <p:extLst>
      <p:ext uri="{BB962C8B-B14F-4D97-AF65-F5344CB8AC3E}">
        <p14:creationId xmlns:p14="http://schemas.microsoft.com/office/powerpoint/2010/main" val="295142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01" y="1268760"/>
            <a:ext cx="8748464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7"/>
          <p:cNvSpPr>
            <a:spLocks noChangeArrowheads="1"/>
          </p:cNvSpPr>
          <p:nvPr/>
        </p:nvSpPr>
        <p:spPr bwMode="auto">
          <a:xfrm>
            <a:off x="31548" y="21060"/>
            <a:ext cx="900494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6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Есть несколько объяснений появлению названия праздника «Масленица». </a:t>
            </a:r>
          </a:p>
          <a:p>
            <a:r>
              <a:rPr lang="ru-RU" sz="16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По одной версии название «Масленица» возникло потому, что на этой неделе по православному обычаю мясо уже исключается из пищи, а молочные </a:t>
            </a:r>
            <a:r>
              <a:rPr lang="ru-RU" sz="16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продукты ещё </a:t>
            </a:r>
            <a:r>
              <a:rPr lang="ru-RU" sz="16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можно употреблять </a:t>
            </a:r>
            <a:r>
              <a:rPr lang="ru-RU" sz="16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– вот </a:t>
            </a:r>
            <a:r>
              <a:rPr lang="ru-RU" sz="16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 пекут блины масленые. </a:t>
            </a:r>
          </a:p>
        </p:txBody>
      </p:sp>
    </p:spTree>
    <p:extLst>
      <p:ext uri="{BB962C8B-B14F-4D97-AF65-F5344CB8AC3E}">
        <p14:creationId xmlns:p14="http://schemas.microsoft.com/office/powerpoint/2010/main" val="4128497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800"/>
            <a:ext cx="8680545" cy="5141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07504" y="37493"/>
            <a:ext cx="8928992" cy="1591307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600" b="1" kern="0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no Pro Smbd SmText" pitchFamily="18" charset="0"/>
              </a:rPr>
              <a:t> </a:t>
            </a:r>
            <a:r>
              <a:rPr lang="ru-RU" sz="1600" b="1" kern="0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 основе появления слова «масленица» лежит традиция </a:t>
            </a:r>
            <a:r>
              <a:rPr lang="ru-RU" sz="1600" b="1" kern="0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выпекания блинов</a:t>
            </a:r>
            <a:r>
              <a:rPr lang="ru-RU" sz="1600" b="1" kern="0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. Вот и </a:t>
            </a:r>
            <a:r>
              <a:rPr lang="ru-RU" sz="1600" b="1" kern="0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стряпали блины </a:t>
            </a:r>
            <a:r>
              <a:rPr lang="ru-RU" sz="1600" b="1" kern="0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— этакие солнечные </a:t>
            </a:r>
            <a:r>
              <a:rPr lang="ru-RU" sz="1600" b="1" kern="0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малыши кругляши</a:t>
            </a:r>
            <a:r>
              <a:rPr lang="ru-RU" sz="1600" b="1" kern="0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. Кроме того, в русских деревнях было </a:t>
            </a:r>
            <a:r>
              <a:rPr lang="ru-RU" sz="1600" b="1" kern="0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принято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600" b="1" kern="0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производить </a:t>
            </a:r>
            <a:r>
              <a:rPr lang="ru-RU" sz="1600" b="1" kern="0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различные действия, связанные с кругом, — </a:t>
            </a:r>
            <a:r>
              <a:rPr lang="ru-RU" sz="1600" b="1" kern="0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объезжать несколько </a:t>
            </a:r>
            <a:r>
              <a:rPr lang="ru-RU" sz="1600" b="1" kern="0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раз село </a:t>
            </a:r>
            <a:r>
              <a:rPr lang="ru-RU" sz="1600" b="1" kern="0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на лошадях</a:t>
            </a:r>
            <a:r>
              <a:rPr lang="ru-RU" sz="1600" b="1" kern="0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, украшать колесо от телеги и </a:t>
            </a:r>
            <a:r>
              <a:rPr lang="ru-RU" sz="1600" b="1" kern="0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на шесте </a:t>
            </a:r>
            <a:r>
              <a:rPr lang="ru-RU" sz="1600" b="1" kern="0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носить его по улицам, водить хороводы. Считалось, </a:t>
            </a:r>
            <a:r>
              <a:rPr lang="ru-RU" sz="1600" b="1" kern="0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что подобные </a:t>
            </a:r>
            <a:r>
              <a:rPr lang="ru-RU" sz="1600" b="1" kern="0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церемонии «умасливают» солнце, делают его </a:t>
            </a:r>
            <a:r>
              <a:rPr lang="ru-RU" sz="1600" b="1" kern="0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добрее.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600" b="1" kern="0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Отсюда </a:t>
            </a:r>
            <a:r>
              <a:rPr lang="ru-RU" sz="1600" b="1" kern="0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и название — «Масленица</a:t>
            </a:r>
            <a:r>
              <a:rPr lang="ru-RU" sz="1600" b="1" i="1" kern="0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».</a:t>
            </a:r>
            <a:r>
              <a:rPr lang="ru-RU" sz="1600" b="1" kern="0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718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1"/>
          <p:cNvSpPr>
            <a:spLocks noChangeArrowheads="1"/>
          </p:cNvSpPr>
          <p:nvPr/>
        </p:nvSpPr>
        <p:spPr bwMode="auto">
          <a:xfrm>
            <a:off x="107504" y="28217"/>
            <a:ext cx="892899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6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Масленичная неделя</a:t>
            </a:r>
            <a:r>
              <a:rPr lang="en-US" sz="16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состояла </a:t>
            </a:r>
            <a:r>
              <a:rPr lang="ru-RU" sz="16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из двух половинок - </a:t>
            </a:r>
            <a:r>
              <a:rPr lang="ru-RU" sz="16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узкой </a:t>
            </a:r>
            <a:r>
              <a:rPr lang="ru-RU" sz="16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 широкой масленицы: в </a:t>
            </a:r>
            <a:r>
              <a:rPr lang="ru-RU" sz="16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первые </a:t>
            </a:r>
            <a:r>
              <a:rPr lang="ru-RU" sz="16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три дня крестьяне ещё  </a:t>
            </a:r>
            <a:r>
              <a:rPr lang="ru-RU" sz="16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занимались </a:t>
            </a:r>
            <a:r>
              <a:rPr lang="ru-RU" sz="16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хозяйственными </a:t>
            </a:r>
            <a:r>
              <a:rPr lang="ru-RU" sz="16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работами</a:t>
            </a:r>
            <a:r>
              <a:rPr lang="ru-RU" sz="16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, а с четверга работать запрещалось, так как начиналась Широкая </a:t>
            </a:r>
            <a:r>
              <a:rPr lang="ru-RU" sz="16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Масленица.</a:t>
            </a:r>
            <a:endParaRPr lang="en-US" sz="1600" b="1" dirty="0" smtClean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6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каждый день масленичной недели существовали определённые обряды и каждому дню масленичной недели дано было свое имя.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24" y="1619137"/>
            <a:ext cx="7740352" cy="5082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922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Ирина\Рабочий стол\kustodiev__maslenica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2735" y="2397518"/>
            <a:ext cx="6830498" cy="3991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25052" y="116632"/>
            <a:ext cx="8905864" cy="2280886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Утро... ПОНЕДЕЛЬНИК...</a:t>
            </a:r>
            <a:endParaRPr lang="ru-RU" sz="2400" b="1" dirty="0" smtClean="0"/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Наступает "ВСТРЕЧА".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Яркие салазки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 горочек скользят.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Целый день веселье.     Наступает вечер...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Накатавшись вволю,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все блины едят.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icture 4" descr="priroda-1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30" y="285728"/>
            <a:ext cx="1428750" cy="1438275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4" y="10155"/>
            <a:ext cx="2283418" cy="901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:\Documents and Settings\Ирина\Рабочий стол\m60851024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2322" y="2348879"/>
            <a:ext cx="6314474" cy="4087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4" descr="priroda-1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8082" y="214290"/>
            <a:ext cx="1428760" cy="1438285"/>
          </a:xfrm>
          <a:prstGeom prst="rect">
            <a:avLst/>
          </a:prstGeom>
          <a:noFill/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348" y="28817"/>
            <a:ext cx="2336404" cy="663879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err="1" smtClean="0">
                <a:latin typeface="+mj-lt"/>
                <a:ea typeface="+mj-ea"/>
                <a:cs typeface="+mj-cs"/>
              </a:rPr>
              <a:t>Заигрыш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Rectangle 5"/>
          <p:cNvSpPr txBox="1">
            <a:spLocks noChangeArrowheads="1"/>
          </p:cNvSpPr>
          <p:nvPr/>
        </p:nvSpPr>
        <p:spPr>
          <a:xfrm>
            <a:off x="611560" y="567032"/>
            <a:ext cx="8424936" cy="1782530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"ЗАИГРЫШ" беспечный – </a:t>
            </a:r>
            <a:r>
              <a:rPr lang="ru-RU" sz="2400" b="1" noProof="0" dirty="0"/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ВТОРНИКА отрада.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Все гулять, резвиться вышли, как один!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Игры и потехи, а за них - награда: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Сдобный и румяный масленичный блин!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957</Words>
  <Application>Microsoft Office PowerPoint</Application>
  <PresentationFormat>Экран (4:3)</PresentationFormat>
  <Paragraphs>126</Paragraphs>
  <Slides>22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Надежда</dc:creator>
  <cp:lastModifiedBy>Надежда</cp:lastModifiedBy>
  <cp:revision>19</cp:revision>
  <dcterms:modified xsi:type="dcterms:W3CDTF">2018-02-12T09:22:29Z</dcterms:modified>
</cp:coreProperties>
</file>