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8" r:id="rId3"/>
    <p:sldId id="259" r:id="rId4"/>
    <p:sldId id="274" r:id="rId5"/>
    <p:sldId id="262" r:id="rId6"/>
    <p:sldId id="265" r:id="rId7"/>
    <p:sldId id="266" r:id="rId8"/>
    <p:sldId id="267" r:id="rId9"/>
    <p:sldId id="268" r:id="rId10"/>
    <p:sldId id="275" r:id="rId11"/>
    <p:sldId id="276" r:id="rId12"/>
    <p:sldId id="277" r:id="rId13"/>
    <p:sldId id="278" r:id="rId14"/>
    <p:sldId id="27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8" d="100"/>
          <a:sy n="88" d="100"/>
        </p:scale>
        <p:origin x="147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C69A8-3FD9-4866-82F9-C7B70FB313B7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8258D-83E7-4A41-B0AA-C950E8993E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173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8258D-83E7-4A41-B0AA-C950E8993EF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611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6B1E-AB11-431E-9A97-7A08D5F73322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09DDC6E-112C-4DDD-A0CE-2EF69DE382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6B1E-AB11-431E-9A97-7A08D5F73322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DDC6E-112C-4DDD-A0CE-2EF69DE382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6B1E-AB11-431E-9A97-7A08D5F73322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DDC6E-112C-4DDD-A0CE-2EF69DE382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6B1E-AB11-431E-9A97-7A08D5F73322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09DDC6E-112C-4DDD-A0CE-2EF69DE382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6B1E-AB11-431E-9A97-7A08D5F73322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DDC6E-112C-4DDD-A0CE-2EF69DE382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6B1E-AB11-431E-9A97-7A08D5F73322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DDC6E-112C-4DDD-A0CE-2EF69DE382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6B1E-AB11-431E-9A97-7A08D5F73322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09DDC6E-112C-4DDD-A0CE-2EF69DE382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6B1E-AB11-431E-9A97-7A08D5F73322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DDC6E-112C-4DDD-A0CE-2EF69DE382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6B1E-AB11-431E-9A97-7A08D5F73322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DDC6E-112C-4DDD-A0CE-2EF69DE382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6B1E-AB11-431E-9A97-7A08D5F73322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DDC6E-112C-4DDD-A0CE-2EF69DE382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6B1E-AB11-431E-9A97-7A08D5F73322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DDC6E-112C-4DDD-A0CE-2EF69DE382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6596B1E-AB11-431E-9A97-7A08D5F73322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09DDC6E-112C-4DDD-A0CE-2EF69DE382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3214710"/>
          </a:xfrm>
        </p:spPr>
        <p:txBody>
          <a:bodyPr>
            <a:normAutofit/>
          </a:bodyPr>
          <a:lstStyle/>
          <a:p>
            <a:pPr algn="ctr"/>
            <a:r>
              <a:rPr lang="ru-RU" sz="8000" b="1" dirty="0" smtClean="0">
                <a:solidFill>
                  <a:schemeClr val="bg1"/>
                </a:solidFill>
              </a:rPr>
              <a:t>«</a:t>
            </a:r>
            <a:r>
              <a:rPr lang="ru-RU" sz="7200" b="1" dirty="0" smtClean="0">
                <a:solidFill>
                  <a:schemeClr val="bg1"/>
                </a:solidFill>
              </a:rPr>
              <a:t>ЭКОЛОГИЧЕСКИЙ КВН»</a:t>
            </a:r>
            <a:endParaRPr lang="ru-RU" sz="7200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0694" y="4429132"/>
            <a:ext cx="3214678" cy="100013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Подготовила: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Старший воспитатель</a:t>
            </a:r>
          </a:p>
          <a:p>
            <a:pPr algn="ctr"/>
            <a:r>
              <a:rPr lang="ru-RU" sz="2000" dirty="0" err="1" smtClean="0">
                <a:solidFill>
                  <a:schemeClr val="bg1"/>
                </a:solidFill>
              </a:rPr>
              <a:t>Криксина</a:t>
            </a:r>
            <a:r>
              <a:rPr lang="ru-RU" sz="2000" dirty="0" smtClean="0">
                <a:solidFill>
                  <a:schemeClr val="bg1"/>
                </a:solidFill>
              </a:rPr>
              <a:t> С.В.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88640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МУНИЦИПАЛЬНОЕ БЮДЖЕТНОЕ ДОШКОЛЬНОЕ ОБРАЗОВАТЕЛЬНОЕУЧРЕЖДЕНИЕ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Детский сад №3»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27784" y="6072206"/>
            <a:ext cx="3672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с</a:t>
            </a:r>
            <a:r>
              <a:rPr lang="ru-RU" sz="2400" b="1" dirty="0" smtClean="0">
                <a:solidFill>
                  <a:schemeClr val="bg1"/>
                </a:solidFill>
              </a:rPr>
              <a:t>. </a:t>
            </a:r>
            <a:r>
              <a:rPr lang="ru-RU" sz="2400" b="1" dirty="0" err="1" smtClean="0">
                <a:solidFill>
                  <a:schemeClr val="bg1"/>
                </a:solidFill>
              </a:rPr>
              <a:t>Богородское</a:t>
            </a:r>
            <a:r>
              <a:rPr lang="ru-RU" sz="2400" b="1" dirty="0" smtClean="0">
                <a:solidFill>
                  <a:schemeClr val="bg1"/>
                </a:solidFill>
              </a:rPr>
              <a:t> 2017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9" name="Рисунок 8" descr="http://i017.radikal.ru/1208/e6/fe433dd46a09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714752"/>
            <a:ext cx="264320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uiExpand="1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0344" y="116632"/>
            <a:ext cx="9144000" cy="5447645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VIII </a:t>
            </a:r>
            <a:r>
              <a:rPr lang="ru-RU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КОНКУРС</a:t>
            </a:r>
          </a:p>
          <a:p>
            <a:pPr algn="ctr"/>
            <a:r>
              <a:rPr lang="ru-RU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«ВОПРОС СОПЕРНИКУ»</a:t>
            </a:r>
          </a:p>
          <a:p>
            <a:pPr algn="ctr"/>
            <a:r>
              <a:rPr lang="ru-RU" sz="4400" dirty="0" smtClean="0">
                <a:latin typeface="+mj-lt"/>
              </a:rPr>
              <a:t>В этом конкурсе команды зададут вопрос сопернику. Время подготовки ответа 20 секунд. Команда может получить от 3 до 5  дополнительных балла</a:t>
            </a:r>
          </a:p>
          <a:p>
            <a:pPr algn="ctr"/>
            <a:endParaRPr lang="ru-RU" sz="4800" dirty="0">
              <a:latin typeface="+mj-lt"/>
            </a:endParaRPr>
          </a:p>
        </p:txBody>
      </p:sp>
      <p:pic>
        <p:nvPicPr>
          <p:cNvPr id="4" name="Рисунок 3" descr="http://i017.radikal.ru/1208/e6/fe433dd46a09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0232" y="4653136"/>
            <a:ext cx="1907704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71736832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0344" y="116632"/>
            <a:ext cx="9144000" cy="5386090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IX </a:t>
            </a:r>
            <a:r>
              <a:rPr lang="ru-RU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КОНКУРС</a:t>
            </a:r>
          </a:p>
          <a:p>
            <a:pPr algn="ctr"/>
            <a:endParaRPr lang="ru-RU" sz="40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«ДОМАШНИЕ ЗАДАНИЕ»</a:t>
            </a:r>
          </a:p>
          <a:p>
            <a:pPr algn="ctr"/>
            <a:r>
              <a:rPr lang="ru-RU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Тема: «ДЕТСКИЙ САД БУДУЩЕГО»</a:t>
            </a:r>
          </a:p>
          <a:p>
            <a:pPr algn="ctr"/>
            <a:r>
              <a:rPr lang="ru-RU" sz="3200" dirty="0" smtClean="0">
                <a:latin typeface="+mj-lt"/>
              </a:rPr>
              <a:t>Данный конкурс может принести командам от 10до 20 баллов. Время представления 5-10 минут</a:t>
            </a:r>
          </a:p>
          <a:p>
            <a:pPr algn="ctr"/>
            <a:endParaRPr lang="ru-RU" sz="4800" dirty="0">
              <a:latin typeface="+mj-lt"/>
            </a:endParaRPr>
          </a:p>
        </p:txBody>
      </p:sp>
      <p:pic>
        <p:nvPicPr>
          <p:cNvPr id="4" name="Рисунок 3" descr="http://i017.radikal.ru/1208/e6/fe433dd46a09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0232" y="4653136"/>
            <a:ext cx="1907704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87952239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0344" y="116632"/>
            <a:ext cx="9144000" cy="5016758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 </a:t>
            </a:r>
            <a:r>
              <a:rPr lang="ru-RU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КОНКУРС</a:t>
            </a:r>
          </a:p>
          <a:p>
            <a:pPr algn="ctr"/>
            <a:endParaRPr lang="ru-RU" sz="40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«ПЕСЕННО-ПОЭТИЧЕСКИЙ </a:t>
            </a:r>
          </a:p>
          <a:p>
            <a:pPr algn="ctr"/>
            <a:r>
              <a:rPr lang="ru-RU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МАРАФОН»</a:t>
            </a:r>
          </a:p>
          <a:p>
            <a:pPr algn="ctr"/>
            <a:r>
              <a:rPr lang="ru-RU" sz="3200" dirty="0" smtClean="0">
                <a:latin typeface="+mj-lt"/>
              </a:rPr>
              <a:t>Командам предстоит вспомнить стихи и песни, содержание которых соответствует теме экология. Зачитывается или поется только одна строчка. За каждое выступление команда получает 1 балл</a:t>
            </a:r>
            <a:endParaRPr lang="ru-RU" sz="3200" dirty="0">
              <a:latin typeface="+mj-lt"/>
            </a:endParaRPr>
          </a:p>
        </p:txBody>
      </p:sp>
      <p:pic>
        <p:nvPicPr>
          <p:cNvPr id="4" name="Рисунок 3" descr="http://i017.radikal.ru/1208/e6/fe433dd46a09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0232" y="4653136"/>
            <a:ext cx="1907704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60233299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1600"/>
            <a:ext cx="9144000" cy="2431435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«РЕШИ КРОССВОРД»</a:t>
            </a:r>
          </a:p>
          <a:p>
            <a:pPr algn="ctr"/>
            <a:endParaRPr lang="ru-RU" sz="1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/>
            <a:endParaRPr lang="ru-RU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/>
            <a:endParaRPr lang="ru-RU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Рисунок 3" descr="http://i017.radikal.ru/1208/e6/fe433dd46a09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89160" y="1092763"/>
            <a:ext cx="1907704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987824" y="1124744"/>
            <a:ext cx="360040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51245" y="1124744"/>
            <a:ext cx="428667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79912" y="1124744"/>
            <a:ext cx="432048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33555" y="1124745"/>
            <a:ext cx="407072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77341" y="1124744"/>
            <a:ext cx="416929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130984" y="1124744"/>
            <a:ext cx="428667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596365" y="1124744"/>
            <a:ext cx="415795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048874" y="1124744"/>
            <a:ext cx="395334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55776" y="1577752"/>
            <a:ext cx="397768" cy="483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987824" y="1587826"/>
            <a:ext cx="360040" cy="4730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 rot="10800000" flipH="1" flipV="1">
            <a:off x="3382144" y="1587825"/>
            <a:ext cx="397768" cy="4730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814192" y="1603647"/>
            <a:ext cx="419363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267835" y="1587825"/>
            <a:ext cx="409506" cy="4730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708064" y="1587825"/>
            <a:ext cx="422920" cy="4730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161707" y="1587825"/>
            <a:ext cx="434658" cy="4730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127177" y="2060846"/>
            <a:ext cx="434830" cy="4732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559224" y="2091880"/>
            <a:ext cx="428600" cy="4421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010542" y="2076868"/>
            <a:ext cx="40933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439672" y="2083190"/>
            <a:ext cx="428735" cy="4508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987824" y="2534066"/>
            <a:ext cx="451848" cy="5200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451193" y="2537075"/>
            <a:ext cx="437014" cy="5233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899728" y="2534067"/>
            <a:ext cx="368107" cy="5389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4292395" y="2534066"/>
            <a:ext cx="415669" cy="5389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4740930" y="2534066"/>
            <a:ext cx="420777" cy="5389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5203701" y="2536982"/>
            <a:ext cx="392664" cy="5360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5620268" y="2534066"/>
            <a:ext cx="428606" cy="5389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3010542" y="3098979"/>
            <a:ext cx="429130" cy="5460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3469651" y="3107057"/>
            <a:ext cx="430077" cy="53796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3923631" y="3074772"/>
            <a:ext cx="368107" cy="5702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4309722" y="3098979"/>
            <a:ext cx="431208" cy="5460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4775697" y="3098979"/>
            <a:ext cx="428004" cy="5460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3023716" y="3680423"/>
            <a:ext cx="457200" cy="5591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578494" y="3680422"/>
            <a:ext cx="432048" cy="5686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2127177" y="3675174"/>
            <a:ext cx="428599" cy="5738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1678737" y="3667871"/>
            <a:ext cx="435496" cy="5811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1241827" y="3675174"/>
            <a:ext cx="466083" cy="58117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3501648" y="3670986"/>
            <a:ext cx="421983" cy="5780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3979824" y="3675174"/>
            <a:ext cx="365359" cy="5872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4368194" y="3645024"/>
            <a:ext cx="416240" cy="6040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4840672" y="3675174"/>
            <a:ext cx="388325" cy="5738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5246995" y="3659155"/>
            <a:ext cx="373273" cy="5898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 flipH="1">
            <a:off x="782937" y="4263650"/>
            <a:ext cx="458890" cy="6775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1250710" y="4263650"/>
            <a:ext cx="457200" cy="6775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1729504" y="4284443"/>
            <a:ext cx="397673" cy="6567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2163612" y="4259404"/>
            <a:ext cx="414882" cy="6817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2629695" y="4249044"/>
            <a:ext cx="405870" cy="6921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3093956" y="4256347"/>
            <a:ext cx="421089" cy="6848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551027" y="4272304"/>
            <a:ext cx="415335" cy="6688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 rot="10800000" flipH="1" flipV="1">
            <a:off x="4007535" y="4295630"/>
            <a:ext cx="443061" cy="6455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4491769" y="4295630"/>
            <a:ext cx="374725" cy="6455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4885805" y="4263650"/>
            <a:ext cx="386559" cy="6775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5286495" y="4284443"/>
            <a:ext cx="421078" cy="6567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3992686" y="4987752"/>
            <a:ext cx="499083" cy="6734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4491770" y="4987750"/>
            <a:ext cx="394622" cy="6734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4895609" y="4975991"/>
            <a:ext cx="390886" cy="685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5715352" y="4971121"/>
            <a:ext cx="421084" cy="6901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6144215" y="4987750"/>
            <a:ext cx="372001" cy="6734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6554760" y="4971121"/>
            <a:ext cx="465512" cy="6901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7058816" y="4971121"/>
            <a:ext cx="465512" cy="6901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7524328" y="4987750"/>
            <a:ext cx="504056" cy="6734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8036696" y="4987750"/>
            <a:ext cx="457200" cy="6734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5283716" y="4971121"/>
            <a:ext cx="426636" cy="6901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4007534" y="5661247"/>
            <a:ext cx="480080" cy="725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4494118" y="5642849"/>
            <a:ext cx="400053" cy="7571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4910093" y="5650381"/>
            <a:ext cx="414946" cy="7495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3542944" y="5642849"/>
            <a:ext cx="455372" cy="7571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3089502" y="5655134"/>
            <a:ext cx="407364" cy="7439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2605794" y="5650381"/>
            <a:ext cx="460669" cy="7495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2161143" y="5650381"/>
            <a:ext cx="397542" cy="7387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1711528" y="5661247"/>
            <a:ext cx="422749" cy="7387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23642" y="4987750"/>
            <a:ext cx="512854" cy="6734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307702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-17377"/>
            <a:ext cx="8711952" cy="4708981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+mj-lt"/>
              </a:rPr>
              <a:t>1. При повышении температуры воздуха до 0 </a:t>
            </a:r>
            <a:r>
              <a:rPr lang="ru-RU" sz="2000" dirty="0" smtClean="0">
                <a:latin typeface="+mj-lt"/>
              </a:rPr>
              <a:t>град</a:t>
            </a:r>
            <a:r>
              <a:rPr lang="ru-RU" sz="2000" dirty="0" smtClean="0">
                <a:latin typeface="+mj-lt"/>
              </a:rPr>
              <a:t>усов и выше снег становится рыхлым и начинает таять. Это явление называют (оттепель)</a:t>
            </a:r>
          </a:p>
          <a:p>
            <a:pPr algn="just"/>
            <a:r>
              <a:rPr lang="ru-RU" sz="2000" dirty="0" smtClean="0">
                <a:latin typeface="+mj-lt"/>
              </a:rPr>
              <a:t>2. Бабочка эта «сухопутная»: летает над лесными полянами и опушками. А имя у нее-»морское» (адмирал)</a:t>
            </a:r>
          </a:p>
          <a:p>
            <a:pPr algn="just"/>
            <a:r>
              <a:rPr lang="ru-RU" sz="2000" dirty="0" smtClean="0">
                <a:latin typeface="+mj-lt"/>
              </a:rPr>
              <a:t>3. У всех насекомых шесть ног, а у этого жителя планеты – восемь (паук)</a:t>
            </a:r>
          </a:p>
          <a:p>
            <a:pPr algn="just"/>
            <a:r>
              <a:rPr lang="ru-RU" sz="2000" dirty="0" smtClean="0">
                <a:latin typeface="+mj-lt"/>
              </a:rPr>
              <a:t>4. Полевой цветок очень красивой формы, из его  лепестков получают стойкую голубую или синюю краску. (василек)</a:t>
            </a:r>
          </a:p>
          <a:p>
            <a:pPr algn="just"/>
            <a:r>
              <a:rPr lang="ru-RU" sz="2000" dirty="0" smtClean="0">
                <a:latin typeface="+mj-lt"/>
              </a:rPr>
              <a:t>5. Это явление природы похоже на легкую дымку в  воздухе. (туман)</a:t>
            </a:r>
          </a:p>
          <a:p>
            <a:pPr algn="just"/>
            <a:r>
              <a:rPr lang="ru-RU" sz="2000" dirty="0" smtClean="0">
                <a:latin typeface="+mj-lt"/>
              </a:rPr>
              <a:t>6. Лекарственное растение, в народе его называли «</a:t>
            </a:r>
            <a:r>
              <a:rPr lang="ru-RU" sz="2000" dirty="0" err="1" smtClean="0">
                <a:latin typeface="+mj-lt"/>
              </a:rPr>
              <a:t>ранник</a:t>
            </a:r>
            <a:r>
              <a:rPr lang="ru-RU" sz="2000" dirty="0" smtClean="0">
                <a:latin typeface="+mj-lt"/>
              </a:rPr>
              <a:t>», «</a:t>
            </a:r>
            <a:r>
              <a:rPr lang="ru-RU" sz="2000" dirty="0" err="1" smtClean="0">
                <a:latin typeface="+mj-lt"/>
              </a:rPr>
              <a:t>чирьева</a:t>
            </a:r>
            <a:r>
              <a:rPr lang="ru-RU" sz="2000" dirty="0" smtClean="0">
                <a:latin typeface="+mj-lt"/>
              </a:rPr>
              <a:t> трава». (подорожник).</a:t>
            </a:r>
          </a:p>
          <a:p>
            <a:pPr algn="just"/>
            <a:r>
              <a:rPr lang="ru-RU" sz="2000" dirty="0" smtClean="0">
                <a:latin typeface="+mj-lt"/>
              </a:rPr>
              <a:t>7. Вся поляна покрыта голубыми, синими, розовыми цветами, все чуть склонили головки, и кажется: вот побежит ветерок и послышится серебристый перезвон. (колокольчик).</a:t>
            </a:r>
          </a:p>
          <a:p>
            <a:pPr algn="just"/>
            <a:r>
              <a:rPr lang="ru-RU" sz="2000" dirty="0" smtClean="0">
                <a:latin typeface="+mj-lt"/>
              </a:rPr>
              <a:t>8. Хвойное дерево, которое на зиму сбрасывает хвоинки. (лиственница).</a:t>
            </a:r>
          </a:p>
          <a:p>
            <a:pPr algn="just"/>
            <a:r>
              <a:rPr lang="ru-RU" sz="2000" dirty="0" smtClean="0">
                <a:latin typeface="+mj-lt"/>
              </a:rPr>
              <a:t>9. Ледяные кристаллики, падающие с неба зимой. (снежинки</a:t>
            </a:r>
            <a:r>
              <a:rPr lang="ru-RU" dirty="0" smtClean="0">
                <a:latin typeface="+mj-lt"/>
              </a:rPr>
              <a:t>)</a:t>
            </a:r>
            <a:endParaRPr lang="ru-RU" dirty="0" smtClean="0">
              <a:latin typeface="+mj-lt"/>
            </a:endParaRPr>
          </a:p>
        </p:txBody>
      </p:sp>
      <p:pic>
        <p:nvPicPr>
          <p:cNvPr id="4" name="Рисунок 3" descr="http://i017.radikal.ru/1208/e6/fe433dd46a09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0232" y="4653136"/>
            <a:ext cx="1907704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664625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46000" b="-4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548680"/>
            <a:ext cx="9144000" cy="8309967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dirty="0">
                <a:solidFill>
                  <a:srgbClr val="FF0000"/>
                </a:solidFill>
              </a:rPr>
              <a:t> </a:t>
            </a:r>
            <a:r>
              <a:rPr lang="ru-RU" sz="3200" dirty="0" smtClean="0">
                <a:solidFill>
                  <a:srgbClr val="FF0000"/>
                </a:solidFill>
              </a:rPr>
              <a:t>ПЕДСОВЕТ В НЕТРАДИЦИОННОЙ ФОРМЕ</a:t>
            </a:r>
          </a:p>
          <a:p>
            <a:pPr algn="ctr">
              <a:lnSpc>
                <a:spcPct val="150000"/>
              </a:lnSpc>
            </a:pPr>
            <a:r>
              <a:rPr lang="ru-RU" sz="3200" dirty="0" smtClean="0">
                <a:solidFill>
                  <a:srgbClr val="FF0000"/>
                </a:solidFill>
              </a:rPr>
              <a:t>«ЭКОЛОГИЧЕСКИЙ КВН»</a:t>
            </a:r>
          </a:p>
          <a:p>
            <a:pPr algn="ctr">
              <a:lnSpc>
                <a:spcPct val="150000"/>
              </a:lnSpc>
            </a:pPr>
            <a:r>
              <a:rPr lang="ru-RU" sz="3200" dirty="0" smtClean="0">
                <a:solidFill>
                  <a:srgbClr val="FF0000"/>
                </a:solidFill>
              </a:rPr>
              <a:t>ЦЕЛЬ: </a:t>
            </a:r>
            <a:r>
              <a:rPr lang="ru-RU" sz="2000" dirty="0" smtClean="0"/>
              <a:t>создание условий для уточнения и углубления знаний педагогов в области экологического воспитания дошкольников, расширение </a:t>
            </a:r>
            <a:r>
              <a:rPr lang="ru-RU" sz="2000" dirty="0" err="1" smtClean="0"/>
              <a:t>творяеского</a:t>
            </a:r>
            <a:r>
              <a:rPr lang="ru-RU" sz="2000" dirty="0" smtClean="0"/>
              <a:t> потенциала педагогов.</a:t>
            </a:r>
            <a:endParaRPr lang="ru-RU" sz="3200" dirty="0" smtClean="0"/>
          </a:p>
          <a:p>
            <a:pPr>
              <a:lnSpc>
                <a:spcPct val="150000"/>
              </a:lnSpc>
            </a:pPr>
            <a:r>
              <a:rPr lang="ru-RU" sz="3200" dirty="0" smtClean="0">
                <a:solidFill>
                  <a:srgbClr val="FF0000"/>
                </a:solidFill>
              </a:rPr>
              <a:t>ПРЕДВАРИТЕЛЬНАЯ РАБОТА: </a:t>
            </a:r>
            <a:r>
              <a:rPr lang="ru-RU" sz="2000" dirty="0" smtClean="0"/>
              <a:t>проведение консультаций по теме педсовета, проведение семинара «Дидактические игры экологической направленности», педагогический час по теме «Экология в авторской программе «Мой </a:t>
            </a:r>
            <a:r>
              <a:rPr lang="ru-RU" sz="2000" dirty="0" err="1" smtClean="0"/>
              <a:t>Ульчский</a:t>
            </a:r>
            <a:r>
              <a:rPr lang="ru-RU" sz="2000" dirty="0" smtClean="0"/>
              <a:t> район».</a:t>
            </a:r>
            <a:endParaRPr lang="ru-RU" sz="3200" dirty="0"/>
          </a:p>
          <a:p>
            <a:pPr algn="ctr">
              <a:lnSpc>
                <a:spcPct val="150000"/>
              </a:lnSpc>
            </a:pPr>
            <a:endParaRPr lang="ru-RU" sz="3200" dirty="0" smtClean="0"/>
          </a:p>
          <a:p>
            <a:pPr algn="ctr">
              <a:lnSpc>
                <a:spcPct val="150000"/>
              </a:lnSpc>
            </a:pPr>
            <a:endParaRPr lang="ru-RU" sz="3200" dirty="0"/>
          </a:p>
          <a:p>
            <a:pPr algn="ctr">
              <a:lnSpc>
                <a:spcPct val="150000"/>
              </a:lnSpc>
            </a:pPr>
            <a:endParaRPr lang="ru-RU" sz="3200" dirty="0" smtClean="0"/>
          </a:p>
          <a:p>
            <a:pPr algn="ctr">
              <a:lnSpc>
                <a:spcPct val="150000"/>
              </a:lnSpc>
            </a:pPr>
            <a:endParaRPr lang="ru-RU" sz="3200" dirty="0"/>
          </a:p>
        </p:txBody>
      </p:sp>
      <p:pic>
        <p:nvPicPr>
          <p:cNvPr id="4" name="Рисунок 3" descr="http://i017.radikal.ru/1208/e6/fe433dd46a09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6296" y="5301208"/>
            <a:ext cx="1907704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672"/>
            <a:ext cx="9144000" cy="6001643"/>
          </a:xfrm>
          <a:prstGeom prst="rect">
            <a:avLst/>
          </a:prstGeom>
          <a:solidFill>
            <a:schemeClr val="bg1">
              <a:alpha val="37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 </a:t>
            </a:r>
            <a:r>
              <a:rPr lang="en-US" sz="4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    </a:t>
            </a:r>
            <a:r>
              <a:rPr lang="ru-RU" sz="4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КОНКУРС </a:t>
            </a:r>
            <a:r>
              <a:rPr lang="en-US" sz="4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«ПРИВЕТСТВИЕ»</a:t>
            </a:r>
          </a:p>
          <a:p>
            <a:pPr algn="ctr">
              <a:lnSpc>
                <a:spcPct val="150000"/>
              </a:lnSpc>
            </a:pPr>
            <a:r>
              <a:rPr lang="ru-RU" sz="4400" dirty="0" smtClean="0"/>
              <a:t>Команды представляют название, эмблему, девиз команды</a:t>
            </a:r>
          </a:p>
          <a:p>
            <a:pPr algn="ctr">
              <a:lnSpc>
                <a:spcPct val="150000"/>
              </a:lnSpc>
            </a:pPr>
            <a:r>
              <a:rPr lang="ru-RU" sz="4400" dirty="0" smtClean="0"/>
              <a:t>Конкурс оценивается от 3до 5 баллов</a:t>
            </a:r>
            <a:endParaRPr lang="en-US" sz="4400" dirty="0" smtClean="0"/>
          </a:p>
        </p:txBody>
      </p:sp>
      <p:pic>
        <p:nvPicPr>
          <p:cNvPr id="4" name="Рисунок 3" descr="http://i017.radikal.ru/1208/e6/fe433dd46a09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20272" y="5229200"/>
            <a:ext cx="1907704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784976" cy="7848302"/>
          </a:xfrm>
          <a:prstGeom prst="rect">
            <a:avLst/>
          </a:prstGeom>
          <a:solidFill>
            <a:schemeClr val="bg1">
              <a:alpha val="37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 </a:t>
            </a:r>
            <a:r>
              <a:rPr lang="en-US" sz="4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 </a:t>
            </a:r>
            <a:r>
              <a:rPr lang="en-US" sz="4000" b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I</a:t>
            </a:r>
            <a:r>
              <a:rPr lang="ru-RU" sz="4000" b="1" dirty="0">
                <a:solidFill>
                  <a:srgbClr val="FF0000"/>
                </a:solidFill>
                <a:latin typeface="Arial Black" panose="020B0A04020102020204" pitchFamily="34" charset="0"/>
              </a:rPr>
              <a:t> КОНКУРС «</a:t>
            </a:r>
            <a:r>
              <a:rPr lang="ru-RU" sz="4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ЭКОЛОГИЧЕСКАЯ РАЗМИНКА»</a:t>
            </a:r>
          </a:p>
          <a:p>
            <a:pPr algn="ctr">
              <a:lnSpc>
                <a:spcPct val="150000"/>
              </a:lnSpc>
            </a:pPr>
            <a:endParaRPr lang="ru-RU" sz="20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2800" b="1" dirty="0" smtClean="0">
                <a:latin typeface="Arial Black" panose="020B0A04020102020204" pitchFamily="34" charset="0"/>
              </a:rPr>
              <a:t>В данном конкурсе времени на обсуждение не будет. Каждой команде по очереди будет задаваться вопрос, если одна команда не ответит – право ответа будет передано другой команде. За каждый правильный ответ команды получает 1 балл.</a:t>
            </a:r>
          </a:p>
        </p:txBody>
      </p:sp>
      <p:pic>
        <p:nvPicPr>
          <p:cNvPr id="3" name="Рисунок 2" descr="http://i017.radikal.ru/1208/e6/fe433dd46a09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5895"/>
            <a:ext cx="1907704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2851276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352928" cy="7909858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III</a:t>
            </a:r>
            <a:r>
              <a:rPr lang="ru-RU" sz="4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КОНКУРС 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«ПРОСТЫЕ ИСТИНЫ»</a:t>
            </a:r>
          </a:p>
          <a:p>
            <a:pPr algn="just"/>
            <a:endParaRPr lang="en-US" sz="44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dirty="0" smtClean="0"/>
              <a:t>Капитаны команд выбирают по конверту. Внутри – текст педагогической  ситуации</a:t>
            </a:r>
          </a:p>
          <a:p>
            <a:pPr algn="ctr"/>
            <a:r>
              <a:rPr lang="ru-RU" sz="3200" dirty="0" smtClean="0"/>
              <a:t>Задача команд: сымпровизировать и проиграть сценку, продемонстрировать, как надо было поступить, что сказать, проиграть решение.</a:t>
            </a:r>
          </a:p>
          <a:p>
            <a:pPr algn="ctr"/>
            <a:r>
              <a:rPr lang="ru-RU" sz="3200" dirty="0" smtClean="0"/>
              <a:t>Каждой команде на подготовку 2 минуты.</a:t>
            </a:r>
          </a:p>
          <a:p>
            <a:pPr algn="ctr"/>
            <a:r>
              <a:rPr lang="ru-RU" sz="3200" dirty="0" smtClean="0"/>
              <a:t>За это задание команды получают от 1 до 5 баллов</a:t>
            </a:r>
          </a:p>
          <a:p>
            <a:pPr algn="just"/>
            <a:endParaRPr lang="ru-RU" sz="4400" b="1" dirty="0"/>
          </a:p>
          <a:p>
            <a:pPr algn="just"/>
            <a:endParaRPr lang="ru-RU" sz="4400" b="1" dirty="0"/>
          </a:p>
        </p:txBody>
      </p:sp>
      <p:pic>
        <p:nvPicPr>
          <p:cNvPr id="4" name="Рисунок 3" descr="http://i017.radikal.ru/1208/e6/fe433dd46a09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2320" y="836712"/>
            <a:ext cx="1907704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509200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IV </a:t>
            </a:r>
            <a:r>
              <a:rPr lang="ru-RU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КОНКУРС</a:t>
            </a:r>
          </a:p>
          <a:p>
            <a:pPr algn="ctr"/>
            <a:r>
              <a:rPr lang="ru-RU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«КОНКУРС КАПИТАНОВ»</a:t>
            </a:r>
          </a:p>
          <a:p>
            <a:pPr algn="just"/>
            <a:endParaRPr lang="ru-RU" sz="3200" dirty="0"/>
          </a:p>
          <a:p>
            <a:pPr algn="ctr"/>
            <a:r>
              <a:rPr lang="ru-RU" sz="4000" dirty="0" smtClean="0"/>
              <a:t>Капитанам команд предстоит выполнить 2 задания в формате «Блиц-вопрос»</a:t>
            </a:r>
          </a:p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1-е задание: </a:t>
            </a:r>
            <a:r>
              <a:rPr lang="ru-RU" sz="4000" dirty="0" smtClean="0"/>
              <a:t>Отгадай загадку.</a:t>
            </a:r>
          </a:p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2-е задание: </a:t>
            </a:r>
            <a:r>
              <a:rPr lang="ru-RU" sz="4000" dirty="0" smtClean="0"/>
              <a:t>капитанам по очереди предлагается назвать комнатные растения .</a:t>
            </a:r>
            <a:r>
              <a:rPr lang="en-US" sz="4000" dirty="0" smtClean="0"/>
              <a:t> </a:t>
            </a:r>
            <a:endParaRPr lang="ru-RU" sz="4000" dirty="0"/>
          </a:p>
        </p:txBody>
      </p:sp>
      <p:pic>
        <p:nvPicPr>
          <p:cNvPr id="4" name="Рисунок 3" descr="http://i017.radikal.ru/1208/e6/fe433dd46a09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6296" y="5301208"/>
            <a:ext cx="1907704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81683039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771" y="260648"/>
            <a:ext cx="9144000" cy="5816977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V </a:t>
            </a:r>
            <a:r>
              <a:rPr lang="ru-RU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КОНКУРС</a:t>
            </a:r>
          </a:p>
          <a:p>
            <a:pPr algn="ctr"/>
            <a:endParaRPr lang="ru-RU" sz="40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«МЕТОДИЧЕСКИЙ ТУРНИР»</a:t>
            </a:r>
          </a:p>
          <a:p>
            <a:pPr algn="ctr"/>
            <a:r>
              <a:rPr lang="ru-RU" sz="2800" dirty="0" smtClean="0">
                <a:latin typeface="+mj-lt"/>
              </a:rPr>
              <a:t>Участникам предстоит показать свои методические и природоведческие знания. Командам будет задан один и тот же вопрос. Для обсуждения каждого вопроса 20 секунд. Та команда, которая первая подготовит ответ, поднимает флажок. Если ответ будет дан неправильный, то право ответа переходит к другой команде. За каждый правильный ответ команда получает 1 балл. Все вопросы составлены в соответствии с ООП МБДОУ д/с №3 с/п «Село </a:t>
            </a:r>
            <a:r>
              <a:rPr lang="ru-RU" sz="2800" dirty="0" err="1" smtClean="0">
                <a:latin typeface="+mj-lt"/>
              </a:rPr>
              <a:t>Богородское</a:t>
            </a:r>
            <a:r>
              <a:rPr lang="ru-RU" sz="2800" dirty="0" smtClean="0">
                <a:latin typeface="+mj-lt"/>
              </a:rPr>
              <a:t>» </a:t>
            </a:r>
            <a:endParaRPr lang="ru-RU" sz="2800" dirty="0">
              <a:latin typeface="+mj-lt"/>
            </a:endParaRPr>
          </a:p>
        </p:txBody>
      </p:sp>
      <p:pic>
        <p:nvPicPr>
          <p:cNvPr id="4" name="Рисунок 3" descr="http://i017.radikal.ru/1208/e6/fe433dd46a09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280" y="5445224"/>
            <a:ext cx="1907704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66355208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50" y="116632"/>
            <a:ext cx="9144000" cy="6494085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VI</a:t>
            </a:r>
            <a:r>
              <a:rPr lang="ru-RU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КОНКУРС</a:t>
            </a:r>
          </a:p>
          <a:p>
            <a:pPr algn="ctr"/>
            <a:r>
              <a:rPr lang="ru-RU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«АССОЦИАЦИЯ»</a:t>
            </a:r>
          </a:p>
          <a:p>
            <a:r>
              <a:rPr lang="ru-RU" sz="2800" dirty="0" smtClean="0">
                <a:latin typeface="+mj-lt"/>
              </a:rPr>
              <a:t>В этом конкурсе командам предстоит подобрать ассоциации экологического содержания к кому-либо из коллег команды противника, не называя его.</a:t>
            </a:r>
          </a:p>
          <a:p>
            <a:r>
              <a:rPr lang="ru-RU" sz="2800" dirty="0" smtClean="0">
                <a:latin typeface="+mj-lt"/>
              </a:rPr>
              <a:t>Внешность, характер, манера поведения этого человека ассоциируются у вас:</a:t>
            </a:r>
          </a:p>
          <a:p>
            <a:r>
              <a:rPr lang="ru-RU" sz="2800" dirty="0" smtClean="0">
                <a:latin typeface="+mj-lt"/>
              </a:rPr>
              <a:t>-со стихией(огонь, воздух, вода, земля);</a:t>
            </a:r>
          </a:p>
          <a:p>
            <a:r>
              <a:rPr lang="ru-RU" sz="2800" dirty="0" smtClean="0">
                <a:latin typeface="+mj-lt"/>
              </a:rPr>
              <a:t>-с природным явлением;</a:t>
            </a:r>
          </a:p>
          <a:p>
            <a:pPr marL="457200" indent="-457200">
              <a:buFontTx/>
              <a:buChar char="-"/>
            </a:pPr>
            <a:r>
              <a:rPr lang="ru-RU" sz="2800" dirty="0" smtClean="0">
                <a:latin typeface="+mj-lt"/>
              </a:rPr>
              <a:t>С животным;</a:t>
            </a:r>
          </a:p>
          <a:p>
            <a:pPr marL="457200" indent="-457200">
              <a:buFontTx/>
              <a:buChar char="-"/>
            </a:pPr>
            <a:r>
              <a:rPr lang="ru-RU" sz="2800" dirty="0" smtClean="0">
                <a:latin typeface="+mj-lt"/>
              </a:rPr>
              <a:t>-с растением;</a:t>
            </a:r>
          </a:p>
          <a:p>
            <a:pPr marL="457200" indent="-457200">
              <a:buFontTx/>
              <a:buChar char="-"/>
            </a:pPr>
            <a:r>
              <a:rPr lang="ru-RU" sz="2800" dirty="0" smtClean="0">
                <a:latin typeface="+mj-lt"/>
              </a:rPr>
              <a:t>-с минералом.</a:t>
            </a:r>
          </a:p>
          <a:p>
            <a:r>
              <a:rPr lang="ru-RU" sz="2800" dirty="0" smtClean="0">
                <a:latin typeface="+mj-lt"/>
              </a:rPr>
              <a:t>Конкурс оценивается от 5 до 10 баллов. Время на подготовку 1 минута.</a:t>
            </a:r>
            <a:endParaRPr lang="ru-RU" sz="2800" dirty="0">
              <a:latin typeface="+mj-lt"/>
            </a:endParaRPr>
          </a:p>
        </p:txBody>
      </p:sp>
      <p:pic>
        <p:nvPicPr>
          <p:cNvPr id="4" name="Рисунок 3" descr="http://i017.radikal.ru/1208/e6/fe433dd46a09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240" y="3933056"/>
            <a:ext cx="1907704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39245252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0344" y="116632"/>
            <a:ext cx="9144000" cy="5632311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VII </a:t>
            </a:r>
            <a:r>
              <a:rPr lang="ru-RU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КОНКУРС</a:t>
            </a:r>
          </a:p>
          <a:p>
            <a:pPr algn="ctr"/>
            <a:r>
              <a:rPr lang="ru-RU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«ВОПРОСЫ ИЗ ЗАЛА»</a:t>
            </a:r>
          </a:p>
          <a:p>
            <a:pPr algn="ctr"/>
            <a:endParaRPr lang="ru-RU" sz="40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4800" dirty="0" smtClean="0">
                <a:latin typeface="+mj-lt"/>
              </a:rPr>
              <a:t>В этом конкурсе оценивается остроумие и смекалка, эрудиция и оригинальность ответа.</a:t>
            </a:r>
          </a:p>
          <a:p>
            <a:pPr algn="ctr"/>
            <a:r>
              <a:rPr lang="ru-RU" sz="4800" dirty="0">
                <a:latin typeface="+mj-lt"/>
              </a:rPr>
              <a:t>о</a:t>
            </a:r>
            <a:r>
              <a:rPr lang="ru-RU" sz="4800" dirty="0" smtClean="0">
                <a:latin typeface="+mj-lt"/>
              </a:rPr>
              <a:t>твет оценивается </a:t>
            </a:r>
          </a:p>
          <a:p>
            <a:pPr algn="ctr"/>
            <a:r>
              <a:rPr lang="ru-RU" sz="4800" dirty="0">
                <a:latin typeface="+mj-lt"/>
              </a:rPr>
              <a:t>о</a:t>
            </a:r>
            <a:r>
              <a:rPr lang="ru-RU" sz="4800" dirty="0" smtClean="0">
                <a:latin typeface="+mj-lt"/>
              </a:rPr>
              <a:t>т 3 до 5 баллов</a:t>
            </a:r>
            <a:endParaRPr lang="ru-RU" sz="4800" dirty="0">
              <a:latin typeface="+mj-lt"/>
            </a:endParaRPr>
          </a:p>
        </p:txBody>
      </p:sp>
      <p:pic>
        <p:nvPicPr>
          <p:cNvPr id="4" name="Рисунок 3" descr="http://i017.radikal.ru/1208/e6/fe433dd46a09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280" y="4224673"/>
            <a:ext cx="1907704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40812306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878</TotalTime>
  <Words>571</Words>
  <Application>Microsoft Office PowerPoint</Application>
  <PresentationFormat>Экран (4:3)</PresentationFormat>
  <Paragraphs>78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 Black</vt:lpstr>
      <vt:lpstr>Calibri</vt:lpstr>
      <vt:lpstr>Franklin Gothic Book</vt:lpstr>
      <vt:lpstr>Franklin Gothic Medium</vt:lpstr>
      <vt:lpstr>Times New Roman</vt:lpstr>
      <vt:lpstr>Wingdings 2</vt:lpstr>
      <vt:lpstr>Трек</vt:lpstr>
      <vt:lpstr>«ЭКОЛОГИЧЕСКИЙ КВН»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воспитателей    «Экологическое воспитание в детском саду»</dc:title>
  <dc:creator>Михаил</dc:creator>
  <cp:lastModifiedBy>Image&amp;Matros ®</cp:lastModifiedBy>
  <cp:revision>44</cp:revision>
  <dcterms:created xsi:type="dcterms:W3CDTF">2015-10-07T19:42:45Z</dcterms:created>
  <dcterms:modified xsi:type="dcterms:W3CDTF">2017-11-21T00:30:30Z</dcterms:modified>
</cp:coreProperties>
</file>