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30"/>
  </p:notesMasterIdLst>
  <p:sldIdLst>
    <p:sldId id="392" r:id="rId2"/>
    <p:sldId id="298" r:id="rId3"/>
    <p:sldId id="402" r:id="rId4"/>
    <p:sldId id="393" r:id="rId5"/>
    <p:sldId id="385" r:id="rId6"/>
    <p:sldId id="394" r:id="rId7"/>
    <p:sldId id="383" r:id="rId8"/>
    <p:sldId id="398" r:id="rId9"/>
    <p:sldId id="353" r:id="rId10"/>
    <p:sldId id="395" r:id="rId11"/>
    <p:sldId id="361" r:id="rId12"/>
    <p:sldId id="403" r:id="rId13"/>
    <p:sldId id="387" r:id="rId14"/>
    <p:sldId id="401" r:id="rId15"/>
    <p:sldId id="351" r:id="rId16"/>
    <p:sldId id="355" r:id="rId17"/>
    <p:sldId id="391" r:id="rId18"/>
    <p:sldId id="362" r:id="rId19"/>
    <p:sldId id="371" r:id="rId20"/>
    <p:sldId id="370" r:id="rId21"/>
    <p:sldId id="367" r:id="rId22"/>
    <p:sldId id="369" r:id="rId23"/>
    <p:sldId id="372" r:id="rId24"/>
    <p:sldId id="373" r:id="rId25"/>
    <p:sldId id="363" r:id="rId26"/>
    <p:sldId id="374" r:id="rId27"/>
    <p:sldId id="315" r:id="rId28"/>
    <p:sldId id="33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07BD7"/>
    <a:srgbClr val="2DD3DB"/>
    <a:srgbClr val="20B3BA"/>
    <a:srgbClr val="F6949D"/>
    <a:srgbClr val="FBCFD3"/>
    <a:srgbClr val="CC99FF"/>
    <a:srgbClr val="99F694"/>
    <a:srgbClr val="BAF4EE"/>
    <a:srgbClr val="90E8EC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099" autoAdjust="0"/>
    <p:restoredTop sz="94660"/>
  </p:normalViewPr>
  <p:slideViewPr>
    <p:cSldViewPr snapToGrid="0">
      <p:cViewPr>
        <p:scale>
          <a:sx n="80" d="100"/>
          <a:sy n="80" d="100"/>
        </p:scale>
        <p:origin x="-1854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A9C6A-391E-4FF8-BAE7-084DC7B07A98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D2F5A-086F-41DF-8209-D1AFA3F3F7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34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D2F5A-086F-41DF-8209-D1AFA3F3F78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26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09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247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35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85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42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3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01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55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51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302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66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grayscl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Cement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DB798-1CBB-4858-BAEE-7E63891C61DD}" type="datetimeFigureOut">
              <a:rPr lang="ru-RU" smtClean="0"/>
              <a:pPr/>
              <a:t>вт 27.02.18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B433-5761-4230-9E34-D31E0D2DE2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08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33136" y="525294"/>
            <a:ext cx="8277727" cy="5865778"/>
          </a:xfrm>
          <a:prstGeom prst="rect">
            <a:avLst/>
          </a:prstGeom>
          <a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artisticLightScreen/>
                      </a14:imgEffect>
                      <a14:imgEffect>
                        <a14:sharpenSoften amount="-100000"/>
                      </a14:imgEffect>
                      <a14:imgEffect>
                        <a14:colorTemperature colorTemp="1500"/>
                      </a14:imgEffect>
                      <a14:imgEffect>
                        <a14:saturation sat="400000"/>
                      </a14:imgEffect>
                      <a14:imgEffect>
                        <a14:brightnessContrast bright="5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buNone/>
              <a:defRPr/>
            </a:pPr>
            <a:endParaRPr lang="ru-RU" altLang="ru-RU" sz="39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altLang="ru-RU" sz="3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интересов детей, любознательности и познавательной мотивации как условие реализации ФГОС ДО </a:t>
            </a:r>
            <a:endParaRPr lang="ru-RU" altLang="ru-RU" sz="39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altLang="ru-RU" sz="217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ДС №27 г. Кузнецка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2" b="16339"/>
          <a:stretch/>
        </p:blipFill>
        <p:spPr>
          <a:xfrm rot="5858599">
            <a:off x="6853474" y="4065368"/>
            <a:ext cx="1549310" cy="12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68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image (22).jpg"/>
          <p:cNvPicPr>
            <a:picLocks noChangeAspect="1"/>
          </p:cNvPicPr>
          <p:nvPr/>
        </p:nvPicPr>
        <p:blipFill>
          <a:blip r:embed="rId2"/>
          <a:srcRect l="19610"/>
          <a:stretch>
            <a:fillRect/>
          </a:stretch>
        </p:blipFill>
        <p:spPr>
          <a:xfrm>
            <a:off x="5605153" y="570016"/>
            <a:ext cx="3313216" cy="2318314"/>
          </a:xfrm>
          <a:prstGeom prst="rect">
            <a:avLst/>
          </a:prstGeom>
        </p:spPr>
      </p:pic>
      <p:pic>
        <p:nvPicPr>
          <p:cNvPr id="6" name="Рисунок 5" descr="image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1" y="463137"/>
            <a:ext cx="4433454" cy="2493818"/>
          </a:xfrm>
          <a:prstGeom prst="rect">
            <a:avLst/>
          </a:prstGeom>
        </p:spPr>
      </p:pic>
      <p:pic>
        <p:nvPicPr>
          <p:cNvPr id="7" name="Рисунок 6" descr="image (15).jpg"/>
          <p:cNvPicPr>
            <a:picLocks noChangeAspect="1"/>
          </p:cNvPicPr>
          <p:nvPr/>
        </p:nvPicPr>
        <p:blipFill>
          <a:blip r:embed="rId4"/>
          <a:srcRect l="20649"/>
          <a:stretch>
            <a:fillRect/>
          </a:stretch>
        </p:blipFill>
        <p:spPr>
          <a:xfrm>
            <a:off x="5293268" y="3457947"/>
            <a:ext cx="3648851" cy="2586594"/>
          </a:xfrm>
          <a:prstGeom prst="rect">
            <a:avLst/>
          </a:prstGeom>
        </p:spPr>
      </p:pic>
      <p:pic>
        <p:nvPicPr>
          <p:cNvPr id="8" name="Рисунок 7" descr="image (14).jpg"/>
          <p:cNvPicPr>
            <a:picLocks noChangeAspect="1"/>
          </p:cNvPicPr>
          <p:nvPr/>
        </p:nvPicPr>
        <p:blipFill>
          <a:blip r:embed="rId5"/>
          <a:srcRect l="23766" r="19091"/>
          <a:stretch>
            <a:fillRect/>
          </a:stretch>
        </p:blipFill>
        <p:spPr>
          <a:xfrm>
            <a:off x="1093282" y="3291691"/>
            <a:ext cx="3134333" cy="308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image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417863"/>
            <a:ext cx="4508554" cy="269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354" y="3230088"/>
            <a:ext cx="6122389" cy="344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32158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33136" y="515566"/>
              <a:ext cx="8234209" cy="5885902"/>
            </a:xfrm>
            <a:prstGeom prst="rect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artisticLightScreen/>
                        </a14:imgEffect>
                        <a14:imgEffect>
                          <a14:sharpenSoften amount="-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5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ru-RU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0" indent="0" algn="ctr">
                <a:buNone/>
              </a:pPr>
              <a:endParaRPr lang="ru-RU" dirty="0"/>
            </a:p>
          </p:txBody>
        </p:sp>
      </p:grpSp>
      <p:sp>
        <p:nvSpPr>
          <p:cNvPr id="7" name="Пирог 6"/>
          <p:cNvSpPr/>
          <p:nvPr/>
        </p:nvSpPr>
        <p:spPr>
          <a:xfrm rot="13469578">
            <a:off x="2798305" y="1735335"/>
            <a:ext cx="3432449" cy="3446361"/>
          </a:xfrm>
          <a:prstGeom prst="pie">
            <a:avLst>
              <a:gd name="adj1" fmla="val 656912"/>
              <a:gd name="adj2" fmla="val 16200000"/>
            </a:avLst>
          </a:prstGeom>
          <a:solidFill>
            <a:srgbClr val="CC99FF">
              <a:alpha val="96863"/>
            </a:srgbClr>
          </a:solidFill>
          <a:ln>
            <a:solidFill>
              <a:srgbClr val="B07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" name="Группа 14"/>
          <p:cNvGrpSpPr/>
          <p:nvPr/>
        </p:nvGrpSpPr>
        <p:grpSpPr>
          <a:xfrm>
            <a:off x="1941615" y="911257"/>
            <a:ext cx="5260769" cy="5094515"/>
            <a:chOff x="1491174" y="1583983"/>
            <a:chExt cx="5260769" cy="5094515"/>
          </a:xfrm>
        </p:grpSpPr>
        <p:sp>
          <p:nvSpPr>
            <p:cNvPr id="6" name="Блок-схема: узел суммирования 5"/>
            <p:cNvSpPr/>
            <p:nvPr/>
          </p:nvSpPr>
          <p:spPr>
            <a:xfrm>
              <a:off x="1491174" y="1583983"/>
              <a:ext cx="5260769" cy="5094515"/>
            </a:xfrm>
            <a:prstGeom prst="flowChartSummingJunction">
              <a:avLst/>
            </a:prstGeom>
            <a:solidFill>
              <a:srgbClr val="FBCFD3">
                <a:alpha val="62000"/>
              </a:srgbClr>
            </a:solidFill>
            <a:ln>
              <a:solidFill>
                <a:srgbClr val="F694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ирог 3"/>
            <p:cNvSpPr/>
            <p:nvPr/>
          </p:nvSpPr>
          <p:spPr>
            <a:xfrm>
              <a:off x="2312436" y="2410915"/>
              <a:ext cx="3458917" cy="3440649"/>
            </a:xfrm>
            <a:prstGeom prst="pie">
              <a:avLst>
                <a:gd name="adj1" fmla="val 1"/>
                <a:gd name="adj2" fmla="val 1620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CC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ВВВВВВВВВ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3574095" y="2574260"/>
            <a:ext cx="1880867" cy="1768510"/>
          </a:xfrm>
          <a:prstGeom prst="ellipse">
            <a:avLst/>
          </a:prstGeom>
          <a:solidFill>
            <a:srgbClr val="7030A0"/>
          </a:solidFill>
          <a:ln>
            <a:solidFill>
              <a:srgbClr val="B07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737091" y="2728286"/>
            <a:ext cx="2639373" cy="133711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492472"/>
              </a:avLst>
            </a:prstTxWarp>
            <a:spAutoFit/>
          </a:bodyPr>
          <a:lstStyle/>
          <a:p>
            <a:r>
              <a:rPr lang="ru-RU" sz="2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</a:t>
            </a:r>
            <a:r>
              <a:rPr lang="ru-RU" sz="2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endParaRPr lang="ru-RU" sz="2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3444">
            <a:off x="2979190" y="1498995"/>
            <a:ext cx="3382553" cy="152354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7846457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СПОСОБАМИ </a:t>
            </a:r>
          </a:p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9744" y="3722116"/>
            <a:ext cx="3724094" cy="186152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367473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3595812" y="2627571"/>
            <a:ext cx="3976836" cy="18430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569791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ПРЕОБРАЗОВАНИЕ ОПЫТА </a:t>
            </a:r>
          </a:p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4164" y="3153680"/>
            <a:ext cx="1636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endParaRPr lang="ru-RU" sz="2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516898">
            <a:off x="4371744" y="2577150"/>
            <a:ext cx="1715735" cy="4064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221711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</a:t>
            </a:r>
          </a:p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</a:t>
            </a:r>
          </a:p>
        </p:txBody>
      </p:sp>
      <p:sp>
        <p:nvSpPr>
          <p:cNvPr id="24" name="TextBox 23"/>
          <p:cNvSpPr txBox="1"/>
          <p:nvPr/>
        </p:nvSpPr>
        <p:spPr>
          <a:xfrm rot="14735853">
            <a:off x="2943912" y="2566467"/>
            <a:ext cx="2549354" cy="209188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004219"/>
              </a:avLst>
            </a:prstTxWarp>
            <a:spAutoFit/>
          </a:bodyPr>
          <a:lstStyle/>
          <a:p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9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508" y="256393"/>
            <a:ext cx="5564133" cy="417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3891" y="3817001"/>
            <a:ext cx="3740727" cy="280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33136" y="515566"/>
              <a:ext cx="8234209" cy="5885902"/>
            </a:xfrm>
            <a:prstGeom prst="rect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artisticLightScreen/>
                        </a14:imgEffect>
                        <a14:imgEffect>
                          <a14:sharpenSoften amount="-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5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ru-RU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0" indent="0" algn="ctr">
                <a:buNone/>
              </a:pP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4177" y="515566"/>
            <a:ext cx="4096511" cy="315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584" y="549102"/>
            <a:ext cx="3938953" cy="295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199" y="3901459"/>
            <a:ext cx="3448364" cy="258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922" y="3476158"/>
            <a:ext cx="4200211" cy="315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892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7156" y="1163781"/>
            <a:ext cx="2863783" cy="385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18" y="0"/>
            <a:ext cx="423319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5192" y="483596"/>
            <a:ext cx="3852542" cy="256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age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53" y="225630"/>
            <a:ext cx="3874283" cy="358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1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790" y="3657601"/>
            <a:ext cx="4394830" cy="2861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 (32).jpg"/>
          <p:cNvPicPr>
            <a:picLocks noChangeAspect="1"/>
          </p:cNvPicPr>
          <p:nvPr/>
        </p:nvPicPr>
        <p:blipFill>
          <a:blip r:embed="rId5">
            <a:lum contrast="20000"/>
          </a:blip>
          <a:srcRect l="19481" r="25195"/>
          <a:stretch>
            <a:fillRect/>
          </a:stretch>
        </p:blipFill>
        <p:spPr>
          <a:xfrm>
            <a:off x="1123673" y="3992335"/>
            <a:ext cx="2438924" cy="247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User\Pictures\фото\IMG_20180207_102941796.jpg"/>
          <p:cNvPicPr>
            <a:picLocks noChangeAspect="1" noChangeArrowheads="1"/>
          </p:cNvPicPr>
          <p:nvPr/>
        </p:nvPicPr>
        <p:blipFill>
          <a:blip r:embed="rId2" cstate="print"/>
          <a:srcRect l="11429" r="16623"/>
          <a:stretch>
            <a:fillRect/>
          </a:stretch>
        </p:blipFill>
        <p:spPr bwMode="auto">
          <a:xfrm>
            <a:off x="213757" y="299109"/>
            <a:ext cx="4631376" cy="362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комп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67367"/>
            <a:ext cx="4377085" cy="328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35" y="3443844"/>
            <a:ext cx="5118265" cy="3170712"/>
          </a:xfrm>
          <a:prstGeom prst="rect">
            <a:avLst/>
          </a:prstGeom>
        </p:spPr>
      </p:pic>
      <p:pic>
        <p:nvPicPr>
          <p:cNvPr id="15" name="Picture 8" descr="IMG_20170523_180517_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49" y="272962"/>
            <a:ext cx="3889375" cy="3000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G_20170523_180859_2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6936" y="3489974"/>
            <a:ext cx="1683835" cy="1499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IMG_20170523_180913_1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3289" y="660343"/>
            <a:ext cx="1683835" cy="1499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G_20170523_180839_2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885" y="5051915"/>
            <a:ext cx="1683835" cy="1499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IMG_20170523_180817_2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352" y="1545391"/>
            <a:ext cx="1683835" cy="150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6).jpg"/>
          <p:cNvPicPr>
            <a:picLocks noChangeAspect="1"/>
          </p:cNvPicPr>
          <p:nvPr/>
        </p:nvPicPr>
        <p:blipFill>
          <a:blip r:embed="rId2"/>
          <a:srcRect l="12468" r="12467"/>
          <a:stretch>
            <a:fillRect/>
          </a:stretch>
        </p:blipFill>
        <p:spPr>
          <a:xfrm>
            <a:off x="0" y="0"/>
            <a:ext cx="9144000" cy="6855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33136" y="505838"/>
            <a:ext cx="8243936" cy="5895630"/>
          </a:xfrm>
          <a:prstGeom prst="rect">
            <a:avLst/>
          </a:pr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ghtScreen/>
                      </a14:imgEffect>
                      <a14:imgEffect>
                        <a14:sharpenSoften amount="-100000"/>
                      </a14:imgEffect>
                      <a14:imgEffect>
                        <a14:colorTemperature colorTemp="1500"/>
                      </a14:imgEffect>
                      <a14:imgEffect>
                        <a14:saturation sat="400000"/>
                      </a14:imgEffect>
                      <a14:imgEffect>
                        <a14:brightnessContrast bright="5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523" y="628091"/>
            <a:ext cx="779185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Актуальность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Познавательное развитие 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…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r"/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			(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Федеральный государственный  образовательный стандарт дошкольного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образования, ст. 2.6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35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5).jpg"/>
          <p:cNvPicPr>
            <a:picLocks noChangeAspect="1"/>
          </p:cNvPicPr>
          <p:nvPr/>
        </p:nvPicPr>
        <p:blipFill>
          <a:blip r:embed="rId2"/>
          <a:srcRect l="13117" r="1272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оспитатель года\image (28).jpg"/>
          <p:cNvPicPr>
            <a:picLocks noChangeAspect="1" noChangeArrowheads="1"/>
          </p:cNvPicPr>
          <p:nvPr/>
        </p:nvPicPr>
        <p:blipFill>
          <a:blip r:embed="rId2"/>
          <a:srcRect l="12468" r="12597"/>
          <a:stretch>
            <a:fillRect/>
          </a:stretch>
        </p:blipFill>
        <p:spPr bwMode="auto">
          <a:xfrm>
            <a:off x="0" y="-7427"/>
            <a:ext cx="9143999" cy="6863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image (31).jpg"/>
          <p:cNvPicPr>
            <a:picLocks noChangeAspect="1"/>
          </p:cNvPicPr>
          <p:nvPr/>
        </p:nvPicPr>
        <p:blipFill>
          <a:blip r:embed="rId2"/>
          <a:srcRect l="12467" r="12598"/>
          <a:stretch>
            <a:fillRect/>
          </a:stretch>
        </p:blipFill>
        <p:spPr>
          <a:xfrm>
            <a:off x="0" y="-7427"/>
            <a:ext cx="9143999" cy="686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30).jpg"/>
          <p:cNvPicPr>
            <a:picLocks noChangeAspect="1"/>
          </p:cNvPicPr>
          <p:nvPr/>
        </p:nvPicPr>
        <p:blipFill>
          <a:blip r:embed="rId2"/>
          <a:srcRect l="12987" r="12987"/>
          <a:stretch>
            <a:fillRect/>
          </a:stretch>
        </p:blipFill>
        <p:spPr>
          <a:xfrm>
            <a:off x="0" y="0"/>
            <a:ext cx="9144000" cy="6903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9).jpg"/>
          <p:cNvPicPr>
            <a:picLocks noChangeAspect="1"/>
          </p:cNvPicPr>
          <p:nvPr/>
        </p:nvPicPr>
        <p:blipFill>
          <a:blip r:embed="rId2"/>
          <a:srcRect l="12597" r="12857"/>
          <a:stretch>
            <a:fillRect/>
          </a:stretch>
        </p:blipFill>
        <p:spPr>
          <a:xfrm>
            <a:off x="0" y="-1"/>
            <a:ext cx="9144000" cy="689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Воспитатель года\image (24).jpg"/>
          <p:cNvPicPr>
            <a:picLocks noChangeAspect="1" noChangeArrowheads="1"/>
          </p:cNvPicPr>
          <p:nvPr/>
        </p:nvPicPr>
        <p:blipFill>
          <a:blip r:embed="rId2"/>
          <a:srcRect l="12449" r="12672"/>
          <a:stretch>
            <a:fillRect/>
          </a:stretch>
        </p:blipFill>
        <p:spPr bwMode="auto">
          <a:xfrm>
            <a:off x="0" y="0"/>
            <a:ext cx="9144000" cy="6869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7).jpg"/>
          <p:cNvPicPr>
            <a:picLocks noChangeAspect="1"/>
          </p:cNvPicPr>
          <p:nvPr/>
        </p:nvPicPr>
        <p:blipFill>
          <a:blip r:embed="rId2"/>
          <a:srcRect l="12727" r="12727"/>
          <a:stretch>
            <a:fillRect/>
          </a:stretch>
        </p:blipFill>
        <p:spPr>
          <a:xfrm>
            <a:off x="0" y="-53838"/>
            <a:ext cx="9144000" cy="689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471284" y="482067"/>
              <a:ext cx="8201432" cy="5884280"/>
              <a:chOff x="433137" y="517188"/>
              <a:chExt cx="8201432" cy="5884280"/>
            </a:xfrm>
          </p:grpSpPr>
          <p:sp>
            <p:nvSpPr>
              <p:cNvPr id="5" name="Подзаголовок 2"/>
              <p:cNvSpPr txBox="1">
                <a:spLocks/>
              </p:cNvSpPr>
              <p:nvPr/>
            </p:nvSpPr>
            <p:spPr>
              <a:xfrm>
                <a:off x="433137" y="526774"/>
                <a:ext cx="8144334" cy="5874694"/>
              </a:xfrm>
              <a:prstGeom prst="rect">
                <a:avLst/>
              </a:prstGeom>
              <a:blipFill>
                <a:blip r:embed="rId3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 xmlns="">
                        <a14:imgLayer r:embed="rId4">
                          <a14:imgEffect>
                            <a14:artisticLightScreen/>
                          </a14:imgEffect>
                          <a14:imgEffect>
                            <a14:sharpenSoften amount="-100000"/>
                          </a14:imgEffect>
                          <a14:imgEffect>
                            <a14:colorTemperature colorTemp="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bright="5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  <a:effectLst/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endParaRPr lang="ru-RU" altLang="ru-RU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0" indent="0" algn="ctr">
                  <a:buNone/>
                </a:pPr>
                <a:endParaRPr lang="ru-RU" dirty="0"/>
              </a:p>
            </p:txBody>
          </p:sp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4017" y="517188"/>
                <a:ext cx="4895850" cy="30702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8" descr="C:\Users\доу-27\Desktop\IMG_20161215_100920511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872" y="3705864"/>
                <a:ext cx="3932697" cy="25324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235" y="3672831"/>
                <a:ext cx="4211637" cy="25382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5905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33136" y="564204"/>
              <a:ext cx="8234209" cy="5837264"/>
            </a:xfrm>
            <a:prstGeom prst="rect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artisticLightScreen/>
                        </a14:imgEffect>
                        <a14:imgEffect>
                          <a14:sharpenSoften amount="-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5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ru-RU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0" indent="0" algn="ctr">
                <a:buNone/>
              </a:pPr>
              <a:endParaRPr lang="ru-RU" dirty="0"/>
            </a:p>
          </p:txBody>
        </p:sp>
        <p:sp>
          <p:nvSpPr>
            <p:cNvPr id="6" name="Скругленная прямоугольная выноска 5"/>
            <p:cNvSpPr/>
            <p:nvPr/>
          </p:nvSpPr>
          <p:spPr>
            <a:xfrm>
              <a:off x="1114059" y="711470"/>
              <a:ext cx="4807384" cy="3348782"/>
            </a:xfrm>
            <a:prstGeom prst="wedgeRoundRectCallout">
              <a:avLst>
                <a:gd name="adj1" fmla="val 42712"/>
                <a:gd name="adj2" fmla="val 77416"/>
                <a:gd name="adj3" fmla="val 16667"/>
              </a:avLst>
            </a:prstGeom>
            <a:solidFill>
              <a:srgbClr val="BAF4EE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2800" b="1" dirty="0">
                  <a:ln/>
                  <a:solidFill>
                    <a:srgbClr val="002060"/>
                  </a:solidFill>
                  <a:latin typeface="Monotype Corsiva" panose="03010101010201010101" pitchFamily="66" charset="0"/>
                </a:rPr>
                <a:t> То, что я услышал – я забуду.</a:t>
              </a:r>
            </a:p>
            <a:p>
              <a:pPr algn="ctr">
                <a:defRPr/>
              </a:pPr>
              <a:r>
                <a:rPr lang="ru-RU" sz="2800" b="1" dirty="0">
                  <a:ln/>
                  <a:solidFill>
                    <a:srgbClr val="002060"/>
                  </a:solidFill>
                  <a:latin typeface="Monotype Corsiva" panose="03010101010201010101" pitchFamily="66" charset="0"/>
                </a:rPr>
                <a:t>То, что я увидел – я запомню.</a:t>
              </a:r>
            </a:p>
            <a:p>
              <a:pPr algn="ctr">
                <a:defRPr/>
              </a:pPr>
              <a:r>
                <a:rPr lang="ru-RU" sz="2800" b="1" dirty="0">
                  <a:ln/>
                  <a:solidFill>
                    <a:srgbClr val="002060"/>
                  </a:solidFill>
                  <a:latin typeface="Monotype Corsiva" panose="03010101010201010101" pitchFamily="66" charset="0"/>
                </a:rPr>
                <a:t>То, что я сделал – я познал.</a:t>
              </a:r>
            </a:p>
            <a:p>
              <a:pPr algn="ctr">
                <a:defRPr/>
              </a:pPr>
              <a:endParaRPr lang="ru-RU" sz="2800" b="1" dirty="0">
                <a:ln/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pPr algn="ctr">
                <a:defRPr/>
              </a:pPr>
              <a:r>
                <a:rPr lang="ru-RU" sz="2800" b="1" dirty="0">
                  <a:ln/>
                  <a:solidFill>
                    <a:srgbClr val="002060"/>
                  </a:solidFill>
                  <a:latin typeface="Monotype Corsiva" panose="03010101010201010101" pitchFamily="66" charset="0"/>
                </a:rPr>
                <a:t>                </a:t>
              </a:r>
              <a:r>
                <a:rPr lang="ru-RU" sz="2800" b="1" dirty="0" smtClean="0">
                  <a:ln/>
                  <a:solidFill>
                    <a:srgbClr val="002060"/>
                  </a:solidFill>
                  <a:latin typeface="Monotype Corsiva" panose="03010101010201010101" pitchFamily="66" charset="0"/>
                </a:rPr>
                <a:t>Китайская </a:t>
              </a:r>
              <a:r>
                <a:rPr lang="ru-RU" sz="2800" b="1" dirty="0">
                  <a:ln/>
                  <a:solidFill>
                    <a:srgbClr val="002060"/>
                  </a:solidFill>
                  <a:latin typeface="Monotype Corsiva" panose="03010101010201010101" pitchFamily="66" charset="0"/>
                </a:rPr>
                <a:t>мудрость</a:t>
              </a:r>
            </a:p>
          </p:txBody>
        </p:sp>
        <p:pic>
          <p:nvPicPr>
            <p:cNvPr id="7" name="Picture 12" descr="умник 1 без тени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0625"/>
            <a:stretch>
              <a:fillRect/>
            </a:stretch>
          </p:blipFill>
          <p:spPr bwMode="auto">
            <a:xfrm>
              <a:off x="6072409" y="3622768"/>
              <a:ext cx="2088911" cy="24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787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47473" y="505839"/>
            <a:ext cx="8249056" cy="5924144"/>
          </a:xfrm>
          <a:prstGeom prst="rect">
            <a:avLst/>
          </a:pr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ghtScreen/>
                      </a14:imgEffect>
                      <a14:imgEffect>
                        <a14:sharpenSoften amount="-100000"/>
                      </a14:imgEffect>
                      <a14:imgEffect>
                        <a14:colorTemperature colorTemp="1500"/>
                      </a14:imgEffect>
                      <a14:imgEffect>
                        <a14:saturation sat="400000"/>
                      </a14:imgEffect>
                      <a14:imgEffect>
                        <a14:brightnessContrast bright="5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7156" y="1080703"/>
            <a:ext cx="7217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 реализовать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дошкольного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посредством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экологическому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образованию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обеспечить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личности  каждого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ему возможность радостно и содержательно прожить годы дошкольного детства.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6" t="10548" r="16789" b="8865"/>
          <a:stretch/>
        </p:blipFill>
        <p:spPr>
          <a:xfrm rot="274576">
            <a:off x="5365543" y="697081"/>
            <a:ext cx="2824330" cy="399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24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54894" y="515566"/>
            <a:ext cx="8234209" cy="5885902"/>
          </a:xfrm>
          <a:prstGeom prst="rect">
            <a:avLst/>
          </a:pr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tile tx="0" ty="0" sx="100000" sy="100000" flip="none" algn="tl"/>
          </a:blipFill>
          <a:ln>
            <a:noFill/>
          </a:ln>
          <a:effectLst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ru-RU" alt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3962" y="515566"/>
            <a:ext cx="7496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рапеция 6"/>
          <p:cNvSpPr/>
          <p:nvPr/>
        </p:nvSpPr>
        <p:spPr>
          <a:xfrm>
            <a:off x="2201034" y="5127999"/>
            <a:ext cx="4809643" cy="1109784"/>
          </a:xfrm>
          <a:prstGeom prst="trapezoid">
            <a:avLst/>
          </a:prstGeom>
          <a:solidFill>
            <a:srgbClr val="F57F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ситуации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2468071" y="4001476"/>
            <a:ext cx="4268791" cy="1125415"/>
          </a:xfrm>
          <a:prstGeom prst="trapezoid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знаний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рапеция 9"/>
          <p:cNvSpPr/>
          <p:nvPr/>
        </p:nvSpPr>
        <p:spPr>
          <a:xfrm>
            <a:off x="3010237" y="1892906"/>
            <a:ext cx="3202994" cy="1092571"/>
          </a:xfrm>
          <a:prstGeom prst="trapezoi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систему полученных знаний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рапеция 10"/>
          <p:cNvSpPr/>
          <p:nvPr/>
        </p:nvSpPr>
        <p:spPr>
          <a:xfrm>
            <a:off x="2751292" y="2993292"/>
            <a:ext cx="3712031" cy="1012094"/>
          </a:xfrm>
          <a:prstGeom prst="trapezoi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предположений, варианты решения проблемы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604969" y="421188"/>
            <a:ext cx="4131893" cy="1471091"/>
            <a:chOff x="2674555" y="410749"/>
            <a:chExt cx="3846905" cy="1471091"/>
          </a:xfrm>
        </p:grpSpPr>
        <p:sp>
          <p:nvSpPr>
            <p:cNvPr id="9" name="Трапеция 8"/>
            <p:cNvSpPr/>
            <p:nvPr/>
          </p:nvSpPr>
          <p:spPr>
            <a:xfrm>
              <a:off x="2674555" y="410749"/>
              <a:ext cx="3846905" cy="1461038"/>
            </a:xfrm>
            <a:prstGeom prst="trapezoid">
              <a:avLst>
                <a:gd name="adj" fmla="val 14001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endParaRPr lang="ru-RU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endParaRPr lang="ru-RU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94373" y="866177"/>
              <a:ext cx="26218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Проверка </a:t>
              </a:r>
              <a:r>
                <a:rPr lang="ru-RU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верности </a:t>
              </a:r>
              <a:r>
                <a:rPr lang="ru-RU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предположений и решение</a:t>
              </a:r>
              <a:endPara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746057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33137" y="527422"/>
              <a:ext cx="8263392" cy="5874046"/>
            </a:xfrm>
            <a:prstGeom prst="rect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artisticLightScreen/>
                        </a14:imgEffect>
                        <a14:imgEffect>
                          <a14:sharpenSoften amount="-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5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ru-RU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0" indent="0" algn="ctr">
                <a:buNone/>
              </a:pPr>
              <a:endParaRPr lang="ru-RU" dirty="0"/>
            </a:p>
          </p:txBody>
        </p:sp>
        <p:grpSp>
          <p:nvGrpSpPr>
            <p:cNvPr id="3" name="Группа 9"/>
            <p:cNvGrpSpPr/>
            <p:nvPr/>
          </p:nvGrpSpPr>
          <p:grpSpPr>
            <a:xfrm>
              <a:off x="483248" y="402450"/>
              <a:ext cx="8177503" cy="5845518"/>
              <a:chOff x="543668" y="362257"/>
              <a:chExt cx="8177503" cy="5845518"/>
            </a:xfrm>
          </p:grpSpPr>
          <p:pic>
            <p:nvPicPr>
              <p:cNvPr id="6" name="Picture 7" descr="G:\конф\IMG_20161202_095837745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5816" y="3406702"/>
                <a:ext cx="4495355" cy="27433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 descr="C:\Users\доу-27\Desktop\IMG_20161215_104228908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68" y="569838"/>
                <a:ext cx="4135168" cy="25854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6" descr="C:\Users\доу-27\Desktop\Новая папка\IMG_20161215_103713898_HDR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0326"/>
              <a:stretch>
                <a:fillRect/>
              </a:stretch>
            </p:blipFill>
            <p:spPr bwMode="auto">
              <a:xfrm>
                <a:off x="5344939" y="362257"/>
                <a:ext cx="3014658" cy="30416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 descr="C:\Users\dou-27\Desktop\я\IMG_20161110_122114936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273"/>
              <a:stretch>
                <a:fillRect/>
              </a:stretch>
            </p:blipFill>
            <p:spPr bwMode="auto">
              <a:xfrm>
                <a:off x="543668" y="3268494"/>
                <a:ext cx="3682148" cy="29392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6160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33136" y="515566"/>
              <a:ext cx="8234209" cy="5885902"/>
            </a:xfrm>
            <a:prstGeom prst="rect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artisticLightScreen/>
                        </a14:imgEffect>
                        <a14:imgEffect>
                          <a14:sharpenSoften amount="-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5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ru-RU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0" indent="0" algn="ctr">
                <a:buNone/>
              </a:pPr>
              <a:endParaRPr lang="ru-RU" dirty="0"/>
            </a:p>
          </p:txBody>
        </p:sp>
      </p:grpSp>
      <p:sp>
        <p:nvSpPr>
          <p:cNvPr id="6" name="Трапеция 5"/>
          <p:cNvSpPr/>
          <p:nvPr/>
        </p:nvSpPr>
        <p:spPr>
          <a:xfrm>
            <a:off x="2201034" y="5242376"/>
            <a:ext cx="4809643" cy="1109784"/>
          </a:xfrm>
          <a:prstGeom prst="trapezoid">
            <a:avLst/>
          </a:prstGeom>
          <a:solidFill>
            <a:srgbClr val="F57F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ситуации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рапеция 6"/>
          <p:cNvSpPr/>
          <p:nvPr/>
        </p:nvSpPr>
        <p:spPr>
          <a:xfrm>
            <a:off x="2468071" y="4116961"/>
            <a:ext cx="4268791" cy="1125415"/>
          </a:xfrm>
          <a:prstGeom prst="trapezoid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знаний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3010237" y="2012296"/>
            <a:ext cx="3202994" cy="1092571"/>
          </a:xfrm>
          <a:prstGeom prst="trapezoi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систему полученных знаний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рапеция 8"/>
          <p:cNvSpPr/>
          <p:nvPr/>
        </p:nvSpPr>
        <p:spPr>
          <a:xfrm>
            <a:off x="2755718" y="3104867"/>
            <a:ext cx="3712031" cy="1012094"/>
          </a:xfrm>
          <a:prstGeom prst="trapezoi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предположений, варианты решения проблемы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9"/>
          <p:cNvGrpSpPr/>
          <p:nvPr/>
        </p:nvGrpSpPr>
        <p:grpSpPr>
          <a:xfrm>
            <a:off x="2547899" y="551258"/>
            <a:ext cx="4131893" cy="1523779"/>
            <a:chOff x="2674555" y="446441"/>
            <a:chExt cx="3846905" cy="1523779"/>
          </a:xfrm>
        </p:grpSpPr>
        <p:sp>
          <p:nvSpPr>
            <p:cNvPr id="11" name="Трапеция 10"/>
            <p:cNvSpPr/>
            <p:nvPr/>
          </p:nvSpPr>
          <p:spPr>
            <a:xfrm>
              <a:off x="2674555" y="446441"/>
              <a:ext cx="3846905" cy="1461038"/>
            </a:xfrm>
            <a:prstGeom prst="trapezoid">
              <a:avLst>
                <a:gd name="adj" fmla="val 14001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endParaRPr lang="ru-RU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endParaRPr lang="ru-RU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7096" y="1046890"/>
              <a:ext cx="26218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Проверка верности предположений и решение</a:t>
              </a:r>
              <a:endPara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7773" y="720820"/>
            <a:ext cx="7496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2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вопрос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5521" y="3818743"/>
            <a:ext cx="2372860" cy="227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17000"/>
          </a:blip>
          <a:srcRect/>
          <a:stretch>
            <a:fillRect/>
          </a:stretch>
        </p:blipFill>
        <p:spPr bwMode="auto">
          <a:xfrm>
            <a:off x="1640618" y="2648197"/>
            <a:ext cx="2394962" cy="23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3194" y="688770"/>
            <a:ext cx="2435903" cy="235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lum contrast="59000"/>
          </a:blip>
          <a:srcRect/>
          <a:stretch>
            <a:fillRect/>
          </a:stretch>
        </p:blipFill>
        <p:spPr bwMode="auto">
          <a:xfrm>
            <a:off x="4714503" y="546262"/>
            <a:ext cx="2660074" cy="2485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lum bright="13000" contrast="26000"/>
          </a:blip>
          <a:srcRect/>
          <a:stretch>
            <a:fillRect/>
          </a:stretch>
        </p:blipFill>
        <p:spPr bwMode="auto">
          <a:xfrm>
            <a:off x="5333129" y="2802842"/>
            <a:ext cx="2362081" cy="223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491839" y="1149929"/>
            <a:ext cx="2470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Недиректив</a:t>
            </a:r>
            <a:r>
              <a:rPr lang="ru-RU" sz="2800" b="1" dirty="0" smtClean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ная</a:t>
            </a:r>
            <a:r>
              <a:rPr lang="ru-RU" sz="2800" b="1" dirty="0" smtClean="0">
                <a:solidFill>
                  <a:schemeClr val="bg1"/>
                </a:solidFill>
              </a:rPr>
              <a:t> помощь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1907" y="1339933"/>
            <a:ext cx="2470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Игра на мотивацию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6816" y="3475513"/>
            <a:ext cx="2470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Словесный отчёт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6763" y="4389912"/>
            <a:ext cx="2470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Игра на мотивацию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4213" y="3356760"/>
            <a:ext cx="2470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Проблемный вопрос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33136" y="515566"/>
              <a:ext cx="8234209" cy="5885902"/>
            </a:xfrm>
            <a:prstGeom prst="rect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artisticLightScreen/>
                        </a14:imgEffect>
                        <a14:imgEffect>
                          <a14:sharpenSoften amount="-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5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ru-RU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0" indent="0" algn="ctr">
                <a:buNone/>
              </a:pPr>
              <a:endParaRPr lang="ru-RU" dirty="0"/>
            </a:p>
          </p:txBody>
        </p:sp>
      </p:grpSp>
      <p:sp>
        <p:nvSpPr>
          <p:cNvPr id="6" name="Куб 5"/>
          <p:cNvSpPr/>
          <p:nvPr/>
        </p:nvSpPr>
        <p:spPr>
          <a:xfrm rot="967170">
            <a:off x="3622704" y="692860"/>
            <a:ext cx="1858116" cy="1818241"/>
          </a:xfrm>
          <a:prstGeom prst="cube">
            <a:avLst>
              <a:gd name="adj" fmla="val 3129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уб 6"/>
          <p:cNvSpPr/>
          <p:nvPr/>
        </p:nvSpPr>
        <p:spPr>
          <a:xfrm rot="4462815">
            <a:off x="5331179" y="1623242"/>
            <a:ext cx="1808703" cy="1899139"/>
          </a:xfrm>
          <a:prstGeom prst="cube">
            <a:avLst>
              <a:gd name="adj" fmla="val 2850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 rot="20286395">
            <a:off x="1782760" y="1297970"/>
            <a:ext cx="1807021" cy="1816312"/>
          </a:xfrm>
          <a:prstGeom prst="cube">
            <a:avLst>
              <a:gd name="adj" fmla="val 2778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уб 7"/>
          <p:cNvSpPr/>
          <p:nvPr/>
        </p:nvSpPr>
        <p:spPr>
          <a:xfrm rot="1091670">
            <a:off x="1229487" y="2850688"/>
            <a:ext cx="1808703" cy="1899139"/>
          </a:xfrm>
          <a:prstGeom prst="cube">
            <a:avLst/>
          </a:prstGeom>
          <a:solidFill>
            <a:srgbClr val="FF474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 rot="4763246">
            <a:off x="2109380" y="4039115"/>
            <a:ext cx="2034163" cy="2101545"/>
          </a:xfrm>
          <a:prstGeom prst="cube">
            <a:avLst>
              <a:gd name="adj" fmla="val 27309"/>
            </a:avLst>
          </a:prstGeom>
          <a:solidFill>
            <a:srgbClr val="7030A0"/>
          </a:solidFill>
          <a:ln>
            <a:solidFill>
              <a:srgbClr val="AA7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 rot="2345631">
            <a:off x="4315993" y="4420538"/>
            <a:ext cx="1808703" cy="1899139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 rot="868585">
            <a:off x="5847303" y="3275047"/>
            <a:ext cx="1808703" cy="1899139"/>
          </a:xfrm>
          <a:prstGeom prst="cub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28895" y="3700845"/>
            <a:ext cx="3459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ЛАБОРАТОРИЯ</a:t>
            </a:r>
            <a:endParaRPr lang="ru-RU" sz="4000" b="1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4858" y="1870646"/>
            <a:ext cx="31418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МАСТЕРСКАЯ</a:t>
            </a:r>
            <a:endParaRPr lang="ru-RU" sz="4000" b="1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3619" y="3253933"/>
            <a:ext cx="15568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БЮРО</a:t>
            </a:r>
            <a:endParaRPr lang="ru-RU" sz="4000" b="1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5490" y="4567465"/>
            <a:ext cx="17459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МУЗЕЙ</a:t>
            </a:r>
            <a:endParaRPr lang="ru-RU" sz="4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1221" y="5244432"/>
            <a:ext cx="38087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МЕТЕОСТАНЦИЯ</a:t>
            </a:r>
            <a:endParaRPr lang="ru-RU" sz="4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33648" y="713610"/>
            <a:ext cx="46743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ЖИВОЙ</a:t>
            </a:r>
            <a:r>
              <a:rPr lang="ru-RU" sz="40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УГОЛОК</a:t>
            </a:r>
            <a:endParaRPr lang="ru-RU" sz="4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9947" y="1939957"/>
            <a:ext cx="42382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БИБЛИОТЕКА</a:t>
            </a:r>
            <a:endParaRPr lang="ru-RU" sz="40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83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 animBg="1"/>
      <p:bldP spid="9" grpId="0" animBg="1"/>
      <p:bldP spid="12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chemeClr val="bg1"/>
              </a:gs>
              <a:gs pos="100000">
                <a:srgbClr val="90E8E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6968" y="3499431"/>
            <a:ext cx="3928777" cy="261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12).jpg"/>
          <p:cNvPicPr>
            <a:picLocks noChangeAspect="1"/>
          </p:cNvPicPr>
          <p:nvPr/>
        </p:nvPicPr>
        <p:blipFill>
          <a:blip r:embed="rId3"/>
          <a:srcRect l="9221" r="6104" b="2843"/>
          <a:stretch>
            <a:fillRect/>
          </a:stretch>
        </p:blipFill>
        <p:spPr>
          <a:xfrm>
            <a:off x="4951060" y="358487"/>
            <a:ext cx="3860431" cy="2491591"/>
          </a:xfrm>
          <a:prstGeom prst="rect">
            <a:avLst/>
          </a:prstGeom>
        </p:spPr>
      </p:pic>
      <p:pic>
        <p:nvPicPr>
          <p:cNvPr id="7" name="Содержимое 5" descr="100_33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0634" y="196926"/>
            <a:ext cx="3880725" cy="291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исунок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533" y="3372591"/>
            <a:ext cx="4327776" cy="283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223</Words>
  <Application>Microsoft Office PowerPoint</Application>
  <PresentationFormat>Экран (4:3)</PresentationFormat>
  <Paragraphs>71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Ruslan Bokarev</dc:creator>
  <cp:lastModifiedBy>Пользователь</cp:lastModifiedBy>
  <cp:revision>226</cp:revision>
  <dcterms:created xsi:type="dcterms:W3CDTF">2018-01-21T17:00:40Z</dcterms:created>
  <dcterms:modified xsi:type="dcterms:W3CDTF">2018-02-27T14:19:39Z</dcterms:modified>
</cp:coreProperties>
</file>