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2754" autoAdjust="0"/>
  </p:normalViewPr>
  <p:slideViewPr>
    <p:cSldViewPr>
      <p:cViewPr>
        <p:scale>
          <a:sx n="79" d="100"/>
          <a:sy n="79" d="100"/>
        </p:scale>
        <p:origin x="-894" y="-7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28.03.2018</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28.03.2018</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28.03.2018</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28.03.2018</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28.03.2018</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28.03.2018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28.03.2018</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28.03.2018</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28.03.2018</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28.03.2018</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214290"/>
            <a:ext cx="7701480" cy="1309254"/>
          </a:xfrm>
        </p:spPr>
        <p:txBody>
          <a:bodyPr>
            <a:normAutofit/>
          </a:bodyPr>
          <a:lstStyle/>
          <a:p>
            <a:pPr algn="ctr"/>
            <a:r>
              <a:rPr lang="ru-RU" sz="3600" dirty="0" smtClean="0">
                <a:effectLst/>
              </a:rPr>
              <a:t>КДОУ ВО «Кантемировский ЦППМСП»</a:t>
            </a:r>
            <a:endParaRPr lang="ru-RU" sz="3600" dirty="0">
              <a:effectLst/>
            </a:endParaRPr>
          </a:p>
        </p:txBody>
      </p:sp>
      <p:sp>
        <p:nvSpPr>
          <p:cNvPr id="3" name="Подзаголовок 2"/>
          <p:cNvSpPr>
            <a:spLocks noGrp="1"/>
          </p:cNvSpPr>
          <p:nvPr>
            <p:ph type="subTitle" idx="1"/>
          </p:nvPr>
        </p:nvSpPr>
        <p:spPr>
          <a:xfrm>
            <a:off x="683568" y="2636912"/>
            <a:ext cx="7854696" cy="4357718"/>
          </a:xfrm>
        </p:spPr>
        <p:txBody>
          <a:bodyPr>
            <a:normAutofit/>
          </a:bodyPr>
          <a:lstStyle/>
          <a:p>
            <a:pPr algn="ctr"/>
            <a:r>
              <a:rPr lang="ru-RU" sz="5400" dirty="0" smtClean="0">
                <a:solidFill>
                  <a:srgbClr val="C00000"/>
                </a:solidFill>
                <a:latin typeface="Cambria" pitchFamily="18" charset="0"/>
              </a:rPr>
              <a:t>«Перелетные птицы»</a:t>
            </a:r>
          </a:p>
          <a:p>
            <a:pPr algn="ctr"/>
            <a:endParaRPr lang="ru-RU" sz="4800" dirty="0" smtClean="0">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143008"/>
          </a:xfrm>
        </p:spPr>
        <p:txBody>
          <a:bodyPr>
            <a:normAutofit/>
          </a:bodyPr>
          <a:lstStyle/>
          <a:p>
            <a:pPr algn="ctr"/>
            <a:r>
              <a:rPr lang="ru-RU" sz="4400" dirty="0" smtClean="0">
                <a:latin typeface="Cambria" pitchFamily="18" charset="0"/>
              </a:rPr>
              <a:t>ЛЕБЕДЬ</a:t>
            </a:r>
            <a:endParaRPr lang="ru-RU" sz="4400" dirty="0">
              <a:latin typeface="Cambria" pitchFamily="18" charset="0"/>
            </a:endParaRPr>
          </a:p>
        </p:txBody>
      </p:sp>
      <p:pic>
        <p:nvPicPr>
          <p:cNvPr id="9218" name="Picture 2" descr="C:\Users\Алла\Desktop\Птицы\d1ba945dddea.jpg"/>
          <p:cNvPicPr>
            <a:picLocks noGrp="1" noChangeAspect="1" noChangeArrowheads="1"/>
          </p:cNvPicPr>
          <p:nvPr>
            <p:ph sz="half" idx="1"/>
          </p:nvPr>
        </p:nvPicPr>
        <p:blipFill>
          <a:blip r:embed="rId2" cstate="print"/>
          <a:stretch>
            <a:fillRect/>
          </a:stretch>
        </p:blipFill>
        <p:spPr bwMode="auto">
          <a:xfrm>
            <a:off x="500034" y="1928802"/>
            <a:ext cx="4471990" cy="3777965"/>
          </a:xfrm>
          <a:prstGeom prst="rect">
            <a:avLst/>
          </a:prstGeom>
          <a:noFill/>
        </p:spPr>
      </p:pic>
      <p:sp>
        <p:nvSpPr>
          <p:cNvPr id="4" name="Содержимое 3"/>
          <p:cNvSpPr>
            <a:spLocks noGrp="1"/>
          </p:cNvSpPr>
          <p:nvPr>
            <p:ph sz="half" idx="2"/>
          </p:nvPr>
        </p:nvSpPr>
        <p:spPr>
          <a:xfrm>
            <a:off x="4786314" y="2214554"/>
            <a:ext cx="3900486" cy="4140371"/>
          </a:xfrm>
        </p:spPr>
        <p:txBody>
          <a:bodyPr>
            <a:normAutofit/>
          </a:bodyPr>
          <a:lstStyle/>
          <a:p>
            <a:r>
              <a:rPr lang="ru-RU" sz="1800" dirty="0" smtClean="0">
                <a:latin typeface="Cambria" pitchFamily="18" charset="0"/>
              </a:rPr>
              <a:t>Самая крупная водная птица. Оперение бывает белое, серое и черное. Длинная шея, позволяющая в более глубоких водах обыскивать дно в поисках пищи.</a:t>
            </a:r>
            <a:endParaRPr lang="ru-RU" sz="1800" dirty="0">
              <a:latin typeface="Cambr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071570"/>
          </a:xfrm>
        </p:spPr>
        <p:txBody>
          <a:bodyPr>
            <a:normAutofit/>
          </a:bodyPr>
          <a:lstStyle/>
          <a:p>
            <a:pPr algn="ctr"/>
            <a:r>
              <a:rPr lang="ru-RU" sz="4400" dirty="0" smtClean="0">
                <a:latin typeface="Cambria" pitchFamily="18" charset="0"/>
              </a:rPr>
              <a:t>СКВОРЕЦ</a:t>
            </a:r>
            <a:endParaRPr lang="ru-RU" sz="4400" dirty="0">
              <a:latin typeface="Cambria" pitchFamily="18" charset="0"/>
            </a:endParaRPr>
          </a:p>
        </p:txBody>
      </p:sp>
      <p:pic>
        <p:nvPicPr>
          <p:cNvPr id="10242" name="Picture 2" descr="C:\Users\Алла\Desktop\Птицы\Starling_001.jpg"/>
          <p:cNvPicPr>
            <a:picLocks noGrp="1" noChangeAspect="1" noChangeArrowheads="1"/>
          </p:cNvPicPr>
          <p:nvPr>
            <p:ph sz="half" idx="1"/>
          </p:nvPr>
        </p:nvPicPr>
        <p:blipFill>
          <a:blip r:embed="rId2" cstate="print"/>
          <a:stretch>
            <a:fillRect/>
          </a:stretch>
        </p:blipFill>
        <p:spPr bwMode="auto">
          <a:xfrm>
            <a:off x="428596" y="1785926"/>
            <a:ext cx="4857784" cy="3693171"/>
          </a:xfrm>
          <a:prstGeom prst="rect">
            <a:avLst/>
          </a:prstGeom>
          <a:noFill/>
        </p:spPr>
      </p:pic>
      <p:sp>
        <p:nvSpPr>
          <p:cNvPr id="4" name="Содержимое 3"/>
          <p:cNvSpPr>
            <a:spLocks noGrp="1"/>
          </p:cNvSpPr>
          <p:nvPr>
            <p:ph sz="half" idx="2"/>
          </p:nvPr>
        </p:nvSpPr>
        <p:spPr>
          <a:xfrm>
            <a:off x="5786446" y="1643050"/>
            <a:ext cx="2900354" cy="4711875"/>
          </a:xfrm>
        </p:spPr>
        <p:txBody>
          <a:bodyPr>
            <a:normAutofit/>
          </a:bodyPr>
          <a:lstStyle/>
          <a:p>
            <a:r>
              <a:rPr lang="ru-RU" sz="1800" dirty="0" smtClean="0">
                <a:latin typeface="Cambria" pitchFamily="18" charset="0"/>
              </a:rPr>
              <a:t>Певчая птица. Черное оперение с металлическим блеском, иногда с фиолетовым, зеленоватым или синеватым оттенком. Зимой появляются на теле белые пятнышки. Способен подражать пению других птиц.</a:t>
            </a:r>
            <a:endParaRPr lang="ru-RU" sz="1800" dirty="0">
              <a:latin typeface="Cambr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071570"/>
          </a:xfrm>
        </p:spPr>
        <p:txBody>
          <a:bodyPr>
            <a:normAutofit/>
          </a:bodyPr>
          <a:lstStyle/>
          <a:p>
            <a:pPr algn="ctr"/>
            <a:r>
              <a:rPr lang="ru-RU" sz="4400" dirty="0" smtClean="0">
                <a:latin typeface="Cambria" pitchFamily="18" charset="0"/>
              </a:rPr>
              <a:t>СОЛОВЕЙ</a:t>
            </a:r>
            <a:endParaRPr lang="ru-RU" sz="4400" dirty="0">
              <a:latin typeface="Cambria" pitchFamily="18" charset="0"/>
            </a:endParaRPr>
          </a:p>
        </p:txBody>
      </p:sp>
      <p:pic>
        <p:nvPicPr>
          <p:cNvPr id="11267" name="Picture 3" descr="C:\Users\Алла\Desktop\Птицы\101899417_4437240_57.jpg"/>
          <p:cNvPicPr>
            <a:picLocks noGrp="1" noChangeAspect="1" noChangeArrowheads="1"/>
          </p:cNvPicPr>
          <p:nvPr>
            <p:ph sz="half" idx="1"/>
          </p:nvPr>
        </p:nvPicPr>
        <p:blipFill>
          <a:blip r:embed="rId2" cstate="print"/>
          <a:stretch>
            <a:fillRect/>
          </a:stretch>
        </p:blipFill>
        <p:spPr bwMode="auto">
          <a:xfrm>
            <a:off x="642910" y="2071678"/>
            <a:ext cx="4357718" cy="3929090"/>
          </a:xfrm>
          <a:prstGeom prst="rect">
            <a:avLst/>
          </a:prstGeom>
          <a:noFill/>
        </p:spPr>
      </p:pic>
      <p:sp>
        <p:nvSpPr>
          <p:cNvPr id="4" name="Содержимое 3"/>
          <p:cNvSpPr>
            <a:spLocks noGrp="1"/>
          </p:cNvSpPr>
          <p:nvPr>
            <p:ph sz="half" idx="2"/>
          </p:nvPr>
        </p:nvSpPr>
        <p:spPr>
          <a:xfrm>
            <a:off x="5357818" y="2000240"/>
            <a:ext cx="3643338" cy="4354685"/>
          </a:xfrm>
        </p:spPr>
        <p:txBody>
          <a:bodyPr>
            <a:normAutofit/>
          </a:bodyPr>
          <a:lstStyle/>
          <a:p>
            <a:r>
              <a:rPr lang="ru-RU" sz="1800" dirty="0" smtClean="0">
                <a:latin typeface="Cambria" pitchFamily="18" charset="0"/>
              </a:rPr>
              <a:t>Неприметная серая певчая птица. Зимует в Африке. Обитает в кустарниковых  зарослях, в долинах рек. Гнезда строит на земле или очень низко, в кустах. Яйца зеленоватые или голубоватые в крапинку.</a:t>
            </a:r>
            <a:endParaRPr lang="ru-RU" sz="1800" dirty="0">
              <a:latin typeface="Cambr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071570"/>
          </a:xfrm>
        </p:spPr>
        <p:txBody>
          <a:bodyPr>
            <a:normAutofit/>
          </a:bodyPr>
          <a:lstStyle/>
          <a:p>
            <a:pPr algn="ctr"/>
            <a:r>
              <a:rPr lang="ru-RU" sz="4400" dirty="0" smtClean="0">
                <a:latin typeface="Cambria" pitchFamily="18" charset="0"/>
              </a:rPr>
              <a:t>ЦАПЛЯ</a:t>
            </a:r>
            <a:endParaRPr lang="ru-RU" sz="4400" dirty="0">
              <a:latin typeface="Cambria" pitchFamily="18" charset="0"/>
            </a:endParaRPr>
          </a:p>
        </p:txBody>
      </p:sp>
      <p:pic>
        <p:nvPicPr>
          <p:cNvPr id="12290" name="Picture 2" descr="C:\Users\Алла\Desktop\Птицы\532f7f0ea0b3.jpg"/>
          <p:cNvPicPr>
            <a:picLocks noGrp="1" noChangeAspect="1" noChangeArrowheads="1"/>
          </p:cNvPicPr>
          <p:nvPr>
            <p:ph sz="half" idx="1"/>
          </p:nvPr>
        </p:nvPicPr>
        <p:blipFill>
          <a:blip r:embed="rId2" cstate="print"/>
          <a:stretch>
            <a:fillRect/>
          </a:stretch>
        </p:blipFill>
        <p:spPr bwMode="auto">
          <a:xfrm>
            <a:off x="348445" y="1857364"/>
            <a:ext cx="4080679" cy="3786214"/>
          </a:xfrm>
          <a:prstGeom prst="rect">
            <a:avLst/>
          </a:prstGeom>
          <a:noFill/>
        </p:spPr>
      </p:pic>
      <p:sp>
        <p:nvSpPr>
          <p:cNvPr id="4" name="Содержимое 3"/>
          <p:cNvSpPr>
            <a:spLocks noGrp="1"/>
          </p:cNvSpPr>
          <p:nvPr>
            <p:ph sz="half" idx="2"/>
          </p:nvPr>
        </p:nvSpPr>
        <p:spPr>
          <a:xfrm>
            <a:off x="5072066" y="1785926"/>
            <a:ext cx="3614734" cy="4568999"/>
          </a:xfrm>
        </p:spPr>
        <p:txBody>
          <a:bodyPr>
            <a:normAutofit/>
          </a:bodyPr>
          <a:lstStyle/>
          <a:p>
            <a:r>
              <a:rPr lang="ru-RU" sz="1800" dirty="0" smtClean="0">
                <a:latin typeface="Cambria" pitchFamily="18" charset="0"/>
              </a:rPr>
              <a:t>Длинноногая, длинношеие птицы. Окрас перьев белого цвета. Имеет длинный мощный клюв черного цвета. На голове, шее или на спине имеется своеобразная грива из длинных перьев. Гнезда устраивают на деревьях. Питаются рыбой, червяками.</a:t>
            </a:r>
            <a:endParaRPr lang="ru-RU" sz="1800" dirty="0">
              <a:latin typeface="Cambr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000132"/>
          </a:xfrm>
        </p:spPr>
        <p:txBody>
          <a:bodyPr>
            <a:normAutofit/>
          </a:bodyPr>
          <a:lstStyle/>
          <a:p>
            <a:pPr algn="ctr"/>
            <a:r>
              <a:rPr lang="ru-RU" sz="4400" dirty="0" smtClean="0">
                <a:latin typeface="Cambria" pitchFamily="18" charset="0"/>
              </a:rPr>
              <a:t>АИСТ</a:t>
            </a:r>
            <a:endParaRPr lang="ru-RU" sz="4400" dirty="0">
              <a:latin typeface="Cambria" pitchFamily="18" charset="0"/>
            </a:endParaRPr>
          </a:p>
        </p:txBody>
      </p:sp>
      <p:pic>
        <p:nvPicPr>
          <p:cNvPr id="13314" name="Picture 2" descr="C:\Users\Алла\Desktop\Птицы\90989115_0_5f80d_f952ec30_XL.jpg"/>
          <p:cNvPicPr>
            <a:picLocks noGrp="1" noChangeAspect="1" noChangeArrowheads="1"/>
          </p:cNvPicPr>
          <p:nvPr>
            <p:ph sz="half" idx="1"/>
          </p:nvPr>
        </p:nvPicPr>
        <p:blipFill>
          <a:blip r:embed="rId2" cstate="print"/>
          <a:stretch>
            <a:fillRect/>
          </a:stretch>
        </p:blipFill>
        <p:spPr bwMode="auto">
          <a:xfrm>
            <a:off x="457200" y="1928802"/>
            <a:ext cx="4543428" cy="3672057"/>
          </a:xfrm>
          <a:prstGeom prst="rect">
            <a:avLst/>
          </a:prstGeom>
          <a:noFill/>
        </p:spPr>
      </p:pic>
      <p:sp>
        <p:nvSpPr>
          <p:cNvPr id="4" name="Содержимое 3"/>
          <p:cNvSpPr>
            <a:spLocks noGrp="1"/>
          </p:cNvSpPr>
          <p:nvPr>
            <p:ph sz="half" idx="2"/>
          </p:nvPr>
        </p:nvSpPr>
        <p:spPr>
          <a:xfrm>
            <a:off x="5143504" y="2000240"/>
            <a:ext cx="3786214" cy="4354685"/>
          </a:xfrm>
        </p:spPr>
        <p:txBody>
          <a:bodyPr>
            <a:normAutofit/>
          </a:bodyPr>
          <a:lstStyle/>
          <a:p>
            <a:r>
              <a:rPr lang="ru-RU" sz="1800" dirty="0" smtClean="0">
                <a:latin typeface="Cambria" pitchFamily="18" charset="0"/>
              </a:rPr>
              <a:t>Большая птица белого цвета с большим красным клювом, длинными ногами, большими крыльями.  Живет рядом с людьми, на крышах домов и других возвышенностях. Питается лягушками, змеями, крупными насекомыми, рыбами.</a:t>
            </a:r>
            <a:endParaRPr lang="ru-RU" sz="1800" dirty="0">
              <a:latin typeface="Cambr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229600" cy="1357322"/>
          </a:xfrm>
        </p:spPr>
        <p:txBody>
          <a:bodyPr>
            <a:normAutofit fontScale="90000"/>
          </a:bodyPr>
          <a:lstStyle/>
          <a:p>
            <a:pPr algn="ctr"/>
            <a:r>
              <a:rPr lang="ru-RU" sz="4400" dirty="0" smtClean="0">
                <a:latin typeface="Cambria" pitchFamily="18" charset="0"/>
              </a:rPr>
              <a:t>КАК ЛЕТАЮТ ПТИЦЫ</a:t>
            </a:r>
            <a:br>
              <a:rPr lang="ru-RU" sz="4400" dirty="0" smtClean="0">
                <a:latin typeface="Cambria" pitchFamily="18" charset="0"/>
              </a:rPr>
            </a:br>
            <a:endParaRPr lang="ru-RU" sz="4400" dirty="0">
              <a:latin typeface="Cambria" pitchFamily="18" charset="0"/>
            </a:endParaRPr>
          </a:p>
        </p:txBody>
      </p:sp>
      <p:pic>
        <p:nvPicPr>
          <p:cNvPr id="22531" name="Picture 3" descr="C:\Users\Алла\Desktop\Птицы\m-may-2d.png"/>
          <p:cNvPicPr>
            <a:picLocks noGrp="1" noChangeAspect="1" noChangeArrowheads="1"/>
          </p:cNvPicPr>
          <p:nvPr>
            <p:ph idx="1"/>
          </p:nvPr>
        </p:nvPicPr>
        <p:blipFill>
          <a:blip r:embed="rId2" cstate="print"/>
          <a:stretch>
            <a:fillRect/>
          </a:stretch>
        </p:blipFill>
        <p:spPr bwMode="auto">
          <a:xfrm>
            <a:off x="1214414" y="1285861"/>
            <a:ext cx="7286676" cy="493555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1000132"/>
          </a:xfrm>
        </p:spPr>
        <p:txBody>
          <a:bodyPr>
            <a:normAutofit/>
          </a:bodyPr>
          <a:lstStyle/>
          <a:p>
            <a:pPr algn="ctr"/>
            <a:r>
              <a:rPr lang="ru-RU" sz="4400" dirty="0" smtClean="0">
                <a:latin typeface="Cambria" pitchFamily="18" charset="0"/>
              </a:rPr>
              <a:t>КЛИН</a:t>
            </a:r>
            <a:endParaRPr lang="ru-RU" sz="4400" dirty="0">
              <a:latin typeface="Cambria" pitchFamily="18" charset="0"/>
            </a:endParaRPr>
          </a:p>
        </p:txBody>
      </p:sp>
      <p:pic>
        <p:nvPicPr>
          <p:cNvPr id="23554" name="Picture 2" descr="C:\Users\Алла\Desktop\Птицы\8724.jpg"/>
          <p:cNvPicPr>
            <a:picLocks noGrp="1" noChangeAspect="1" noChangeArrowheads="1"/>
          </p:cNvPicPr>
          <p:nvPr>
            <p:ph idx="1"/>
          </p:nvPr>
        </p:nvPicPr>
        <p:blipFill>
          <a:blip r:embed="rId2" cstate="print"/>
          <a:stretch>
            <a:fillRect/>
          </a:stretch>
        </p:blipFill>
        <p:spPr bwMode="auto">
          <a:xfrm>
            <a:off x="928662" y="1571612"/>
            <a:ext cx="7429552" cy="478634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Алла\Desktop\Птицы\birds_in-_flight.jpeg"/>
          <p:cNvPicPr>
            <a:picLocks noChangeAspect="1" noChangeArrowheads="1"/>
          </p:cNvPicPr>
          <p:nvPr/>
        </p:nvPicPr>
        <p:blipFill>
          <a:blip r:embed="rId2" cstate="print"/>
          <a:srcRect/>
          <a:stretch>
            <a:fillRect/>
          </a:stretch>
        </p:blipFill>
        <p:spPr bwMode="auto">
          <a:xfrm>
            <a:off x="571472" y="1357298"/>
            <a:ext cx="8001056" cy="492922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143008"/>
          </a:xfrm>
        </p:spPr>
        <p:txBody>
          <a:bodyPr>
            <a:normAutofit/>
          </a:bodyPr>
          <a:lstStyle/>
          <a:p>
            <a:pPr algn="ctr"/>
            <a:r>
              <a:rPr lang="ru-RU" sz="4400" dirty="0" smtClean="0">
                <a:latin typeface="Cambria" pitchFamily="18" charset="0"/>
              </a:rPr>
              <a:t>КОСЯК</a:t>
            </a:r>
            <a:endParaRPr lang="ru-RU" sz="4400" dirty="0">
              <a:latin typeface="Cambria" pitchFamily="18" charset="0"/>
            </a:endParaRPr>
          </a:p>
        </p:txBody>
      </p:sp>
      <p:pic>
        <p:nvPicPr>
          <p:cNvPr id="25602" name="Picture 2" descr="C:\Users\Алла\Desktop\Птицы\cc5319a0c1a0be650bd152f2ffb60.jpg"/>
          <p:cNvPicPr>
            <a:picLocks noGrp="1" noChangeAspect="1" noChangeArrowheads="1"/>
          </p:cNvPicPr>
          <p:nvPr>
            <p:ph idx="1"/>
          </p:nvPr>
        </p:nvPicPr>
        <p:blipFill>
          <a:blip r:embed="rId2" cstate="print"/>
          <a:srcRect/>
          <a:stretch>
            <a:fillRect/>
          </a:stretch>
        </p:blipFill>
        <p:spPr bwMode="auto">
          <a:xfrm>
            <a:off x="714348" y="1785926"/>
            <a:ext cx="7643866" cy="457203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Алла\Desktop\Птицы\74497.jpg"/>
          <p:cNvPicPr>
            <a:picLocks noChangeAspect="1" noChangeArrowheads="1"/>
          </p:cNvPicPr>
          <p:nvPr/>
        </p:nvPicPr>
        <p:blipFill>
          <a:blip r:embed="rId2" cstate="print"/>
          <a:srcRect/>
          <a:stretch>
            <a:fillRect/>
          </a:stretch>
        </p:blipFill>
        <p:spPr bwMode="auto">
          <a:xfrm>
            <a:off x="785786" y="1000108"/>
            <a:ext cx="7715304" cy="514353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071570"/>
          </a:xfrm>
        </p:spPr>
        <p:txBody>
          <a:bodyPr>
            <a:normAutofit/>
          </a:bodyPr>
          <a:lstStyle/>
          <a:p>
            <a:pPr algn="ctr"/>
            <a:r>
              <a:rPr lang="ru-RU" sz="4400" dirty="0" smtClean="0">
                <a:latin typeface="Cambria" pitchFamily="18" charset="0"/>
              </a:rPr>
              <a:t>ПЕРЕЛЕТНЫЕ ПТИЦЫ</a:t>
            </a:r>
            <a:endParaRPr lang="ru-RU" sz="4400" dirty="0">
              <a:latin typeface="Cambria" pitchFamily="18" charset="0"/>
            </a:endParaRPr>
          </a:p>
        </p:txBody>
      </p:sp>
      <p:pic>
        <p:nvPicPr>
          <p:cNvPr id="2050" name="Picture 2" descr="C:\Users\Алла\Desktop\Птицы\1b19f02c5616.jpg"/>
          <p:cNvPicPr>
            <a:picLocks noGrp="1" noChangeAspect="1" noChangeArrowheads="1"/>
          </p:cNvPicPr>
          <p:nvPr>
            <p:ph idx="1"/>
          </p:nvPr>
        </p:nvPicPr>
        <p:blipFill>
          <a:blip r:embed="rId2" cstate="print"/>
          <a:stretch>
            <a:fillRect/>
          </a:stretch>
        </p:blipFill>
        <p:spPr bwMode="auto">
          <a:xfrm>
            <a:off x="1524000" y="2078037"/>
            <a:ext cx="6096000" cy="41814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214446"/>
          </a:xfrm>
        </p:spPr>
        <p:txBody>
          <a:bodyPr>
            <a:normAutofit/>
          </a:bodyPr>
          <a:lstStyle/>
          <a:p>
            <a:pPr algn="ctr"/>
            <a:r>
              <a:rPr lang="ru-RU" sz="4400" dirty="0" smtClean="0">
                <a:latin typeface="Cambria" pitchFamily="18" charset="0"/>
              </a:rPr>
              <a:t>СТАЯ</a:t>
            </a:r>
            <a:endParaRPr lang="ru-RU" sz="4400" dirty="0">
              <a:latin typeface="Cambria" pitchFamily="18" charset="0"/>
            </a:endParaRPr>
          </a:p>
        </p:txBody>
      </p:sp>
      <p:pic>
        <p:nvPicPr>
          <p:cNvPr id="27650" name="Picture 2" descr="C:\Users\Алла\Desktop\Птицы\0_3c776_1ff3b0cb_XL.jpg"/>
          <p:cNvPicPr>
            <a:picLocks noGrp="1" noChangeAspect="1" noChangeArrowheads="1"/>
          </p:cNvPicPr>
          <p:nvPr>
            <p:ph idx="1"/>
          </p:nvPr>
        </p:nvPicPr>
        <p:blipFill>
          <a:blip r:embed="rId2" cstate="print"/>
          <a:stretch>
            <a:fillRect/>
          </a:stretch>
        </p:blipFill>
        <p:spPr bwMode="auto">
          <a:xfrm>
            <a:off x="1357290" y="1428736"/>
            <a:ext cx="6862289" cy="492919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Алла\Desktop\Птицы\2004-09-26-1920x1200.jpg"/>
          <p:cNvPicPr>
            <a:picLocks noChangeAspect="1" noChangeArrowheads="1"/>
          </p:cNvPicPr>
          <p:nvPr/>
        </p:nvPicPr>
        <p:blipFill>
          <a:blip r:embed="rId2" cstate="print"/>
          <a:srcRect/>
          <a:stretch>
            <a:fillRect/>
          </a:stretch>
        </p:blipFill>
        <p:spPr bwMode="auto">
          <a:xfrm>
            <a:off x="571472" y="428604"/>
            <a:ext cx="8001056" cy="578647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8229600" cy="5467368"/>
          </a:xfrm>
        </p:spPr>
        <p:txBody>
          <a:bodyPr>
            <a:normAutofit/>
          </a:bodyPr>
          <a:lstStyle/>
          <a:p>
            <a:r>
              <a:rPr lang="ru-RU" sz="2400" b="1" i="1" dirty="0" smtClean="0">
                <a:latin typeface="Cambria" pitchFamily="18" charset="0"/>
              </a:rPr>
              <a:t>Цель</a:t>
            </a:r>
            <a:r>
              <a:rPr lang="ru-RU" sz="2400" dirty="0" smtClean="0">
                <a:latin typeface="Cambria" pitchFamily="18" charset="0"/>
              </a:rPr>
              <a:t>: закрепление представлений детей о птицах Москвы и Подмосковья; их образе жизни и поведения; о связи с окружающей средой; о роли человека в жизни птиц.</a:t>
            </a:r>
          </a:p>
          <a:p>
            <a:r>
              <a:rPr lang="ru-RU" sz="2400" b="1" i="1" dirty="0" smtClean="0">
                <a:latin typeface="Cambria" pitchFamily="18" charset="0"/>
              </a:rPr>
              <a:t>Задача</a:t>
            </a:r>
            <a:r>
              <a:rPr lang="ru-RU" sz="2400" dirty="0" smtClean="0">
                <a:latin typeface="Cambria" pitchFamily="18" charset="0"/>
              </a:rPr>
              <a:t>: закреплять и систематизировать знания детей о перелетных птицах; познакомить с понятием «перелетные птицы»; учить устанавливать причинно-следственные связи: птицы улетают где тепло, где корм; познакомить с понятием лететь «клином», «косяком», «стайкой».</a:t>
            </a:r>
          </a:p>
          <a:p>
            <a:r>
              <a:rPr lang="ru-RU" sz="2400" b="1" i="1" dirty="0" smtClean="0">
                <a:latin typeface="Cambria" pitchFamily="18" charset="0"/>
              </a:rPr>
              <a:t>Планируемый результат</a:t>
            </a:r>
            <a:r>
              <a:rPr lang="ru-RU" sz="2400" dirty="0" smtClean="0">
                <a:latin typeface="Cambria" pitchFamily="18" charset="0"/>
              </a:rPr>
              <a:t>: может поддерживать беседу о птицах; активно и доброжелательно взаимодействует с педагогом и сверстниками в решении игровых и познавательных задач.</a:t>
            </a:r>
            <a:endParaRPr lang="ru-RU" sz="2400" dirty="0">
              <a:latin typeface="Cambr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785818"/>
          </a:xfrm>
        </p:spPr>
        <p:txBody>
          <a:bodyPr>
            <a:normAutofit/>
          </a:bodyPr>
          <a:lstStyle/>
          <a:p>
            <a:pPr algn="ctr"/>
            <a:r>
              <a:rPr lang="ru-RU" sz="4400" dirty="0" smtClean="0">
                <a:latin typeface="Cambria" pitchFamily="18" charset="0"/>
              </a:rPr>
              <a:t>ЖАВОРОНОК</a:t>
            </a:r>
            <a:endParaRPr lang="ru-RU" sz="4400" dirty="0">
              <a:latin typeface="Cambria" pitchFamily="18" charset="0"/>
            </a:endParaRPr>
          </a:p>
        </p:txBody>
      </p:sp>
      <p:pic>
        <p:nvPicPr>
          <p:cNvPr id="3075" name="Picture 3" descr="C:\Users\Алла\Desktop\Птицы\Zhavoronok-150312.jpg"/>
          <p:cNvPicPr>
            <a:picLocks noGrp="1" noChangeAspect="1" noChangeArrowheads="1"/>
          </p:cNvPicPr>
          <p:nvPr>
            <p:ph sz="half" idx="1"/>
          </p:nvPr>
        </p:nvPicPr>
        <p:blipFill>
          <a:blip r:embed="rId2" cstate="print"/>
          <a:srcRect/>
          <a:stretch>
            <a:fillRect/>
          </a:stretch>
        </p:blipFill>
        <p:spPr bwMode="auto">
          <a:xfrm>
            <a:off x="457200" y="1428736"/>
            <a:ext cx="6186502" cy="4857784"/>
          </a:xfrm>
          <a:prstGeom prst="rect">
            <a:avLst/>
          </a:prstGeom>
          <a:noFill/>
        </p:spPr>
      </p:pic>
      <p:sp>
        <p:nvSpPr>
          <p:cNvPr id="4" name="Содержимое 3"/>
          <p:cNvSpPr>
            <a:spLocks noGrp="1"/>
          </p:cNvSpPr>
          <p:nvPr>
            <p:ph sz="half" idx="2"/>
          </p:nvPr>
        </p:nvSpPr>
        <p:spPr>
          <a:xfrm>
            <a:off x="6643702" y="1500174"/>
            <a:ext cx="2286016" cy="4934906"/>
          </a:xfrm>
        </p:spPr>
        <p:txBody>
          <a:bodyPr>
            <a:normAutofit fontScale="92500" lnSpcReduction="20000"/>
          </a:bodyPr>
          <a:lstStyle/>
          <a:p>
            <a:r>
              <a:rPr lang="ru-RU" sz="1800" dirty="0" smtClean="0">
                <a:latin typeface="Cambria" pitchFamily="18" charset="0"/>
              </a:rPr>
              <a:t>Маленькая птичка, живущие на земле. Окрашен неярко – коричневые с пестрыми крапинками перья помогают прятаться в траве. По земле они не прыгают, а бегают. На земле они также  и гнездятся, откладывая в гнездо пятнистые яйца. Едят семена растений и насекомых.</a:t>
            </a:r>
            <a:endParaRPr lang="ru-RU" sz="1800" dirty="0">
              <a:latin typeface="Cambri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857256"/>
          </a:xfrm>
        </p:spPr>
        <p:txBody>
          <a:bodyPr>
            <a:normAutofit/>
          </a:bodyPr>
          <a:lstStyle/>
          <a:p>
            <a:pPr algn="ctr"/>
            <a:r>
              <a:rPr lang="ru-RU" sz="4400" dirty="0" smtClean="0">
                <a:latin typeface="Cambria" pitchFamily="18" charset="0"/>
              </a:rPr>
              <a:t>УТКА</a:t>
            </a:r>
            <a:endParaRPr lang="ru-RU" sz="4400" dirty="0">
              <a:latin typeface="Cambria" pitchFamily="18" charset="0"/>
            </a:endParaRPr>
          </a:p>
        </p:txBody>
      </p:sp>
      <p:pic>
        <p:nvPicPr>
          <p:cNvPr id="4098" name="Picture 2" descr="C:\Users\Алла\Desktop\Птицы\1374040774-586.jpg"/>
          <p:cNvPicPr>
            <a:picLocks noGrp="1" noChangeAspect="1" noChangeArrowheads="1"/>
          </p:cNvPicPr>
          <p:nvPr>
            <p:ph sz="half" idx="1"/>
          </p:nvPr>
        </p:nvPicPr>
        <p:blipFill>
          <a:blip r:embed="rId2" cstate="print"/>
          <a:stretch>
            <a:fillRect/>
          </a:stretch>
        </p:blipFill>
        <p:spPr bwMode="auto">
          <a:xfrm>
            <a:off x="457200" y="2059218"/>
            <a:ext cx="4038600" cy="3852401"/>
          </a:xfrm>
          <a:prstGeom prst="rect">
            <a:avLst/>
          </a:prstGeom>
          <a:noFill/>
        </p:spPr>
      </p:pic>
      <p:sp>
        <p:nvSpPr>
          <p:cNvPr id="4" name="Содержимое 3"/>
          <p:cNvSpPr>
            <a:spLocks noGrp="1"/>
          </p:cNvSpPr>
          <p:nvPr>
            <p:ph sz="half" idx="2"/>
          </p:nvPr>
        </p:nvSpPr>
        <p:spPr>
          <a:xfrm>
            <a:off x="6715140" y="1500174"/>
            <a:ext cx="1971660" cy="4854751"/>
          </a:xfrm>
        </p:spPr>
        <p:txBody>
          <a:bodyPr>
            <a:normAutofit fontScale="85000" lnSpcReduction="10000"/>
          </a:bodyPr>
          <a:lstStyle/>
          <a:p>
            <a:r>
              <a:rPr lang="ru-RU" sz="1800" dirty="0" smtClean="0">
                <a:latin typeface="Cambria" pitchFamily="18" charset="0"/>
              </a:rPr>
              <a:t>Птица среднего размера с относительно короткой шеей. Окраска оперения бывает разная. Пальцы ног соединены плавательной перепонкой. Питаются семенами  и луковицами водных растений, насекомыми, моллюсков и мелких раков.</a:t>
            </a:r>
            <a:endParaRPr lang="ru-RU" sz="1800" dirty="0">
              <a:latin typeface="Cambr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000132"/>
          </a:xfrm>
        </p:spPr>
        <p:txBody>
          <a:bodyPr>
            <a:normAutofit/>
          </a:bodyPr>
          <a:lstStyle/>
          <a:p>
            <a:pPr algn="ctr"/>
            <a:r>
              <a:rPr lang="ru-RU" sz="4400" dirty="0" smtClean="0">
                <a:latin typeface="Cambria" pitchFamily="18" charset="0"/>
              </a:rPr>
              <a:t>ГРАЧ</a:t>
            </a:r>
            <a:endParaRPr lang="ru-RU" sz="4400" dirty="0">
              <a:latin typeface="Cambria" pitchFamily="18" charset="0"/>
            </a:endParaRPr>
          </a:p>
        </p:txBody>
      </p:sp>
      <p:pic>
        <p:nvPicPr>
          <p:cNvPr id="5122" name="Picture 2" descr="C:\Users\Алла\Desktop\Птицы\324.jpeg"/>
          <p:cNvPicPr>
            <a:picLocks noGrp="1" noChangeAspect="1" noChangeArrowheads="1"/>
          </p:cNvPicPr>
          <p:nvPr>
            <p:ph sz="half" idx="1"/>
          </p:nvPr>
        </p:nvPicPr>
        <p:blipFill>
          <a:blip r:embed="rId2" cstate="print"/>
          <a:stretch>
            <a:fillRect/>
          </a:stretch>
        </p:blipFill>
        <p:spPr bwMode="auto">
          <a:xfrm>
            <a:off x="1143000" y="2253058"/>
            <a:ext cx="4643446" cy="3390520"/>
          </a:xfrm>
          <a:prstGeom prst="rect">
            <a:avLst/>
          </a:prstGeom>
          <a:noFill/>
        </p:spPr>
      </p:pic>
      <p:sp>
        <p:nvSpPr>
          <p:cNvPr id="4" name="Содержимое 3"/>
          <p:cNvSpPr>
            <a:spLocks noGrp="1"/>
          </p:cNvSpPr>
          <p:nvPr>
            <p:ph sz="half" idx="2"/>
          </p:nvPr>
        </p:nvSpPr>
        <p:spPr>
          <a:xfrm>
            <a:off x="5929322" y="1643050"/>
            <a:ext cx="2928958" cy="4711875"/>
          </a:xfrm>
        </p:spPr>
        <p:txBody>
          <a:bodyPr>
            <a:normAutofit/>
          </a:bodyPr>
          <a:lstStyle/>
          <a:p>
            <a:r>
              <a:rPr lang="ru-RU" sz="1800" dirty="0" smtClean="0">
                <a:latin typeface="Cambria" pitchFamily="18" charset="0"/>
              </a:rPr>
              <a:t>Первая перелетная птица, извещает нас о наступлении весны. Перья черные, с фиолетовым отливом. Гнездятся колониями в садах, на деревьях, около жилища людей. Питаются червяками и личинками насекомых.</a:t>
            </a:r>
            <a:endParaRPr lang="ru-RU" sz="1800" dirty="0">
              <a:latin typeface="Cambr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857256"/>
          </a:xfrm>
        </p:spPr>
        <p:txBody>
          <a:bodyPr>
            <a:normAutofit/>
          </a:bodyPr>
          <a:lstStyle/>
          <a:p>
            <a:pPr algn="ctr"/>
            <a:r>
              <a:rPr lang="ru-RU" sz="4400" dirty="0" smtClean="0">
                <a:latin typeface="Cambria" pitchFamily="18" charset="0"/>
              </a:rPr>
              <a:t>ЖУРАВЛЬ</a:t>
            </a:r>
            <a:endParaRPr lang="ru-RU" sz="4400" dirty="0">
              <a:latin typeface="Cambria" pitchFamily="18" charset="0"/>
            </a:endParaRPr>
          </a:p>
        </p:txBody>
      </p:sp>
      <p:pic>
        <p:nvPicPr>
          <p:cNvPr id="6146" name="Picture 2" descr="C:\Users\Алла\Desktop\Птицы\0_7b47b_1ca8dd69_XL.jpg"/>
          <p:cNvPicPr>
            <a:picLocks noGrp="1" noChangeAspect="1" noChangeArrowheads="1"/>
          </p:cNvPicPr>
          <p:nvPr>
            <p:ph sz="half" idx="1"/>
          </p:nvPr>
        </p:nvPicPr>
        <p:blipFill>
          <a:blip r:embed="rId2" cstate="print"/>
          <a:stretch>
            <a:fillRect/>
          </a:stretch>
        </p:blipFill>
        <p:spPr bwMode="auto">
          <a:xfrm>
            <a:off x="928662" y="1500174"/>
            <a:ext cx="4460781" cy="3571900"/>
          </a:xfrm>
          <a:prstGeom prst="rect">
            <a:avLst/>
          </a:prstGeom>
          <a:noFill/>
        </p:spPr>
      </p:pic>
      <p:sp>
        <p:nvSpPr>
          <p:cNvPr id="4" name="Содержимое 3"/>
          <p:cNvSpPr>
            <a:spLocks noGrp="1"/>
          </p:cNvSpPr>
          <p:nvPr>
            <p:ph sz="half" idx="2"/>
          </p:nvPr>
        </p:nvSpPr>
        <p:spPr>
          <a:xfrm>
            <a:off x="5715008" y="1428736"/>
            <a:ext cx="2971792" cy="4926189"/>
          </a:xfrm>
        </p:spPr>
        <p:txBody>
          <a:bodyPr>
            <a:normAutofit/>
          </a:bodyPr>
          <a:lstStyle/>
          <a:p>
            <a:r>
              <a:rPr lang="ru-RU" sz="1800" dirty="0" smtClean="0">
                <a:latin typeface="Cambria" pitchFamily="18" charset="0"/>
              </a:rPr>
              <a:t>Крупные, длинноногие и длинношеие птицы. Оперение серого цвета, большие широкие крылья. Прилетая с юга, извещают о своем возвращении курлыканьем. Гнездо строят на болоте среди камыша и осоки. Едят червяков, жучков, лягушек.</a:t>
            </a:r>
            <a:endParaRPr lang="ru-RU" sz="1800" dirty="0">
              <a:latin typeface="Cambr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928694"/>
          </a:xfrm>
        </p:spPr>
        <p:txBody>
          <a:bodyPr>
            <a:normAutofit/>
          </a:bodyPr>
          <a:lstStyle/>
          <a:p>
            <a:pPr algn="ctr"/>
            <a:r>
              <a:rPr lang="ru-RU" sz="4400" dirty="0" smtClean="0">
                <a:latin typeface="Cambria" pitchFamily="18" charset="0"/>
              </a:rPr>
              <a:t>КУКУШКА</a:t>
            </a:r>
            <a:endParaRPr lang="ru-RU" sz="4400" dirty="0">
              <a:latin typeface="Cambria" pitchFamily="18" charset="0"/>
            </a:endParaRPr>
          </a:p>
        </p:txBody>
      </p:sp>
      <p:pic>
        <p:nvPicPr>
          <p:cNvPr id="7171" name="Picture 3" descr="C:\Users\Алла\Desktop\Птицы\103382418_1374898402_Turdus_pilaris_ryabinnik_2.jpg"/>
          <p:cNvPicPr>
            <a:picLocks noGrp="1" noChangeAspect="1" noChangeArrowheads="1"/>
          </p:cNvPicPr>
          <p:nvPr>
            <p:ph sz="half" idx="1"/>
          </p:nvPr>
        </p:nvPicPr>
        <p:blipFill>
          <a:blip r:embed="rId2" cstate="print"/>
          <a:stretch>
            <a:fillRect/>
          </a:stretch>
        </p:blipFill>
        <p:spPr bwMode="auto">
          <a:xfrm>
            <a:off x="500034" y="1857364"/>
            <a:ext cx="4714908" cy="4000528"/>
          </a:xfrm>
          <a:prstGeom prst="rect">
            <a:avLst/>
          </a:prstGeom>
          <a:noFill/>
        </p:spPr>
      </p:pic>
      <p:sp>
        <p:nvSpPr>
          <p:cNvPr id="4" name="Содержимое 3"/>
          <p:cNvSpPr>
            <a:spLocks noGrp="1"/>
          </p:cNvSpPr>
          <p:nvPr>
            <p:ph sz="half" idx="2"/>
          </p:nvPr>
        </p:nvSpPr>
        <p:spPr>
          <a:xfrm>
            <a:off x="5072066" y="1785926"/>
            <a:ext cx="3614734" cy="4497561"/>
          </a:xfrm>
        </p:spPr>
        <p:txBody>
          <a:bodyPr>
            <a:normAutofit/>
          </a:bodyPr>
          <a:lstStyle/>
          <a:p>
            <a:r>
              <a:rPr lang="ru-RU" sz="1800" dirty="0" smtClean="0">
                <a:latin typeface="Cambria" pitchFamily="18" charset="0"/>
              </a:rPr>
              <a:t>Тонкое туловище, длинный хвост и сильные лапки. Она является гнездовым паразитом. Откладывает свои яйца в гнезда других птиц.</a:t>
            </a:r>
            <a:endParaRPr lang="ru-RU" sz="1800" dirty="0">
              <a:latin typeface="Cambr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143008"/>
          </a:xfrm>
        </p:spPr>
        <p:txBody>
          <a:bodyPr>
            <a:normAutofit/>
          </a:bodyPr>
          <a:lstStyle/>
          <a:p>
            <a:pPr algn="ctr"/>
            <a:r>
              <a:rPr lang="ru-RU" sz="4400" dirty="0" smtClean="0">
                <a:latin typeface="Cambria" pitchFamily="18" charset="0"/>
              </a:rPr>
              <a:t>ЛАСТОЧКА</a:t>
            </a:r>
            <a:endParaRPr lang="ru-RU" sz="4400" dirty="0">
              <a:latin typeface="Cambria" pitchFamily="18" charset="0"/>
            </a:endParaRPr>
          </a:p>
        </p:txBody>
      </p:sp>
      <p:pic>
        <p:nvPicPr>
          <p:cNvPr id="8194" name="Picture 2" descr="C:\Users\Алла\Desktop\Птицы\Barn_Swallow_800.jpg"/>
          <p:cNvPicPr>
            <a:picLocks noGrp="1" noChangeAspect="1" noChangeArrowheads="1"/>
          </p:cNvPicPr>
          <p:nvPr>
            <p:ph sz="half" idx="1"/>
          </p:nvPr>
        </p:nvPicPr>
        <p:blipFill>
          <a:blip r:embed="rId2" cstate="print"/>
          <a:stretch>
            <a:fillRect/>
          </a:stretch>
        </p:blipFill>
        <p:spPr bwMode="auto">
          <a:xfrm>
            <a:off x="785786" y="1500174"/>
            <a:ext cx="4429156" cy="4467228"/>
          </a:xfrm>
          <a:prstGeom prst="rect">
            <a:avLst/>
          </a:prstGeom>
          <a:noFill/>
        </p:spPr>
      </p:pic>
      <p:sp>
        <p:nvSpPr>
          <p:cNvPr id="4" name="Содержимое 3"/>
          <p:cNvSpPr>
            <a:spLocks noGrp="1"/>
          </p:cNvSpPr>
          <p:nvPr>
            <p:ph sz="half" idx="2"/>
          </p:nvPr>
        </p:nvSpPr>
        <p:spPr>
          <a:xfrm>
            <a:off x="5429256" y="1428736"/>
            <a:ext cx="3429024" cy="4926189"/>
          </a:xfrm>
        </p:spPr>
        <p:txBody>
          <a:bodyPr>
            <a:normAutofit/>
          </a:bodyPr>
          <a:lstStyle/>
          <a:p>
            <a:r>
              <a:rPr lang="ru-RU" sz="1800" dirty="0" smtClean="0">
                <a:latin typeface="Cambria" pitchFamily="18" charset="0"/>
              </a:rPr>
              <a:t>Одна из самых быстрых птиц. Форма их тела идеальна для полета, крылья стрелообразные,  а хвост вилочкой. Лапки слабые, поэтому никогда не ходят по земле. Они все время в полете.  Пьют на лету. Строят гнезда из комочков глины, соединяя их слюной.</a:t>
            </a:r>
            <a:endParaRPr lang="ru-RU" sz="1800" dirty="0">
              <a:latin typeface="Cambria"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247</TotalTime>
  <Words>528</Words>
  <Application>Microsoft Office PowerPoint</Application>
  <PresentationFormat>Экран (4:3)</PresentationFormat>
  <Paragraphs>32</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Яркая</vt:lpstr>
      <vt:lpstr>КДОУ ВО «Кантемировский ЦППМСП»</vt:lpstr>
      <vt:lpstr>ПЕРЕЛЕТНЫЕ ПТИЦЫ</vt:lpstr>
      <vt:lpstr>Слайд 3</vt:lpstr>
      <vt:lpstr>ЖАВОРОНОК</vt:lpstr>
      <vt:lpstr>УТКА</vt:lpstr>
      <vt:lpstr>ГРАЧ</vt:lpstr>
      <vt:lpstr>ЖУРАВЛЬ</vt:lpstr>
      <vt:lpstr>КУКУШКА</vt:lpstr>
      <vt:lpstr>ЛАСТОЧКА</vt:lpstr>
      <vt:lpstr>ЛЕБЕДЬ</vt:lpstr>
      <vt:lpstr>СКВОРЕЦ</vt:lpstr>
      <vt:lpstr>СОЛОВЕЙ</vt:lpstr>
      <vt:lpstr>ЦАПЛЯ</vt:lpstr>
      <vt:lpstr>АИСТ</vt:lpstr>
      <vt:lpstr>КАК ЛЕТАЮТ ПТИЦЫ </vt:lpstr>
      <vt:lpstr>КЛИН</vt:lpstr>
      <vt:lpstr>Слайд 17</vt:lpstr>
      <vt:lpstr>КОСЯК</vt:lpstr>
      <vt:lpstr>Слайд 19</vt:lpstr>
      <vt:lpstr>СТАЯ</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ГБОУ СОШ №364 г. Москвы (дошкольное отделение №1205)</dc:title>
  <dc:creator>Алла</dc:creator>
  <cp:lastModifiedBy>User</cp:lastModifiedBy>
  <cp:revision>10</cp:revision>
  <dcterms:created xsi:type="dcterms:W3CDTF">2014-11-09T13:55:03Z</dcterms:created>
  <dcterms:modified xsi:type="dcterms:W3CDTF">2018-03-28T18:07:15Z</dcterms:modified>
</cp:coreProperties>
</file>