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7" r:id="rId4"/>
    <p:sldId id="258" r:id="rId5"/>
    <p:sldId id="260" r:id="rId6"/>
    <p:sldId id="266" r:id="rId7"/>
    <p:sldId id="295" r:id="rId8"/>
    <p:sldId id="265" r:id="rId9"/>
    <p:sldId id="264" r:id="rId10"/>
    <p:sldId id="263" r:id="rId11"/>
    <p:sldId id="274" r:id="rId12"/>
    <p:sldId id="273" r:id="rId13"/>
    <p:sldId id="272" r:id="rId14"/>
    <p:sldId id="271" r:id="rId15"/>
    <p:sldId id="279" r:id="rId16"/>
    <p:sldId id="278" r:id="rId17"/>
    <p:sldId id="277" r:id="rId18"/>
    <p:sldId id="275" r:id="rId19"/>
    <p:sldId id="294" r:id="rId20"/>
    <p:sldId id="293" r:id="rId21"/>
    <p:sldId id="292" r:id="rId22"/>
    <p:sldId id="291" r:id="rId23"/>
    <p:sldId id="290" r:id="rId24"/>
    <p:sldId id="288" r:id="rId25"/>
    <p:sldId id="289" r:id="rId26"/>
    <p:sldId id="286" r:id="rId27"/>
    <p:sldId id="284" r:id="rId28"/>
    <p:sldId id="283" r:id="rId29"/>
    <p:sldId id="26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8000"/>
    <a:srgbClr val="D60093"/>
    <a:srgbClr val="FF3399"/>
    <a:srgbClr val="0000FF"/>
    <a:srgbClr val="FF9900"/>
    <a:srgbClr val="0066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40C0-0F67-4FA7-B3CE-8E891F0E55A5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AB1B-5937-4FE5-BD67-DC6ADFA1B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40C0-0F67-4FA7-B3CE-8E891F0E55A5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AB1B-5937-4FE5-BD67-DC6ADFA1B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40C0-0F67-4FA7-B3CE-8E891F0E55A5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AB1B-5937-4FE5-BD67-DC6ADFA1B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40C0-0F67-4FA7-B3CE-8E891F0E55A5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AB1B-5937-4FE5-BD67-DC6ADFA1B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40C0-0F67-4FA7-B3CE-8E891F0E55A5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AB1B-5937-4FE5-BD67-DC6ADFA1B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40C0-0F67-4FA7-B3CE-8E891F0E55A5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AB1B-5937-4FE5-BD67-DC6ADFA1B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40C0-0F67-4FA7-B3CE-8E891F0E55A5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AB1B-5937-4FE5-BD67-DC6ADFA1B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40C0-0F67-4FA7-B3CE-8E891F0E55A5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AB1B-5937-4FE5-BD67-DC6ADFA1B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40C0-0F67-4FA7-B3CE-8E891F0E55A5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AB1B-5937-4FE5-BD67-DC6ADFA1B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40C0-0F67-4FA7-B3CE-8E891F0E55A5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AB1B-5937-4FE5-BD67-DC6ADFA1B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40C0-0F67-4FA7-B3CE-8E891F0E55A5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4AB1B-5937-4FE5-BD67-DC6ADFA1B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940C0-0F67-4FA7-B3CE-8E891F0E55A5}" type="datetimeFigureOut">
              <a:rPr lang="ru-RU" smtClean="0"/>
              <a:pPr/>
              <a:t>27.05.2018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4AB1B-5937-4FE5-BD67-DC6ADFA1B0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_k-spisk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0" y="0"/>
            <a:ext cx="9001156" cy="1428736"/>
          </a:xfrm>
          <a:prstGeom prst="ellipse">
            <a:avLst/>
          </a:prstGeom>
          <a:gradFill flip="none" rotWithShape="1">
            <a:gsLst>
              <a:gs pos="45000">
                <a:srgbClr val="E6DCAC">
                  <a:alpha val="15000"/>
                </a:srgbClr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2643182"/>
            <a:ext cx="6072198" cy="1357322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Литературная </a:t>
            </a:r>
          </a:p>
          <a:p>
            <a:r>
              <a:rPr lang="ru-RU" sz="3600" b="1" i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шанс-викторина</a:t>
            </a:r>
            <a:endParaRPr lang="ru-RU" sz="3600" b="1" i="1" dirty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0"/>
            <a:ext cx="90604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Below"/>
              <a:lightRig rig="threePt" dir="t"/>
            </a:scene3d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«Я в гости к Пушкину спешу»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4612" y="6286520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Подготовила педагог-библиотекарь Якубович Г.Г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0826" y="274638"/>
            <a:ext cx="2185974" cy="4511684"/>
          </a:xfrm>
        </p:spPr>
        <p:txBody>
          <a:bodyPr>
            <a:normAutofit/>
          </a:bodyPr>
          <a:lstStyle/>
          <a:p>
            <a:r>
              <a:rPr lang="ru-RU" dirty="0" smtClean="0"/>
              <a:t> « 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43834" y="4572008"/>
            <a:ext cx="1042966" cy="155415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pesnibogov.ru/uploads/images/a_s_pushkin_pesn_o_veshem_ole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32661">
            <a:off x="1461414" y="490996"/>
            <a:ext cx="4722190" cy="6075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6876256" cy="235745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6600"/>
                </a:solidFill>
                <a:ea typeface="Microsoft Yi Baiti" pitchFamily="66" charset="0"/>
              </a:rPr>
              <a:t>1. Какой титул имел Олег?</a:t>
            </a:r>
            <a:br>
              <a:rPr lang="ru-RU" b="1" i="1" dirty="0" smtClean="0">
                <a:solidFill>
                  <a:srgbClr val="006600"/>
                </a:solidFill>
                <a:ea typeface="Microsoft Yi Baiti" pitchFamily="66" charset="0"/>
              </a:rPr>
            </a:br>
            <a:endParaRPr lang="ru-RU" b="1" i="1" dirty="0">
              <a:solidFill>
                <a:srgbClr val="006600"/>
              </a:solidFill>
              <a:ea typeface="Microsoft Yi Baiti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2780928"/>
            <a:ext cx="4906888" cy="32732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000FF"/>
                </a:solidFill>
              </a:rPr>
              <a:t>1. Князь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00FF"/>
                </a:solidFill>
              </a:rPr>
              <a:t>2. Боярин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00FF"/>
                </a:solidFill>
              </a:rPr>
              <a:t>3. Царь</a:t>
            </a:r>
          </a:p>
          <a:p>
            <a:pPr algn="ctr"/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8" presetClass="exit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6552728" cy="2368544"/>
          </a:xfrm>
        </p:spPr>
        <p:txBody>
          <a:bodyPr/>
          <a:lstStyle/>
          <a:p>
            <a:r>
              <a:rPr lang="ru-RU" b="1" i="1" dirty="0" smtClean="0">
                <a:solidFill>
                  <a:srgbClr val="006600"/>
                </a:solidFill>
                <a:ea typeface="Microsoft Yi Baiti" pitchFamily="66" charset="0"/>
              </a:rPr>
              <a:t>2. Кого встретил Олег в чистом поле?</a:t>
            </a:r>
            <a:br>
              <a:rPr lang="ru-RU" b="1" i="1" dirty="0" smtClean="0">
                <a:solidFill>
                  <a:srgbClr val="006600"/>
                </a:solidFill>
                <a:ea typeface="Microsoft Yi Baiti" pitchFamily="66" charset="0"/>
              </a:rPr>
            </a:br>
            <a:endParaRPr lang="ru-RU" b="1" i="1" dirty="0">
              <a:solidFill>
                <a:srgbClr val="006600"/>
              </a:solidFill>
              <a:ea typeface="Microsoft Yi Baiti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298291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000FF"/>
                </a:solidFill>
              </a:rPr>
              <a:t>1. Царицу заколдованную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00FF"/>
                </a:solidFill>
              </a:rPr>
              <a:t>2. Кудесника-предсказателя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00FF"/>
                </a:solidFill>
              </a:rPr>
              <a:t>3. Золотого петушка</a:t>
            </a:r>
          </a:p>
          <a:p>
            <a:pPr algn="ctr"/>
            <a:endParaRPr lang="ru-RU" sz="4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6707088" cy="215423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6600"/>
                </a:solidFill>
                <a:ea typeface="Microsoft Yi Baiti" pitchFamily="66" charset="0"/>
              </a:rPr>
              <a:t>3. Что было предсказано Олегу?</a:t>
            </a:r>
            <a:br>
              <a:rPr lang="ru-RU" b="1" i="1" dirty="0" smtClean="0">
                <a:solidFill>
                  <a:srgbClr val="006600"/>
                </a:solidFill>
                <a:ea typeface="Microsoft Yi Baiti" pitchFamily="66" charset="0"/>
              </a:rPr>
            </a:br>
            <a:endParaRPr lang="ru-RU" b="1" i="1" dirty="0">
              <a:solidFill>
                <a:srgbClr val="006600"/>
              </a:solidFill>
              <a:ea typeface="Microsoft Yi Baiti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2564904"/>
            <a:ext cx="7560840" cy="3625857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0000FF"/>
                </a:solidFill>
              </a:rPr>
              <a:t>1. Смерть от собственного коня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00FF"/>
                </a:solidFill>
              </a:rPr>
              <a:t>2. Скорая свадьба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00FF"/>
                </a:solidFill>
              </a:rPr>
              <a:t>3. Поражение в битве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6768752" cy="215423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6600"/>
                </a:solidFill>
                <a:ea typeface="Microsoft Yi Baiti" pitchFamily="66" charset="0"/>
              </a:rPr>
              <a:t>4. Как Олег решил уберечь себя от  предсказания?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3071810"/>
            <a:ext cx="7139136" cy="305435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0000FF"/>
                </a:solidFill>
              </a:rPr>
              <a:t>1.Перестал ходить в походы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00FF"/>
                </a:solidFill>
              </a:rPr>
              <a:t>2. Стал ездить только в карете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00FF"/>
                </a:solidFill>
              </a:rPr>
              <a:t>3. Отправил коня своего от себя подальше</a:t>
            </a:r>
          </a:p>
          <a:p>
            <a:pPr>
              <a:buNone/>
            </a:pPr>
            <a:endParaRPr lang="ru-RU" sz="4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229710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6600"/>
                </a:solidFill>
                <a:ea typeface="Microsoft Yi Baiti" pitchFamily="66" charset="0"/>
              </a:rPr>
              <a:t>5. Что приказал Олег своим слугам?</a:t>
            </a:r>
            <a:br>
              <a:rPr lang="ru-RU" b="1" i="1" dirty="0" smtClean="0">
                <a:solidFill>
                  <a:srgbClr val="006600"/>
                </a:solidFill>
                <a:ea typeface="Microsoft Yi Baiti" pitchFamily="66" charset="0"/>
              </a:rPr>
            </a:br>
            <a:endParaRPr lang="ru-RU" b="1" i="1" dirty="0">
              <a:solidFill>
                <a:srgbClr val="006600"/>
              </a:solidFill>
              <a:ea typeface="Microsoft Yi Baiti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2714620"/>
            <a:ext cx="7326556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1. Кормить коня, оберегать и пасти его на лугу</a:t>
            </a:r>
          </a:p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2. Отдать его другому князю</a:t>
            </a:r>
          </a:p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3. Ничего не приказал, а коня подарил старцу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93991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6600"/>
                </a:solidFill>
                <a:ea typeface="Microsoft Yi Baiti" pitchFamily="66" charset="0"/>
              </a:rPr>
              <a:t>6. Что князь узнал о своем коне на пиру?</a:t>
            </a:r>
            <a:endParaRPr lang="ru-RU" b="1" i="1" dirty="0">
              <a:solidFill>
                <a:srgbClr val="006600"/>
              </a:solidFill>
              <a:ea typeface="Microsoft Yi Baiti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924944"/>
            <a:ext cx="8229600" cy="305435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1.Что верный товарищ остался при старце, где и по сей день</a:t>
            </a:r>
          </a:p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2.Что конь его жив и ретив как прежде</a:t>
            </a:r>
          </a:p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3.Что тот давно уже почил вечным сном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2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3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6419056" cy="250629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6600"/>
                </a:solidFill>
                <a:ea typeface="Microsoft Yi Baiti" pitchFamily="66" charset="0"/>
              </a:rPr>
              <a:t>7. Зачем Олег захотел снова увидеть своего коня?</a:t>
            </a:r>
            <a:br>
              <a:rPr lang="ru-RU" b="1" i="1" dirty="0" smtClean="0">
                <a:solidFill>
                  <a:srgbClr val="006600"/>
                </a:solidFill>
                <a:ea typeface="Microsoft Yi Baiti" pitchFamily="66" charset="0"/>
              </a:rPr>
            </a:br>
            <a:endParaRPr lang="ru-RU" b="1" i="1" dirty="0">
              <a:solidFill>
                <a:srgbClr val="006600"/>
              </a:solidFill>
              <a:ea typeface="Microsoft Yi Baiti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708920"/>
            <a:ext cx="8229600" cy="320121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1. Решил схоронить коня с почестями, потому что пророчество не сбылось</a:t>
            </a:r>
          </a:p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2. Соскучился по старому другу</a:t>
            </a:r>
          </a:p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3. Хотел последний раз взглянуть на его кости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6143668" cy="222566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6600"/>
                </a:solidFill>
                <a:ea typeface="Microsoft Yi Baiti" pitchFamily="66" charset="0"/>
              </a:rPr>
              <a:t>8. Чем в итоге закончилась песнь?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7744" y="2564904"/>
            <a:ext cx="6257940" cy="37687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1. Олег все-таки пал от коня своего</a:t>
            </a:r>
          </a:p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2. Князь перестал доверять старцам и мудрецам</a:t>
            </a:r>
          </a:p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3. Олег похоронил коня и уехал</a:t>
            </a:r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6851104" cy="16561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b="1" dirty="0" smtClean="0">
                <a:solidFill>
                  <a:srgbClr val="0000FF"/>
                </a:solidFill>
              </a:rPr>
              <a:t>«Станционный смотритель»</a:t>
            </a:r>
            <a:br>
              <a:rPr lang="ru-RU" b="1" dirty="0" smtClean="0">
                <a:solidFill>
                  <a:srgbClr val="0000FF"/>
                </a:solidFill>
              </a:rPr>
            </a:b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Рисунок 3" descr="Викторина по повести «Станционный смотритель»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348880"/>
            <a:ext cx="4968552" cy="343038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928670"/>
            <a:ext cx="5429288" cy="408305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Выберите  правильный на ваш взгляд один из трех вариантов ответа.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636"/>
            <a:ext cx="8229600" cy="112552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6984776" cy="194421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3300"/>
                </a:solidFill>
                <a:latin typeface="Monotype Corsiva" pitchFamily="66" charset="0"/>
              </a:rPr>
              <a:t>1. Почему, по мнению автора, нет людей несчастнее станционных смотрителей?</a:t>
            </a:r>
            <a:endParaRPr lang="ru-RU" b="1" dirty="0">
              <a:solidFill>
                <a:srgbClr val="CC33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55441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8000"/>
                </a:solidFill>
              </a:rPr>
              <a:t>1. Потому что это унылая и однообразная работа</a:t>
            </a:r>
          </a:p>
          <a:p>
            <a:pPr>
              <a:buNone/>
            </a:pPr>
            <a:r>
              <a:rPr lang="ru-RU" b="1" dirty="0" smtClean="0">
                <a:solidFill>
                  <a:srgbClr val="008000"/>
                </a:solidFill>
              </a:rPr>
              <a:t>2. Потому что им не хватает человеческого общения</a:t>
            </a:r>
          </a:p>
          <a:p>
            <a:pPr>
              <a:buNone/>
            </a:pPr>
            <a:r>
              <a:rPr lang="ru-RU" b="1" dirty="0" smtClean="0">
                <a:solidFill>
                  <a:srgbClr val="008000"/>
                </a:solidFill>
              </a:rPr>
              <a:t>3. Потому что во всех своих неприятностях, путешествующие всегда винят смотрителей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" dur="123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" dur="123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" dur="123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7" dur="123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8" dur="123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0" dur="123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7164288" cy="208279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2. Как звали станционного смотрителя, чью историю рассказывает автор?</a:t>
            </a:r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2780928"/>
            <a:ext cx="5987008" cy="2769171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008000"/>
                </a:solidFill>
              </a:rPr>
              <a:t>1. Иван Белкин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8000"/>
                </a:solidFill>
              </a:rPr>
              <a:t>2. Самсон </a:t>
            </a:r>
            <a:r>
              <a:rPr lang="ru-RU" sz="4000" b="1" dirty="0" err="1" smtClean="0">
                <a:solidFill>
                  <a:srgbClr val="008000"/>
                </a:solidFill>
              </a:rPr>
              <a:t>Вырин</a:t>
            </a:r>
            <a:endParaRPr lang="ru-RU" sz="4000" b="1" dirty="0" smtClean="0">
              <a:solidFill>
                <a:srgbClr val="008000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008000"/>
                </a:solidFill>
              </a:rPr>
              <a:t>3. Петр Гринев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8" presetClass="exit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764704"/>
            <a:ext cx="6912768" cy="25114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3. Чем поразила рассказчика дочь станционного смотрителя Дуняша?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3768" y="2996952"/>
            <a:ext cx="6059016" cy="2503393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008000"/>
                </a:solidFill>
              </a:rPr>
              <a:t>1. Трудолюбием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8000"/>
                </a:solidFill>
              </a:rPr>
              <a:t>2. Смешливостью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8000"/>
                </a:solidFill>
              </a:rPr>
              <a:t>3. Красотой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8" presetClass="exit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6923112" cy="25828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4.Как изменился Самсон </a:t>
            </a:r>
            <a:r>
              <a:rPr lang="ru-RU" b="1" dirty="0" err="1" smtClean="0">
                <a:solidFill>
                  <a:srgbClr val="C00000"/>
                </a:solidFill>
                <a:latin typeface="Monotype Corsiva" pitchFamily="66" charset="0"/>
              </a:rPr>
              <a:t>Вырин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за те несколько лет, которые его не видел рассказчик?</a:t>
            </a:r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2996952"/>
            <a:ext cx="7355160" cy="28400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8000"/>
                </a:solidFill>
              </a:rPr>
              <a:t>1. Он стал угрюм и неразговорчив</a:t>
            </a:r>
          </a:p>
          <a:p>
            <a:pPr>
              <a:buNone/>
            </a:pPr>
            <a:r>
              <a:rPr lang="ru-RU" b="1" dirty="0" smtClean="0">
                <a:solidFill>
                  <a:srgbClr val="008000"/>
                </a:solidFill>
              </a:rPr>
              <a:t>2. Он был все тот же, только немного постарел</a:t>
            </a:r>
          </a:p>
          <a:p>
            <a:pPr>
              <a:buNone/>
            </a:pPr>
            <a:r>
              <a:rPr lang="ru-RU" b="1" dirty="0" smtClean="0">
                <a:solidFill>
                  <a:srgbClr val="008000"/>
                </a:solidFill>
              </a:rPr>
              <a:t>3. Он был очень рад встрече, но казался уставшим от жизни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" dur="123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" dur="123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" dur="123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7" dur="123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8" dur="123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0" dur="123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6419056" cy="23685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5.Как  ротмистр Минский   обманул  Дуню и смотрителя?</a:t>
            </a:r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2924944"/>
            <a:ext cx="6995120" cy="312579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8000"/>
                </a:solidFill>
              </a:rPr>
              <a:t>1. Офицер изобразил притворную болезнь</a:t>
            </a:r>
          </a:p>
          <a:p>
            <a:pPr>
              <a:buNone/>
            </a:pPr>
            <a:r>
              <a:rPr lang="ru-RU" b="1" dirty="0" smtClean="0">
                <a:solidFill>
                  <a:srgbClr val="008000"/>
                </a:solidFill>
              </a:rPr>
              <a:t>2.  Предложил отвезти Дуню  в больницу</a:t>
            </a:r>
          </a:p>
          <a:p>
            <a:pPr>
              <a:buNone/>
            </a:pPr>
            <a:r>
              <a:rPr lang="ru-RU" b="1" dirty="0" smtClean="0">
                <a:solidFill>
                  <a:srgbClr val="008000"/>
                </a:solidFill>
              </a:rPr>
              <a:t>3. Минский  предложил свозить ее в город на ярмарку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8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6779096" cy="2079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6. Что сказал Минский Самсону, когда тот приехал в Петербург, чтобы найти дочь?</a:t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2852936"/>
            <a:ext cx="7139136" cy="32686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8000"/>
                </a:solidFill>
              </a:rPr>
              <a:t>1.Чтобы он больше тут не показывался</a:t>
            </a:r>
          </a:p>
          <a:p>
            <a:pPr>
              <a:buNone/>
            </a:pPr>
            <a:r>
              <a:rPr lang="ru-RU" b="1" dirty="0" smtClean="0">
                <a:solidFill>
                  <a:srgbClr val="008000"/>
                </a:solidFill>
              </a:rPr>
              <a:t>2. Что он любит Дуню и никогда ее не бросит</a:t>
            </a:r>
          </a:p>
          <a:p>
            <a:pPr>
              <a:buNone/>
            </a:pPr>
            <a:r>
              <a:rPr lang="ru-RU" b="1" dirty="0" smtClean="0">
                <a:solidFill>
                  <a:srgbClr val="008000"/>
                </a:solidFill>
              </a:rPr>
              <a:t>3. Предложил ему подождать, когда Дуня вернется с прогулки</a:t>
            </a:r>
          </a:p>
          <a:p>
            <a:endParaRPr lang="ru-RU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7462664" cy="243428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7. На кого было похожа Дуня, когда Самсон все-таки смог ее увидеть?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2708920"/>
            <a:ext cx="6347048" cy="305435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8000"/>
                </a:solidFill>
              </a:rPr>
              <a:t>1. На счастливую жену и мать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8000"/>
                </a:solidFill>
              </a:rPr>
              <a:t>2. На красивую барыню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8000"/>
                </a:solidFill>
              </a:rPr>
              <a:t>3. На женщину, терпящую жестокое обращение от мужа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6912768" cy="26542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8. Рассказчику рассказали о судьбе Самсона, когда он в третий раз был проездом в тех местах?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780928"/>
            <a:ext cx="8301608" cy="316835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8000"/>
                </a:solidFill>
              </a:rPr>
              <a:t>1. Что они с дочерью помирились, и она забрала его в Петербург</a:t>
            </a:r>
          </a:p>
          <a:p>
            <a:pPr>
              <a:buNone/>
            </a:pPr>
            <a:r>
              <a:rPr lang="ru-RU" b="1" dirty="0" smtClean="0">
                <a:solidFill>
                  <a:srgbClr val="008000"/>
                </a:solidFill>
              </a:rPr>
              <a:t>2. Она не успела попросить у него прощения до его смерти и очень убивалась на его могиле</a:t>
            </a:r>
          </a:p>
          <a:p>
            <a:pPr>
              <a:buNone/>
            </a:pPr>
            <a:r>
              <a:rPr lang="ru-RU" b="1" dirty="0" smtClean="0">
                <a:solidFill>
                  <a:srgbClr val="008000"/>
                </a:solidFill>
              </a:rPr>
              <a:t>3. Он иногда навещает свою дочь в Петербурге</a:t>
            </a:r>
          </a:p>
          <a:p>
            <a:endParaRPr lang="ru-RU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9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7992888" cy="3786214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Verdana" pitchFamily="34" charset="0"/>
                <a:ea typeface="Arimo" pitchFamily="34" charset="0"/>
                <a:cs typeface="Arimo" pitchFamily="34" charset="0"/>
              </a:rPr>
              <a:t>МОЛОДЦЫ!!!</a:t>
            </a:r>
            <a:endParaRPr lang="ru-RU" sz="7200" b="1" dirty="0">
              <a:solidFill>
                <a:srgbClr val="FF0000"/>
              </a:solidFill>
              <a:latin typeface="Verdana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86388"/>
            <a:ext cx="8229600" cy="83977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nigi-starye-stranicy-vintaz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7243738"/>
          </a:xfrm>
        </p:spPr>
      </p:pic>
      <p:sp>
        <p:nvSpPr>
          <p:cNvPr id="5" name="Блок-схема: документ 4"/>
          <p:cNvSpPr/>
          <p:nvPr/>
        </p:nvSpPr>
        <p:spPr>
          <a:xfrm>
            <a:off x="714348" y="928670"/>
            <a:ext cx="7143800" cy="1857388"/>
          </a:xfrm>
          <a:prstGeom prst="flowChartDocument">
            <a:avLst/>
          </a:prstGeom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Below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До новых встреч!</a:t>
            </a:r>
            <a:endParaRPr lang="ru-RU" sz="4800" b="1" dirty="0"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6543692" cy="185738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00FF"/>
                </a:solidFill>
              </a:rPr>
              <a:t> 1. </a:t>
            </a:r>
            <a:r>
              <a:rPr lang="ru-RU" b="1" dirty="0" smtClean="0">
                <a:solidFill>
                  <a:srgbClr val="0000FF"/>
                </a:solidFill>
              </a:rPr>
              <a:t>В каком городе родился Пушкин  </a:t>
            </a:r>
            <a:r>
              <a:rPr lang="ru-RU" sz="4800" b="1" dirty="0" smtClean="0">
                <a:solidFill>
                  <a:srgbClr val="0000FF"/>
                </a:solidFill>
              </a:rPr>
              <a:t/>
            </a:r>
            <a:br>
              <a:rPr lang="ru-RU" sz="4800" b="1" dirty="0" smtClean="0">
                <a:solidFill>
                  <a:srgbClr val="0000FF"/>
                </a:solidFill>
              </a:rPr>
            </a:br>
            <a:endParaRPr lang="ru-RU" sz="4800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4929198"/>
            <a:ext cx="5786478" cy="928693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4800" dirty="0" smtClean="0"/>
              <a:t> </a:t>
            </a:r>
          </a:p>
          <a:p>
            <a:pPr>
              <a:buNone/>
            </a:pPr>
            <a:r>
              <a:rPr lang="ru-RU" sz="4800" dirty="0" smtClean="0"/>
              <a:t> </a:t>
            </a:r>
          </a:p>
          <a:p>
            <a:pPr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3000372"/>
            <a:ext cx="59700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5400" b="1" i="1" dirty="0" smtClean="0"/>
              <a:t>1</a:t>
            </a:r>
            <a:r>
              <a:rPr lang="ru-RU" sz="4400" b="1" i="1" dirty="0" smtClean="0">
                <a:solidFill>
                  <a:srgbClr val="FF0000"/>
                </a:solidFill>
              </a:rPr>
              <a:t>.В Санкт-Петербурге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00496" y="3786190"/>
            <a:ext cx="30684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5400" b="1" i="1" dirty="0" smtClean="0"/>
              <a:t>2. </a:t>
            </a:r>
            <a:r>
              <a:rPr lang="ru-RU" sz="4400" b="1" i="1" dirty="0" smtClean="0">
                <a:solidFill>
                  <a:srgbClr val="FF0000"/>
                </a:solidFill>
              </a:rPr>
              <a:t>В Казани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4572008"/>
            <a:ext cx="31718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5400" b="1" i="1" dirty="0" smtClean="0"/>
              <a:t>3. </a:t>
            </a:r>
            <a:r>
              <a:rPr lang="ru-RU" sz="4400" b="1" i="1" dirty="0" smtClean="0">
                <a:solidFill>
                  <a:srgbClr val="FF0000"/>
                </a:solidFill>
              </a:rPr>
              <a:t>В Москве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6643734" cy="229710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2. Сколько лет Пушкин учился в Царскосельском лицее?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3000372"/>
            <a:ext cx="3614734" cy="3554419"/>
          </a:xfrm>
        </p:spPr>
        <p:txBody>
          <a:bodyPr/>
          <a:lstStyle/>
          <a:p>
            <a:pPr>
              <a:buNone/>
            </a:pPr>
            <a:r>
              <a:rPr lang="ru-RU" sz="5400" b="1" i="1" dirty="0" smtClean="0"/>
              <a:t>1.  </a:t>
            </a:r>
            <a:r>
              <a:rPr lang="ru-RU" sz="4400" b="1" i="1" dirty="0" smtClean="0">
                <a:solidFill>
                  <a:srgbClr val="FF0000"/>
                </a:solidFill>
              </a:rPr>
              <a:t>4 года</a:t>
            </a:r>
          </a:p>
          <a:p>
            <a:pPr>
              <a:buNone/>
            </a:pPr>
            <a:r>
              <a:rPr lang="ru-RU" sz="5400" b="1" i="1" dirty="0" smtClean="0"/>
              <a:t>2.  </a:t>
            </a:r>
            <a:r>
              <a:rPr lang="ru-RU" sz="4400" b="1" i="1" dirty="0" smtClean="0">
                <a:solidFill>
                  <a:srgbClr val="FF0000"/>
                </a:solidFill>
              </a:rPr>
              <a:t>6 лет</a:t>
            </a:r>
          </a:p>
          <a:p>
            <a:pPr>
              <a:buNone/>
            </a:pPr>
            <a:r>
              <a:rPr lang="ru-RU" sz="5400" b="1" i="1" dirty="0" smtClean="0"/>
              <a:t>3.  </a:t>
            </a:r>
            <a:r>
              <a:rPr lang="ru-RU" sz="4400" b="1" i="1" dirty="0" smtClean="0">
                <a:solidFill>
                  <a:srgbClr val="FF0000"/>
                </a:solidFill>
              </a:rPr>
              <a:t>8 лет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6257940" cy="2714644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00FF"/>
                </a:solidFill>
              </a:rPr>
              <a:t>3. Какие произведения написаны Пушкиным в  Болдино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2857496"/>
            <a:ext cx="6115064" cy="2982915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6400" b="1" i="1" dirty="0" smtClean="0"/>
              <a:t>1. </a:t>
            </a:r>
            <a:r>
              <a:rPr lang="ru-RU" sz="5200" b="1" i="1" dirty="0" smtClean="0">
                <a:solidFill>
                  <a:srgbClr val="FF0000"/>
                </a:solidFill>
              </a:rPr>
              <a:t>Путешествия Онегина</a:t>
            </a:r>
          </a:p>
          <a:p>
            <a:pPr>
              <a:buNone/>
            </a:pPr>
            <a:r>
              <a:rPr lang="ru-RU" sz="7000" b="1" i="1" dirty="0" smtClean="0"/>
              <a:t>2. </a:t>
            </a:r>
            <a:r>
              <a:rPr lang="ru-RU" sz="5200" b="1" i="1" dirty="0" smtClean="0">
                <a:solidFill>
                  <a:srgbClr val="FF0000"/>
                </a:solidFill>
              </a:rPr>
              <a:t>Вольнодумный казак</a:t>
            </a:r>
          </a:p>
          <a:p>
            <a:pPr algn="ctr">
              <a:buNone/>
            </a:pPr>
            <a:r>
              <a:rPr lang="ru-RU" sz="7000" b="1" i="1" dirty="0" smtClean="0"/>
              <a:t>3</a:t>
            </a:r>
            <a:r>
              <a:rPr lang="ru-RU" sz="5200" b="1" i="1" dirty="0" smtClean="0"/>
              <a:t>.</a:t>
            </a:r>
            <a:r>
              <a:rPr lang="ru-RU" sz="5200" b="1" i="1" dirty="0" smtClean="0">
                <a:solidFill>
                  <a:srgbClr val="FF0000"/>
                </a:solidFill>
              </a:rPr>
              <a:t> Повести Белкина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29444" cy="32258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4. Кто был женой Александра Сергеевича Пушкина?</a:t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b="1" dirty="0" smtClean="0">
                <a:solidFill>
                  <a:srgbClr val="0000FF"/>
                </a:solidFill>
              </a:rPr>
              <a:t> 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298" y="3000372"/>
            <a:ext cx="5857916" cy="28575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5400" b="1" i="1" dirty="0" smtClean="0"/>
              <a:t>1.</a:t>
            </a:r>
            <a:r>
              <a:rPr lang="ru-RU" sz="4400" b="1" i="1" dirty="0" smtClean="0">
                <a:solidFill>
                  <a:srgbClr val="FF0000"/>
                </a:solidFill>
              </a:rPr>
              <a:t>  Наталья Гончарова</a:t>
            </a:r>
          </a:p>
          <a:p>
            <a:pPr>
              <a:buNone/>
            </a:pPr>
            <a:r>
              <a:rPr lang="ru-RU" sz="5400" b="1" i="1" dirty="0" smtClean="0"/>
              <a:t>2.</a:t>
            </a:r>
            <a:r>
              <a:rPr lang="ru-RU" sz="4400" b="1" i="1" dirty="0" smtClean="0">
                <a:solidFill>
                  <a:srgbClr val="FF0000"/>
                </a:solidFill>
              </a:rPr>
              <a:t>  Анна Керн</a:t>
            </a:r>
          </a:p>
          <a:p>
            <a:pPr>
              <a:buNone/>
            </a:pPr>
            <a:r>
              <a:rPr lang="ru-RU" sz="5800" b="1" i="1" dirty="0" smtClean="0"/>
              <a:t>3.  </a:t>
            </a:r>
            <a:r>
              <a:rPr lang="ru-RU" sz="4400" b="1" i="1" dirty="0" smtClean="0">
                <a:solidFill>
                  <a:srgbClr val="FF0000"/>
                </a:solidFill>
              </a:rPr>
              <a:t>Мария Раевская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7308304" cy="272573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5. Кому посвятил Пушкин свое стихотворение , когда был в ссылке в Михайловском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2928934"/>
            <a:ext cx="7000892" cy="319722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5400" b="1" i="1" dirty="0" smtClean="0"/>
              <a:t>1. </a:t>
            </a:r>
            <a:r>
              <a:rPr lang="ru-RU" sz="4000" b="1" i="1" dirty="0" smtClean="0">
                <a:solidFill>
                  <a:srgbClr val="FF0000"/>
                </a:solidFill>
              </a:rPr>
              <a:t>Ивану Пущину  </a:t>
            </a:r>
          </a:p>
          <a:p>
            <a:pPr>
              <a:buNone/>
            </a:pPr>
            <a:r>
              <a:rPr lang="ru-RU" sz="5400" b="1" i="1" dirty="0" smtClean="0"/>
              <a:t>2. </a:t>
            </a:r>
            <a:r>
              <a:rPr lang="ru-RU" sz="4000" b="1" i="1" dirty="0" smtClean="0">
                <a:solidFill>
                  <a:srgbClr val="FF0000"/>
                </a:solidFill>
              </a:rPr>
              <a:t>Вильгельму Кюхельбекеру</a:t>
            </a:r>
          </a:p>
          <a:p>
            <a:pPr>
              <a:buNone/>
            </a:pPr>
            <a:r>
              <a:rPr lang="ru-RU" sz="5400" b="1" i="1" dirty="0" smtClean="0"/>
              <a:t>3. </a:t>
            </a:r>
            <a:r>
              <a:rPr lang="ru-RU" sz="4000" b="1" i="1" dirty="0" smtClean="0">
                <a:solidFill>
                  <a:srgbClr val="FF0000"/>
                </a:solidFill>
              </a:rPr>
              <a:t>Василию Андреевичу Жуковскому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9378" cy="236854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6. За что был сослан Александр Сергеевич в ссылку в Михайловское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2571744"/>
            <a:ext cx="7072362" cy="3482981"/>
          </a:xfrm>
        </p:spPr>
        <p:txBody>
          <a:bodyPr>
            <a:normAutofit/>
          </a:bodyPr>
          <a:lstStyle/>
          <a:p>
            <a:pPr marL="742950" indent="-742950">
              <a:buNone/>
            </a:pPr>
            <a:r>
              <a:rPr lang="ru-RU" sz="5400" b="1" i="1" dirty="0" smtClean="0"/>
              <a:t>1. </a:t>
            </a:r>
            <a:r>
              <a:rPr lang="ru-RU" sz="4400" b="1" i="1" dirty="0" smtClean="0">
                <a:solidFill>
                  <a:srgbClr val="FF0000"/>
                </a:solidFill>
              </a:rPr>
              <a:t>За свободолюбивые стихи</a:t>
            </a:r>
          </a:p>
          <a:p>
            <a:pPr marL="742950" indent="-742950">
              <a:buNone/>
            </a:pPr>
            <a:r>
              <a:rPr lang="ru-RU" sz="5400" b="1" i="1" dirty="0" smtClean="0"/>
              <a:t>2. </a:t>
            </a:r>
            <a:r>
              <a:rPr lang="ru-RU" sz="4400" b="1" i="1" dirty="0" smtClean="0">
                <a:solidFill>
                  <a:srgbClr val="FF0000"/>
                </a:solidFill>
              </a:rPr>
              <a:t>За дружбу с декабристами  </a:t>
            </a:r>
          </a:p>
          <a:p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14356"/>
            <a:ext cx="6115064" cy="2082792"/>
          </a:xfrm>
        </p:spPr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7. Пушкин погиб ...</a:t>
            </a:r>
            <a:br>
              <a:rPr lang="ru-RU" b="1" dirty="0" smtClean="0">
                <a:solidFill>
                  <a:srgbClr val="0000FF"/>
                </a:solidFill>
              </a:rPr>
            </a:b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298" y="2714620"/>
            <a:ext cx="4186238" cy="319722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5400" b="1" i="1" dirty="0" smtClean="0"/>
              <a:t>1. </a:t>
            </a:r>
            <a:r>
              <a:rPr lang="ru-RU" sz="4000" b="1" i="1" dirty="0" smtClean="0">
                <a:solidFill>
                  <a:srgbClr val="FF0000"/>
                </a:solidFill>
              </a:rPr>
              <a:t>От болезни</a:t>
            </a:r>
          </a:p>
          <a:p>
            <a:pPr>
              <a:buNone/>
            </a:pPr>
            <a:r>
              <a:rPr lang="ru-RU" sz="5400" b="1" i="1" dirty="0" smtClean="0"/>
              <a:t>2.</a:t>
            </a:r>
            <a:r>
              <a:rPr lang="ru-RU" sz="4000" b="1" i="1" dirty="0" smtClean="0">
                <a:solidFill>
                  <a:srgbClr val="FF0000"/>
                </a:solidFill>
              </a:rPr>
              <a:t> От старости</a:t>
            </a:r>
          </a:p>
          <a:p>
            <a:pPr>
              <a:buNone/>
            </a:pPr>
            <a:r>
              <a:rPr lang="ru-RU" sz="5400" b="1" i="1" dirty="0" smtClean="0"/>
              <a:t>3.</a:t>
            </a:r>
            <a:r>
              <a:rPr lang="ru-RU" sz="4000" b="1" i="1" dirty="0" smtClean="0">
                <a:solidFill>
                  <a:srgbClr val="FF0000"/>
                </a:solidFill>
              </a:rPr>
              <a:t>На дуэли</a:t>
            </a:r>
          </a:p>
          <a:p>
            <a:pPr>
              <a:buNone/>
            </a:pPr>
            <a:r>
              <a:rPr lang="ru-RU" sz="5400" b="1" i="1" dirty="0" smtClean="0"/>
              <a:t> </a:t>
            </a:r>
            <a:endParaRPr lang="ru-RU" sz="4000" b="1" i="1" dirty="0" smtClean="0">
              <a:solidFill>
                <a:srgbClr val="FF0000"/>
              </a:solidFill>
            </a:endParaRPr>
          </a:p>
          <a:p>
            <a:endParaRPr lang="ru-RU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8" presetClass="exit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725</Words>
  <Application>Microsoft Office PowerPoint</Application>
  <PresentationFormat>Экран (4:3)</PresentationFormat>
  <Paragraphs>105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Выберите  правильный на ваш взгляд один из трех вариантов ответа. </vt:lpstr>
      <vt:lpstr> 1. В каком городе родился Пушкин   </vt:lpstr>
      <vt:lpstr>2. Сколько лет Пушкин учился в Царскосельском лицее? </vt:lpstr>
      <vt:lpstr>3. Какие произведения написаны Пушкиным в  Болдино</vt:lpstr>
      <vt:lpstr>4. Кто был женой Александра Сергеевича Пушкина?  </vt:lpstr>
      <vt:lpstr>5. Кому посвятил Пушкин свое стихотворение , когда был в ссылке в Михайловском</vt:lpstr>
      <vt:lpstr>6. За что был сослан Александр Сергеевич в ссылку в Михайловское</vt:lpstr>
      <vt:lpstr>7. Пушкин погиб ... </vt:lpstr>
      <vt:lpstr> « » </vt:lpstr>
      <vt:lpstr>1. Какой титул имел Олег? </vt:lpstr>
      <vt:lpstr>2. Кого встретил Олег в чистом поле? </vt:lpstr>
      <vt:lpstr>3. Что было предсказано Олегу? </vt:lpstr>
      <vt:lpstr>4. Как Олег решил уберечь себя от  предсказания? </vt:lpstr>
      <vt:lpstr>5. Что приказал Олег своим слугам? </vt:lpstr>
      <vt:lpstr>6. Что князь узнал о своем коне на пиру?</vt:lpstr>
      <vt:lpstr>7. Зачем Олег захотел снова увидеть своего коня? </vt:lpstr>
      <vt:lpstr>8. Чем в итоге закончилась песнь? </vt:lpstr>
      <vt:lpstr> «Станционный смотритель» </vt:lpstr>
      <vt:lpstr>1. Почему, по мнению автора, нет людей несчастнее станционных смотрителей?</vt:lpstr>
      <vt:lpstr>2. Как звали станционного смотрителя, чью историю рассказывает автор? </vt:lpstr>
      <vt:lpstr>3. Чем поразила рассказчика дочь станционного смотрителя Дуняша? </vt:lpstr>
      <vt:lpstr>4.Как изменился Самсон Вырин за те несколько лет, которые его не видел рассказчик? </vt:lpstr>
      <vt:lpstr>5.Как  ротмистр Минский   обманул  Дуню и смотрителя? </vt:lpstr>
      <vt:lpstr>6. Что сказал Минский Самсону, когда тот приехал в Петербург, чтобы найти дочь? </vt:lpstr>
      <vt:lpstr>7. На кого было похожа Дуня, когда Самсон все-таки смог ее увидеть?</vt:lpstr>
      <vt:lpstr>8. Рассказчику рассказали о судьбе Самсона, когда он в третий раз был проездом в тех местах? </vt:lpstr>
      <vt:lpstr>МОЛОДЦЫ!!!</vt:lpstr>
      <vt:lpstr>Слайд 29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Яна</cp:lastModifiedBy>
  <cp:revision>30</cp:revision>
  <dcterms:created xsi:type="dcterms:W3CDTF">2015-03-14T07:19:31Z</dcterms:created>
  <dcterms:modified xsi:type="dcterms:W3CDTF">2018-05-27T14:27:43Z</dcterms:modified>
</cp:coreProperties>
</file>