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9" r:id="rId5"/>
    <p:sldId id="261" r:id="rId6"/>
    <p:sldId id="264" r:id="rId7"/>
    <p:sldId id="265" r:id="rId8"/>
    <p:sldId id="266" r:id="rId9"/>
    <p:sldId id="271" r:id="rId10"/>
    <p:sldId id="272" r:id="rId11"/>
    <p:sldId id="270" r:id="rId12"/>
    <p:sldId id="274" r:id="rId13"/>
    <p:sldId id="269" r:id="rId14"/>
    <p:sldId id="276" r:id="rId15"/>
    <p:sldId id="277" r:id="rId16"/>
    <p:sldId id="284" r:id="rId17"/>
    <p:sldId id="282" r:id="rId18"/>
    <p:sldId id="281" r:id="rId19"/>
    <p:sldId id="275" r:id="rId20"/>
    <p:sldId id="278" r:id="rId21"/>
    <p:sldId id="273" r:id="rId22"/>
    <p:sldId id="280" r:id="rId23"/>
    <p:sldId id="279" r:id="rId24"/>
    <p:sldId id="283" r:id="rId25"/>
    <p:sldId id="285" r:id="rId26"/>
    <p:sldId id="286" r:id="rId27"/>
    <p:sldId id="287" r:id="rId28"/>
    <p:sldId id="288" r:id="rId29"/>
    <p:sldId id="291" r:id="rId30"/>
    <p:sldId id="292" r:id="rId31"/>
    <p:sldId id="295" r:id="rId32"/>
    <p:sldId id="294" r:id="rId33"/>
    <p:sldId id="293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1" r:id="rId48"/>
    <p:sldId id="310" r:id="rId49"/>
    <p:sldId id="309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6" r:id="rId60"/>
    <p:sldId id="325" r:id="rId61"/>
    <p:sldId id="324" r:id="rId62"/>
    <p:sldId id="323" r:id="rId63"/>
    <p:sldId id="322" r:id="rId64"/>
    <p:sldId id="321" r:id="rId65"/>
    <p:sldId id="332" r:id="rId66"/>
    <p:sldId id="331" r:id="rId67"/>
    <p:sldId id="330" r:id="rId68"/>
    <p:sldId id="329" r:id="rId69"/>
    <p:sldId id="328" r:id="rId70"/>
    <p:sldId id="327" r:id="rId71"/>
    <p:sldId id="338" r:id="rId72"/>
    <p:sldId id="337" r:id="rId73"/>
    <p:sldId id="336" r:id="rId74"/>
    <p:sldId id="335" r:id="rId75"/>
    <p:sldId id="334" r:id="rId76"/>
    <p:sldId id="333" r:id="rId77"/>
    <p:sldId id="344" r:id="rId78"/>
    <p:sldId id="343" r:id="rId79"/>
    <p:sldId id="342" r:id="rId80"/>
    <p:sldId id="341" r:id="rId81"/>
    <p:sldId id="340" r:id="rId82"/>
    <p:sldId id="339" r:id="rId83"/>
    <p:sldId id="350" r:id="rId84"/>
    <p:sldId id="349" r:id="rId85"/>
    <p:sldId id="348" r:id="rId86"/>
    <p:sldId id="347" r:id="rId87"/>
    <p:sldId id="346" r:id="rId88"/>
    <p:sldId id="345" r:id="rId89"/>
    <p:sldId id="351" r:id="rId90"/>
    <p:sldId id="352" r:id="rId91"/>
    <p:sldId id="356" r:id="rId92"/>
    <p:sldId id="355" r:id="rId93"/>
    <p:sldId id="354" r:id="rId94"/>
    <p:sldId id="357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00CC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5306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80280E-3A19-4C15-9942-24E12974C09E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2AD6C6-8D8E-4665-9FBA-60DF506AB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1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slide" Target="slide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slide" Target="slide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5.jpeg"/><Relationship Id="rId4" Type="http://schemas.openxmlformats.org/officeDocument/2006/relationships/slide" Target="slide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image" Target="../media/image28.gif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image" Target="../media/image30.gif"/><Relationship Id="rId2" Type="http://schemas.openxmlformats.org/officeDocument/2006/relationships/slide" Target="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slide" Target="slide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image" Target="../media/image33.gif"/><Relationship Id="rId2" Type="http://schemas.openxmlformats.org/officeDocument/2006/relationships/slide" Target="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slide" Target="slide74.xml"/><Relationship Id="rId7" Type="http://schemas.openxmlformats.org/officeDocument/2006/relationships/image" Target="../media/image36.gif"/><Relationship Id="rId2" Type="http://schemas.openxmlformats.org/officeDocument/2006/relationships/slide" Target="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image" Target="../media/image42.gif"/><Relationship Id="rId2" Type="http://schemas.openxmlformats.org/officeDocument/2006/relationships/slide" Target="slide7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" Target="slide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" Target="slide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" Target="slide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" Target="slide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slide" Target="slide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7.jpeg"/><Relationship Id="rId4" Type="http://schemas.openxmlformats.org/officeDocument/2006/relationships/slide" Target="slide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1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slide" Target="slide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6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6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12.gif"/><Relationship Id="rId2" Type="http://schemas.openxmlformats.org/officeDocument/2006/relationships/slide" Target="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slide" Target="slide4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0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slide" Target="slide4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17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4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33400"/>
            <a:ext cx="7257854" cy="2535560"/>
          </a:xfrm>
        </p:spPr>
        <p:txBody>
          <a:bodyPr/>
          <a:lstStyle/>
          <a:p>
            <a:pPr algn="l"/>
            <a:r>
              <a:rPr lang="ru-RU" sz="4800" dirty="0" smtClean="0"/>
              <a:t>«По  страницам   литературного наследия»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53221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Литературная  шанс-викторина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Подготовила педагог-библиотекарь Якубович Г.Г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1236752"/>
          </a:xfrm>
        </p:spPr>
        <p:txBody>
          <a:bodyPr>
            <a:normAutofit/>
          </a:bodyPr>
          <a:lstStyle/>
          <a:p>
            <a:r>
              <a:rPr lang="ru-RU" dirty="0" smtClean="0"/>
              <a:t>Как звали главного героя повести «Капитанская дочка»?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928802"/>
            <a:ext cx="4750910" cy="4137323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/>
              <a:t> </a:t>
            </a:r>
            <a:r>
              <a:rPr lang="ru-RU" sz="3600" b="1" i="1" dirty="0" smtClean="0"/>
              <a:t>А) </a:t>
            </a:r>
            <a:r>
              <a:rPr lang="ru-RU" sz="3600" b="1" i="1" dirty="0" smtClean="0">
                <a:solidFill>
                  <a:srgbClr val="C00000"/>
                </a:solidFill>
                <a:hlinkClick r:id="rId2" action="ppaction://hlinksldjump"/>
              </a:rPr>
              <a:t>Иван  Иванович  </a:t>
            </a:r>
            <a:r>
              <a:rPr lang="ru-RU" sz="3600" b="1" i="1" dirty="0" err="1" smtClean="0">
                <a:solidFill>
                  <a:srgbClr val="C00000"/>
                </a:solidFill>
                <a:hlinkClick r:id="rId2" action="ppaction://hlinksldjump"/>
              </a:rPr>
              <a:t>Зурин</a:t>
            </a:r>
            <a:r>
              <a:rPr lang="ru-RU" sz="3600" b="1" i="1" dirty="0" smtClean="0">
                <a:solidFill>
                  <a:srgbClr val="C00000"/>
                </a:solidFill>
                <a:hlinkClick r:id="rId2" action="ppaction://hlinksldjump"/>
              </a:rPr>
              <a:t>  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Б)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hlinkClick r:id="rId3" action="ppaction://hlinksldjump"/>
              </a:rPr>
              <a:t>Петр Андреевич Гринев 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В)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hlinkClick r:id="rId4" action="ppaction://hlinksldjump"/>
              </a:rPr>
              <a:t>Андрей Петрович Гринев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://www.biblus.ru/pics/d/2/3/1005805366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026132">
            <a:off x="474252" y="1949035"/>
            <a:ext cx="3106687" cy="401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cs6.pikabu.ru/images/big_size_comm/2015-04_5/142993262474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0"/>
            <a:ext cx="10001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500042"/>
            <a:ext cx="4143404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4294967295"/>
          </p:nvPr>
        </p:nvSpPr>
        <p:spPr>
          <a:xfrm>
            <a:off x="428597" y="1357298"/>
            <a:ext cx="8429683" cy="2643206"/>
          </a:xfrm>
          <a:solidFill>
            <a:srgbClr val="C00000"/>
          </a:solidFill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8400" b="1" dirty="0" smtClean="0">
              <a:solidFill>
                <a:srgbClr val="FF0000"/>
              </a:solidFill>
            </a:endParaRPr>
          </a:p>
          <a:p>
            <a:r>
              <a:rPr lang="ru-RU" sz="11200" b="1" i="1" dirty="0" smtClean="0">
                <a:solidFill>
                  <a:srgbClr val="C00000"/>
                </a:solidFill>
                <a:hlinkClick r:id="rId2" action="ppaction://hlinksldjump"/>
              </a:rPr>
              <a:t>А) </a:t>
            </a:r>
            <a:r>
              <a:rPr lang="ru-RU" sz="11200" b="1" i="1" dirty="0" smtClean="0">
                <a:hlinkClick r:id="rId2" action="ppaction://hlinksldjump"/>
              </a:rPr>
              <a:t>Что он похож на птицу орла</a:t>
            </a:r>
            <a:endParaRPr lang="ru-RU" sz="11200" b="1" i="1" dirty="0" smtClean="0"/>
          </a:p>
          <a:p>
            <a:pPr>
              <a:buNone/>
            </a:pPr>
            <a:r>
              <a:rPr lang="ru-RU" sz="11200" b="1" i="1" dirty="0" smtClean="0">
                <a:hlinkClick r:id="rId3" action="ppaction://hlinksldjump"/>
              </a:rPr>
              <a:t> Б) Что он тоже хочет летать как орел</a:t>
            </a:r>
            <a:endParaRPr lang="ru-RU" sz="11200" b="1" i="1" dirty="0" smtClean="0"/>
          </a:p>
          <a:p>
            <a:pPr>
              <a:buNone/>
            </a:pPr>
            <a:r>
              <a:rPr lang="ru-RU" sz="11200" b="1" i="1" dirty="0" smtClean="0">
                <a:hlinkClick r:id="rId3" action="ppaction://hlinksldjump"/>
              </a:rPr>
              <a:t> В)  </a:t>
            </a:r>
            <a:r>
              <a:rPr lang="ru-RU" sz="11200" b="1" i="1" dirty="0" smtClean="0">
                <a:hlinkClick r:id="rId4" action="ppaction://hlinksldjump"/>
              </a:rPr>
              <a:t>Что он рожден свободным и независимым человеком</a:t>
            </a:r>
            <a:endParaRPr lang="ru-RU" sz="11200" b="1" i="1" dirty="0" smtClean="0"/>
          </a:p>
          <a:p>
            <a:pPr>
              <a:buNone/>
            </a:pPr>
            <a:r>
              <a:rPr lang="ru-RU" sz="11200" b="1" i="1" dirty="0" smtClean="0">
                <a:hlinkClick r:id="rId3" action="ppaction://hlinksldjump"/>
              </a:rPr>
              <a:t> </a:t>
            </a:r>
            <a:endParaRPr lang="ru-RU" sz="11200" b="1" i="1" dirty="0" smtClean="0"/>
          </a:p>
          <a:p>
            <a:endParaRPr lang="ru-RU" b="1" i="1" dirty="0"/>
          </a:p>
        </p:txBody>
      </p:sp>
      <p:pic>
        <p:nvPicPr>
          <p:cNvPr id="26" name="Содержимое 25" descr="http://5klass.net/datas/literatura/Literatura-7-klass/0032-032-Lirika-stikhotvorenie.jpg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143380"/>
            <a:ext cx="492922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285992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928670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86190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500438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857760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000372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929066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4071942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6143644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143644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072206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714356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anstars.ru/mini2/0020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4870" y="142852"/>
            <a:ext cx="659130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cs6.pikabu.ru/images/big_size_comm/2015-04_5/142993262474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785794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7158" y="21429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600" b="1" dirty="0" smtClean="0">
                <a:solidFill>
                  <a:srgbClr val="FF0000"/>
                </a:solidFill>
              </a:rPr>
              <a:t>ЧТО ИМЕЛ ВВИДУ ПУШКИН СРАВНИВАЯ СЕБЯ С МОЛОДЫМ ОРЛОМ?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464322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В какой цикл входит произведение "Станционный смотритель"?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4641664" cy="4562254"/>
          </a:xfrm>
          <a:solidFill>
            <a:srgbClr val="3333FF"/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/>
              <a:t>А) </a:t>
            </a:r>
            <a:r>
              <a:rPr lang="ru-RU" sz="3600" b="1" i="1" dirty="0" smtClean="0">
                <a:solidFill>
                  <a:srgbClr val="3333FF"/>
                </a:solidFill>
                <a:hlinkClick r:id="rId2" action="ppaction://hlinksldjump"/>
              </a:rPr>
              <a:t>Отдельное произведение</a:t>
            </a:r>
            <a:endParaRPr lang="ru-RU" sz="36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Б) </a:t>
            </a:r>
            <a:r>
              <a:rPr lang="ru-RU" sz="3600" b="1" i="1" dirty="0" smtClean="0">
                <a:solidFill>
                  <a:srgbClr val="3333FF"/>
                </a:solidFill>
                <a:hlinkClick r:id="rId3" action="ppaction://hlinksldjump"/>
              </a:rPr>
              <a:t>«Повести Пушкина»</a:t>
            </a:r>
            <a:endParaRPr lang="ru-RU" sz="36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В) </a:t>
            </a:r>
            <a:r>
              <a:rPr lang="ru-RU" sz="3600" b="1" i="1" dirty="0" smtClean="0">
                <a:solidFill>
                  <a:srgbClr val="3333FF"/>
                </a:solidFill>
                <a:hlinkClick r:id="rId4" action="ppaction://hlinksldjump"/>
              </a:rPr>
              <a:t>«Повести Белкина»</a:t>
            </a:r>
            <a:endParaRPr lang="ru-RU" sz="3600" b="1" i="1" dirty="0">
              <a:solidFill>
                <a:srgbClr val="3333FF"/>
              </a:solidFill>
            </a:endParaRPr>
          </a:p>
        </p:txBody>
      </p:sp>
      <p:pic>
        <p:nvPicPr>
          <p:cNvPr id="5" name="Содержимое 4" descr="http://900igr.net/datai/literatura/Pushkin-Povesti-Belkina/0006-004-Pushkin-Povesti-Belkina.jpg?645177845337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324827">
            <a:off x="-24578" y="1795034"/>
            <a:ext cx="4051118" cy="4908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cs6.pikabu.ru/images/big_size_comm/2015-04_5/142993262474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28"/>
            <a:ext cx="1050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 заканчивается роман «Дубровский»?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900618" cy="4752528"/>
          </a:xfr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А) </a:t>
            </a:r>
            <a:r>
              <a:rPr lang="ru-RU" sz="3200" b="1" i="1" dirty="0" smtClean="0">
                <a:solidFill>
                  <a:schemeClr val="bg1"/>
                </a:solidFill>
                <a:hlinkClick r:id="rId2" action="ppaction://hlinksldjump"/>
              </a:rPr>
              <a:t>Смертью главного героя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Б)  </a:t>
            </a:r>
            <a:r>
              <a:rPr lang="ru-RU" sz="3200" b="1" i="1" dirty="0" smtClean="0">
                <a:solidFill>
                  <a:schemeClr val="bg1"/>
                </a:solidFill>
                <a:hlinkClick r:id="rId3" action="ppaction://hlinksldjump"/>
              </a:rPr>
              <a:t>Арестом главного героя 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В) </a:t>
            </a:r>
            <a:r>
              <a:rPr lang="ru-RU" sz="3200" b="1" i="1" dirty="0" smtClean="0">
                <a:solidFill>
                  <a:schemeClr val="bg1"/>
                </a:solidFill>
                <a:hlinkClick r:id="rId4" action="ppaction://hlinksldjump"/>
              </a:rPr>
              <a:t>Отъездом главного героя за границу</a:t>
            </a:r>
            <a:r>
              <a:rPr lang="ru-RU" sz="3200" b="1" i="1" dirty="0" smtClean="0">
                <a:solidFill>
                  <a:schemeClr val="tx1"/>
                </a:solidFill>
                <a:hlinkClick r:id="rId4" action="ppaction://hlinksldjump"/>
              </a:rPr>
              <a:t> 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http://skazvikt.ucoz.ru/_pu/11/s97889491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37414">
            <a:off x="5408153" y="1718502"/>
            <a:ext cx="3162156" cy="45650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cs6.pikabu.ru/images/big_size_comm/2015-04_5/142993262474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28"/>
            <a:ext cx="1050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 Кому была отдана Москва спаленная пожаром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3900486" cy="4268799"/>
          </a:xfrm>
          <a:solidFill>
            <a:srgbClr val="00CC00"/>
          </a:solidFill>
          <a:ln>
            <a:solidFill>
              <a:srgbClr val="33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А</a:t>
            </a:r>
            <a:r>
              <a:rPr lang="ru-RU" sz="3400" b="1" i="1" dirty="0" smtClean="0">
                <a:solidFill>
                  <a:srgbClr val="C00000"/>
                </a:solidFill>
              </a:rPr>
              <a:t>) </a:t>
            </a:r>
            <a:r>
              <a:rPr lang="ru-RU" sz="4000" b="1" i="1" dirty="0" smtClean="0">
                <a:solidFill>
                  <a:srgbClr val="C00000"/>
                </a:solidFill>
                <a:hlinkClick r:id="rId2" action="ppaction://hlinksldjump"/>
              </a:rPr>
              <a:t>Полякам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Б) </a:t>
            </a:r>
            <a:r>
              <a:rPr lang="ru-RU" sz="4000" b="1" i="1" dirty="0" smtClean="0">
                <a:solidFill>
                  <a:srgbClr val="C00000"/>
                </a:solidFill>
                <a:hlinkClick r:id="rId3" action="ppaction://hlinksldjump"/>
              </a:rPr>
              <a:t>Французам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В) </a:t>
            </a:r>
            <a:r>
              <a:rPr lang="ru-RU" sz="4000" b="1" i="1" dirty="0" smtClean="0">
                <a:solidFill>
                  <a:srgbClr val="C00000"/>
                </a:solidFill>
                <a:hlinkClick r:id="rId4" action="ppaction://hlinksldjump"/>
              </a:rPr>
              <a:t>Немцам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www.libex.ru/img/x/02/35/74d42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21278">
            <a:off x="4964352" y="1741699"/>
            <a:ext cx="3568194" cy="4874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cs6.pikabu.ru/images/big_size_comm/2015-04_5/142993262474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357166"/>
            <a:ext cx="1050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97232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произведении описываются события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536504" cy="4680520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/>
              <a:t>А) </a:t>
            </a:r>
            <a:r>
              <a:rPr lang="ru-RU" sz="3600" b="1" i="1" dirty="0" smtClean="0">
                <a:solidFill>
                  <a:srgbClr val="00B050"/>
                </a:solidFill>
                <a:hlinkClick r:id="rId2" action="ppaction://hlinksldjump"/>
              </a:rPr>
              <a:t>Времен первой мировой войны</a:t>
            </a:r>
            <a:r>
              <a:rPr lang="ru-RU" sz="3600" b="1" i="1" dirty="0" smtClean="0">
                <a:solidFill>
                  <a:srgbClr val="00CC00"/>
                </a:solidFill>
                <a:hlinkClick r:id="rId2" action="ppaction://hlinksldjump"/>
              </a:rPr>
              <a:t> </a:t>
            </a:r>
            <a:endParaRPr lang="ru-RU" sz="3600" b="1" i="1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Б) </a:t>
            </a:r>
            <a:r>
              <a:rPr lang="ru-RU" sz="3600" b="1" i="1" dirty="0" smtClean="0">
                <a:solidFill>
                  <a:srgbClr val="00B050"/>
                </a:solidFill>
                <a:hlinkClick r:id="rId3" action="ppaction://hlinksldjump"/>
              </a:rPr>
              <a:t>Периода Великой Отечественной войны </a:t>
            </a:r>
            <a:endParaRPr lang="ru-RU" sz="36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600" b="1" i="1" dirty="0" smtClean="0"/>
              <a:t>В</a:t>
            </a:r>
            <a:r>
              <a:rPr lang="ru-RU" sz="3600" b="1" i="1" dirty="0" smtClean="0">
                <a:hlinkClick r:id="rId4" action="ppaction://hlinksldjump"/>
              </a:rPr>
              <a:t>)</a:t>
            </a:r>
            <a:r>
              <a:rPr lang="ru-RU" sz="3600" b="1" i="1" dirty="0" smtClean="0">
                <a:solidFill>
                  <a:srgbClr val="00CC00"/>
                </a:solidFill>
                <a:hlinkClick r:id="rId4" action="ppaction://hlinksldjump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hlinkClick r:id="rId4" action="ppaction://hlinksldjump"/>
              </a:rPr>
              <a:t>Наших дней 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ttp://skazvikt.ucoz.ru/_pu/9/09194010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78522">
            <a:off x="5419760" y="1818081"/>
            <a:ext cx="3100860" cy="463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top-bal.ru/pars_docs/refs/13/12489/12489_html_m41c83e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14290"/>
            <a:ext cx="12076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kartinki-vernisazh.ru/_ph/46/2/24276236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133350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01056" cy="1177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Почему  хлеб  называется </a:t>
            </a:r>
            <a:r>
              <a:rPr lang="ru-RU" dirty="0" err="1" smtClean="0"/>
              <a:t>лисичкиным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972072"/>
          </a:xfrm>
          <a:solidFill>
            <a:schemeClr val="tx1">
              <a:lumMod val="95000"/>
              <a:lumOff val="5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А</a:t>
            </a:r>
            <a:r>
              <a:rPr lang="ru-RU" sz="3200" b="1" i="1" dirty="0" smtClean="0">
                <a:hlinkClick r:id="rId2" action="ppaction://hlinksldjump"/>
              </a:rPr>
              <a:t>) </a:t>
            </a:r>
            <a:r>
              <a:rPr lang="ru-RU" sz="3200" b="1" i="1" dirty="0" smtClean="0">
                <a:solidFill>
                  <a:srgbClr val="002060"/>
                </a:solidFill>
                <a:hlinkClick r:id="rId2" action="ppaction://hlinksldjump"/>
              </a:rPr>
              <a:t>Потому, лисички прячут хлеб в норы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Б</a:t>
            </a:r>
            <a:r>
              <a:rPr lang="ru-RU" sz="3200" b="1" i="1" dirty="0" smtClean="0">
                <a:hlinkClick r:id="rId3" action="ppaction://hlinksldjump"/>
              </a:rPr>
              <a:t>) </a:t>
            </a:r>
            <a:r>
              <a:rPr lang="ru-RU" sz="3200" b="1" i="1" dirty="0" smtClean="0">
                <a:solidFill>
                  <a:srgbClr val="002060"/>
                </a:solidFill>
                <a:hlinkClick r:id="rId3" action="ppaction://hlinksldjump"/>
              </a:rPr>
              <a:t>Потому, что автор рассказа сказал Зиночке, что это </a:t>
            </a:r>
            <a:r>
              <a:rPr lang="ru-RU" sz="3200" b="1" i="1" dirty="0" err="1" smtClean="0">
                <a:solidFill>
                  <a:srgbClr val="002060"/>
                </a:solidFill>
                <a:hlinkClick r:id="rId3" action="ppaction://hlinksldjump"/>
              </a:rPr>
              <a:t>лисичкин</a:t>
            </a:r>
            <a:r>
              <a:rPr lang="ru-RU" sz="3200" b="1" i="1" dirty="0" smtClean="0">
                <a:solidFill>
                  <a:srgbClr val="002060"/>
                </a:solidFill>
                <a:hlinkClick r:id="rId3" action="ppaction://hlinksldjump"/>
              </a:rPr>
              <a:t> хлеб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В) </a:t>
            </a:r>
            <a:r>
              <a:rPr lang="ru-RU" sz="3200" b="1" i="1" dirty="0" smtClean="0">
                <a:solidFill>
                  <a:srgbClr val="002060"/>
                </a:solidFill>
                <a:hlinkClick r:id="rId4" action="ppaction://hlinksldjump"/>
              </a:rPr>
              <a:t>Потому, что лисички хлеб любят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http://danlik.ru/wp-content/uploads/2015/09/Lisichkin-khleb.jpg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rot="557225">
            <a:off x="5128965" y="1676732"/>
            <a:ext cx="3441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p-bal.ru/pars_docs/refs/13/12489/12489_html_m41c83e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14290"/>
            <a:ext cx="12076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71546"/>
            <a:ext cx="714375" cy="1190625"/>
          </a:xfrm>
          <a:prstGeom prst="rect">
            <a:avLst/>
          </a:prstGeom>
          <a:noFill/>
        </p:spPr>
      </p:pic>
      <p:pic>
        <p:nvPicPr>
          <p:cNvPr id="11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14375" cy="1190625"/>
          </a:xfrm>
          <a:prstGeom prst="rect">
            <a:avLst/>
          </a:prstGeom>
          <a:noFill/>
        </p:spPr>
      </p:pic>
      <p:pic>
        <p:nvPicPr>
          <p:cNvPr id="12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1000108"/>
            <a:ext cx="714375" cy="1190625"/>
          </a:xfrm>
          <a:prstGeom prst="rect">
            <a:avLst/>
          </a:prstGeom>
          <a:noFill/>
        </p:spPr>
      </p:pic>
      <p:pic>
        <p:nvPicPr>
          <p:cNvPr id="13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4786322"/>
            <a:ext cx="714375" cy="1190625"/>
          </a:xfrm>
          <a:prstGeom prst="rect">
            <a:avLst/>
          </a:prstGeom>
          <a:noFill/>
        </p:spPr>
      </p:pic>
      <p:pic>
        <p:nvPicPr>
          <p:cNvPr id="14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667375"/>
            <a:ext cx="714375" cy="1190625"/>
          </a:xfrm>
          <a:prstGeom prst="rect">
            <a:avLst/>
          </a:prstGeom>
          <a:noFill/>
        </p:spPr>
      </p:pic>
      <p:pic>
        <p:nvPicPr>
          <p:cNvPr id="15" name="Picture 2" descr="http://i41.tinypic.com/ruwh2s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428736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034554" cy="2251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Вблизи какой реки происходят события рассказа?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428868"/>
            <a:ext cx="3682752" cy="3929090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0" b="1" i="1" dirty="0" smtClean="0"/>
              <a:t>А) </a:t>
            </a:r>
            <a:r>
              <a:rPr lang="ru-RU" sz="20000" b="1" i="1" dirty="0" smtClean="0">
                <a:solidFill>
                  <a:srgbClr val="7030A0"/>
                </a:solidFill>
                <a:hlinkClick r:id="rId2" action="ppaction://hlinksldjump"/>
              </a:rPr>
              <a:t>Амур </a:t>
            </a:r>
            <a:endParaRPr lang="ru-RU" sz="20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0" b="1" i="1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ru-RU" sz="20000" b="1" i="1" dirty="0" smtClean="0"/>
              <a:t>Б)</a:t>
            </a:r>
            <a:r>
              <a:rPr lang="ru-RU" sz="20000" b="1" i="1" dirty="0" smtClean="0">
                <a:solidFill>
                  <a:srgbClr val="00CC00"/>
                </a:solidFill>
              </a:rPr>
              <a:t> </a:t>
            </a:r>
            <a:r>
              <a:rPr lang="ru-RU" sz="20000" b="1" i="1" dirty="0" smtClean="0">
                <a:solidFill>
                  <a:srgbClr val="7030A0"/>
                </a:solidFill>
                <a:hlinkClick r:id="rId3" action="ppaction://hlinksldjump"/>
              </a:rPr>
              <a:t>Ангара </a:t>
            </a:r>
            <a:endParaRPr lang="ru-RU" sz="20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0" b="1" i="1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ru-RU" sz="20000" b="1" i="1" dirty="0" smtClean="0"/>
              <a:t>В</a:t>
            </a:r>
            <a:r>
              <a:rPr lang="ru-RU" sz="20000" b="1" i="1" dirty="0" smtClean="0">
                <a:hlinkClick r:id="rId4" action="ppaction://hlinksldjump"/>
              </a:rPr>
              <a:t>)</a:t>
            </a:r>
            <a:r>
              <a:rPr lang="ru-RU" sz="20000" b="1" i="1" dirty="0" smtClean="0">
                <a:solidFill>
                  <a:srgbClr val="00CC00"/>
                </a:solidFill>
                <a:hlinkClick r:id="rId4" action="ppaction://hlinksldjump"/>
              </a:rPr>
              <a:t> </a:t>
            </a:r>
            <a:r>
              <a:rPr lang="ru-RU" sz="20000" b="1" i="1" dirty="0" smtClean="0">
                <a:solidFill>
                  <a:srgbClr val="7030A0"/>
                </a:solidFill>
                <a:hlinkClick r:id="rId4" action="ppaction://hlinksldjump"/>
              </a:rPr>
              <a:t>Енисей</a:t>
            </a:r>
            <a:r>
              <a:rPr lang="ru-RU" sz="20000" b="1" i="1" dirty="0" smtClean="0">
                <a:solidFill>
                  <a:srgbClr val="7030A0"/>
                </a:solidFill>
              </a:rPr>
              <a:t> </a:t>
            </a:r>
          </a:p>
          <a:p>
            <a:pPr>
              <a:buNone/>
            </a:pPr>
            <a:r>
              <a:rPr lang="ru-RU" sz="20000" dirty="0" smtClean="0"/>
              <a:t/>
            </a:r>
            <a:br>
              <a:rPr lang="ru-RU" sz="20000" dirty="0" smtClean="0"/>
            </a:br>
            <a:endParaRPr lang="ru-RU" sz="20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http://skazvikt.ucoz.ru/_pu/9/s21912306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773825">
            <a:off x="5058452" y="2103862"/>
            <a:ext cx="2663095" cy="401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yarsk.ru/site/pic/dosie_person/1963_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285728"/>
            <a:ext cx="110012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" y="-136525"/>
            <a:ext cx="3143250" cy="1066800"/>
          </a:xfrm>
          <a:prstGeom prst="rect">
            <a:avLst/>
          </a:prstGeom>
          <a:noFill/>
        </p:spPr>
      </p:pic>
      <p:pic>
        <p:nvPicPr>
          <p:cNvPr id="14342" name="Picture 6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" y="-136525"/>
            <a:ext cx="3143250" cy="1066800"/>
          </a:xfrm>
          <a:prstGeom prst="rect">
            <a:avLst/>
          </a:prstGeom>
          <a:noFill/>
        </p:spPr>
      </p:pic>
      <p:pic>
        <p:nvPicPr>
          <p:cNvPr id="14344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" y="-136525"/>
            <a:ext cx="3143250" cy="1066800"/>
          </a:xfrm>
          <a:prstGeom prst="rect">
            <a:avLst/>
          </a:prstGeom>
          <a:noFill/>
        </p:spPr>
      </p:pic>
      <p:pic>
        <p:nvPicPr>
          <p:cNvPr id="10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1285860"/>
            <a:ext cx="3143250" cy="1066800"/>
          </a:xfrm>
          <a:prstGeom prst="rect">
            <a:avLst/>
          </a:prstGeom>
          <a:noFill/>
        </p:spPr>
      </p:pic>
      <p:pic>
        <p:nvPicPr>
          <p:cNvPr id="11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357562"/>
            <a:ext cx="3143250" cy="1066800"/>
          </a:xfrm>
          <a:prstGeom prst="rect">
            <a:avLst/>
          </a:prstGeom>
          <a:noFill/>
        </p:spPr>
      </p:pic>
      <p:pic>
        <p:nvPicPr>
          <p:cNvPr id="12" name="Picture 8" descr="http://hirdofsvara.clan.su/_nw/3/1576924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714620"/>
            <a:ext cx="3143250" cy="1066800"/>
          </a:xfrm>
          <a:prstGeom prst="rect">
            <a:avLst/>
          </a:prstGeom>
          <a:noFill/>
        </p:spPr>
      </p:pic>
      <p:pic>
        <p:nvPicPr>
          <p:cNvPr id="13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786454"/>
            <a:ext cx="3143250" cy="566734"/>
          </a:xfrm>
          <a:prstGeom prst="rect">
            <a:avLst/>
          </a:prstGeom>
          <a:noFill/>
        </p:spPr>
      </p:pic>
      <p:pic>
        <p:nvPicPr>
          <p:cNvPr id="14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428736"/>
            <a:ext cx="3143250" cy="1066800"/>
          </a:xfrm>
          <a:prstGeom prst="rect">
            <a:avLst/>
          </a:prstGeom>
          <a:noFill/>
        </p:spPr>
      </p:pic>
      <p:pic>
        <p:nvPicPr>
          <p:cNvPr id="15" name="Picture 8" descr="http://hirdofsvara.clan.su/_nw/3/1576924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500702"/>
            <a:ext cx="314325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0040"/>
            <a:ext cx="5286412" cy="12515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случилось с зайцем?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  <a:solidFill>
            <a:srgbClr val="6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800" b="1" i="1" dirty="0" smtClean="0"/>
          </a:p>
          <a:p>
            <a:pPr>
              <a:buNone/>
            </a:pPr>
            <a:r>
              <a:rPr lang="ru-RU" sz="4800" b="1" i="1" dirty="0" smtClean="0"/>
              <a:t>А)</a:t>
            </a:r>
            <a:r>
              <a:rPr lang="ru-RU" sz="4800" b="1" i="1" dirty="0" smtClean="0">
                <a:solidFill>
                  <a:srgbClr val="3333FF"/>
                </a:solidFill>
              </a:rPr>
              <a:t> </a:t>
            </a:r>
            <a:r>
              <a:rPr lang="ru-RU" sz="4800" b="1" i="1" dirty="0" smtClean="0">
                <a:solidFill>
                  <a:srgbClr val="3333FF"/>
                </a:solidFill>
                <a:hlinkClick r:id="rId2" action="ppaction://hlinksldjump"/>
              </a:rPr>
              <a:t>Сломал лапку </a:t>
            </a:r>
            <a:endParaRPr lang="ru-RU" sz="48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4800" b="1" i="1" dirty="0" smtClean="0">
                <a:hlinkClick r:id="rId3" action="ppaction://hlinksldjump"/>
              </a:rPr>
              <a:t>Б)</a:t>
            </a:r>
            <a:r>
              <a:rPr lang="ru-RU" sz="4800" b="1" i="1" dirty="0" smtClean="0">
                <a:solidFill>
                  <a:srgbClr val="3333FF"/>
                </a:solidFill>
                <a:hlinkClick r:id="rId3" action="ppaction://hlinksldjump"/>
              </a:rPr>
              <a:t>Обжег лапки</a:t>
            </a:r>
            <a:endParaRPr lang="ru-RU" sz="48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4800" b="1" i="1" dirty="0" smtClean="0"/>
              <a:t>В) </a:t>
            </a:r>
            <a:r>
              <a:rPr lang="ru-RU" sz="4800" b="1" i="1" dirty="0" smtClean="0">
                <a:solidFill>
                  <a:srgbClr val="3333FF"/>
                </a:solidFill>
                <a:hlinkClick r:id="rId4" action="ppaction://hlinksldjump"/>
              </a:rPr>
              <a:t>Заболели лапки</a:t>
            </a:r>
            <a:endParaRPr lang="ru-RU" sz="4800" b="1" i="1" dirty="0">
              <a:solidFill>
                <a:srgbClr val="3333FF"/>
              </a:solidFill>
            </a:endParaRPr>
          </a:p>
        </p:txBody>
      </p:sp>
      <p:pic>
        <p:nvPicPr>
          <p:cNvPr id="5" name="Содержимое 4" descr="http://www.oof-csdb.ru/images/vik/v2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60864">
            <a:off x="5557985" y="1852323"/>
            <a:ext cx="2941839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server.audiopedia.su:8888/staroeradio/images/pics/0201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14290"/>
            <a:ext cx="11382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rum.averia.ws/attachments/0_95b79_3c2580f6_l-gif.60606/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0"/>
            <a:ext cx="200026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diary.ru/userdir/2/8/6/7/28672/1105119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42913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Где происходит действие в произведении?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А) </a:t>
            </a:r>
            <a:r>
              <a:rPr lang="ru-RU" sz="4000" b="1" i="1" dirty="0" smtClean="0">
                <a:solidFill>
                  <a:srgbClr val="3333FF"/>
                </a:solidFill>
                <a:hlinkClick r:id="rId2" action="ppaction://hlinksldjump"/>
              </a:rPr>
              <a:t>Польше</a:t>
            </a:r>
            <a:endParaRPr lang="ru-RU" sz="40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3333FF"/>
                </a:solidFill>
              </a:rPr>
              <a:t>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Б) </a:t>
            </a:r>
            <a:r>
              <a:rPr lang="ru-RU" sz="4000" b="1" i="1" dirty="0" smtClean="0">
                <a:solidFill>
                  <a:srgbClr val="3333FF"/>
                </a:solidFill>
                <a:hlinkClick r:id="rId3" action="ppaction://hlinksldjump"/>
              </a:rPr>
              <a:t>Украине  </a:t>
            </a:r>
            <a:endParaRPr lang="ru-RU" sz="40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В) </a:t>
            </a:r>
            <a:r>
              <a:rPr lang="ru-RU" sz="4000" b="1" i="1" dirty="0" smtClean="0">
                <a:solidFill>
                  <a:srgbClr val="3333FF"/>
                </a:solidFill>
                <a:hlinkClick r:id="rId4" action="ppaction://hlinksldjump"/>
              </a:rPr>
              <a:t>Белоруссии</a:t>
            </a:r>
            <a:endParaRPr lang="ru-RU" sz="4000" b="1" i="1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4000" b="1" i="1" dirty="0">
              <a:solidFill>
                <a:srgbClr val="3333FF"/>
              </a:solidFill>
            </a:endParaRPr>
          </a:p>
        </p:txBody>
      </p:sp>
      <p:pic>
        <p:nvPicPr>
          <p:cNvPr id="5" name="Содержимое 4" descr="http://static.ozone.ru/multimedia/books_covers/1011449793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397729">
            <a:off x="5199262" y="1690652"/>
            <a:ext cx="3261352" cy="47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driz.com/wp-content/uploads/2013/10/gogo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42852"/>
            <a:ext cx="1071570" cy="13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4527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Сколько братьев было у Ивана Царевича? 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marL="342900" indent="-342900" algn="ctr"/>
            <a:endParaRPr lang="ru-RU" sz="5400" b="1" i="1" u="sng" dirty="0" smtClean="0">
              <a:solidFill>
                <a:srgbClr val="FF0000"/>
              </a:solidFill>
            </a:endParaRPr>
          </a:p>
          <a:p>
            <a:pPr marL="342900" indent="-34290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А) </a:t>
            </a:r>
            <a:r>
              <a:rPr lang="ru-RU" sz="5400" b="1" i="1" dirty="0" smtClean="0">
                <a:solidFill>
                  <a:srgbClr val="C00000"/>
                </a:solidFill>
                <a:hlinkClick r:id="rId2" action="ppaction://hlinksldjump"/>
              </a:rPr>
              <a:t>Один</a:t>
            </a:r>
            <a:endParaRPr lang="ru-RU" sz="5400" b="1" i="1" dirty="0" smtClean="0">
              <a:solidFill>
                <a:srgbClr val="C00000"/>
              </a:solidFill>
            </a:endParaRPr>
          </a:p>
          <a:p>
            <a:pPr marL="342900" indent="-34290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Б) </a:t>
            </a:r>
            <a:r>
              <a:rPr lang="ru-RU" sz="5400" b="1" i="1" dirty="0" smtClean="0">
                <a:solidFill>
                  <a:srgbClr val="C00000"/>
                </a:solidFill>
                <a:hlinkClick r:id="rId3" action="ppaction://hlinksldjump"/>
              </a:rPr>
              <a:t>Два</a:t>
            </a:r>
            <a:endParaRPr lang="ru-RU" sz="5400" b="1" i="1" dirty="0" smtClean="0">
              <a:solidFill>
                <a:srgbClr val="C00000"/>
              </a:solidFill>
            </a:endParaRPr>
          </a:p>
          <a:p>
            <a:pPr marL="342900" indent="-342900" algn="ctr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В) </a:t>
            </a:r>
            <a:r>
              <a:rPr lang="ru-RU" sz="5400" b="1" i="1" dirty="0" smtClean="0">
                <a:solidFill>
                  <a:srgbClr val="C00000"/>
                </a:solidFill>
                <a:hlinkClick r:id="rId4" action="ppaction://hlinksldjump"/>
              </a:rPr>
              <a:t>Три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http://megabook.com.ua/upload/iblock/e7e/9785389047983_0001.jpg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rot="577331">
            <a:off x="4419509" y="2085512"/>
            <a:ext cx="3735278" cy="44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animacii.com/Animacii/Animicii_12/Jivotni_8/Drugi/11-112jab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7158" y="1214422"/>
            <a:ext cx="1352569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Какого цвета был найденный Герасимом щенок?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371978">
            <a:off x="4613366" y="1703237"/>
            <a:ext cx="4013932" cy="4952507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А) </a:t>
            </a:r>
            <a:r>
              <a:rPr lang="ru-RU" sz="4400" b="1" i="1" dirty="0" smtClean="0">
                <a:solidFill>
                  <a:srgbClr val="002060"/>
                </a:solidFill>
                <a:hlinkClick r:id="rId2" action="ppaction://hlinksldjump"/>
              </a:rPr>
              <a:t>Белый с черными пятнами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endParaRPr lang="ru-RU" sz="4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Б) </a:t>
            </a:r>
            <a:r>
              <a:rPr lang="ru-RU" sz="4400" b="1" i="1" dirty="0" smtClean="0">
                <a:solidFill>
                  <a:srgbClr val="002060"/>
                </a:solidFill>
                <a:hlinkClick r:id="rId3" action="ppaction://hlinksldjump"/>
              </a:rPr>
              <a:t>Рыжий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В) </a:t>
            </a:r>
            <a:r>
              <a:rPr lang="ru-RU" sz="4400" b="1" i="1" dirty="0" smtClean="0">
                <a:solidFill>
                  <a:srgbClr val="002060"/>
                </a:solidFill>
              </a:rPr>
              <a:t>Ч</a:t>
            </a:r>
            <a:r>
              <a:rPr lang="ru-RU" sz="4400" b="1" i="1" dirty="0" smtClean="0">
                <a:solidFill>
                  <a:srgbClr val="002060"/>
                </a:solidFill>
                <a:hlinkClick r:id="rId4" action="ppaction://hlinksldjump"/>
              </a:rPr>
              <a:t>ерный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wcbook.ru/data/book/29/296974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376024">
            <a:off x="305152" y="1614065"/>
            <a:ext cx="3411634" cy="487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debiyathaber.net/wp-content/uploads/2009/01/ivan-sergeyevic-turgenyev_36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14290"/>
            <a:ext cx="11825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playcast.ru/uploads/2015/09/25/1520066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55595">
            <a:off x="2643174" y="5715016"/>
            <a:ext cx="1142976" cy="6460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Какую  работу  выполнил Левша?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4536596" cy="4525963"/>
          </a:xfrm>
          <a:solidFill>
            <a:srgbClr val="6000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А</a:t>
            </a:r>
            <a:r>
              <a:rPr lang="ru-RU" sz="3600" b="1" i="1" dirty="0" smtClean="0"/>
              <a:t>) </a:t>
            </a:r>
            <a:r>
              <a:rPr lang="ru-RU" sz="3600" b="1" i="1" dirty="0" smtClean="0">
                <a:solidFill>
                  <a:srgbClr val="002060"/>
                </a:solidFill>
                <a:hlinkClick r:id="rId2" action="ppaction://hlinksldjump"/>
              </a:rPr>
              <a:t>Победил французов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hlinkClick r:id="rId3" action="ppaction://hlinksldjump"/>
              </a:rPr>
              <a:t>Б) </a:t>
            </a:r>
            <a:r>
              <a:rPr lang="ru-RU" sz="3600" b="1" i="1" dirty="0" smtClean="0">
                <a:solidFill>
                  <a:srgbClr val="002060"/>
                </a:solidFill>
                <a:hlinkClick r:id="rId3" action="ppaction://hlinksldjump"/>
              </a:rPr>
              <a:t>Подковал блоху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hlinkClick r:id="rId4" action="ppaction://hlinksldjump"/>
              </a:rPr>
              <a:t>В) </a:t>
            </a:r>
            <a:r>
              <a:rPr lang="ru-RU" sz="3600" b="1" i="1" dirty="0" smtClean="0">
                <a:solidFill>
                  <a:srgbClr val="002060"/>
                </a:solidFill>
                <a:hlinkClick r:id="rId4" action="ppaction://hlinksldjump"/>
              </a:rPr>
              <a:t>Писал левой рукой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/>
          </a:p>
          <a:p>
            <a:endParaRPr lang="ru-RU" sz="3200" b="1" i="1" dirty="0"/>
          </a:p>
        </p:txBody>
      </p:sp>
      <p:pic>
        <p:nvPicPr>
          <p:cNvPr id="5" name="Содержимое 4" descr="http://s2.gallery.aystatic.by/650/842/901/5010/5010901842_2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438822">
            <a:off x="520077" y="1600200"/>
            <a:ext cx="33953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yzen.az/uploads/gallery/135/75/1000_4c26fbd9e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57166"/>
            <a:ext cx="1174750" cy="17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464322" cy="145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Как Вася подбодрил Марусю во время ее болезни? Какая игрушка сделала почти чудо?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419406">
            <a:off x="481372" y="2072846"/>
            <a:ext cx="4123645" cy="4306032"/>
          </a:xfr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500" b="1" i="1" dirty="0" smtClean="0">
                <a:solidFill>
                  <a:schemeClr val="tx1"/>
                </a:solidFill>
                <a:hlinkClick r:id="rId2" action="ppaction://hlinksldjump"/>
              </a:rPr>
              <a:t>А</a:t>
            </a:r>
            <a:r>
              <a:rPr lang="ru-RU" sz="8000" b="1" i="1" dirty="0" smtClean="0">
                <a:solidFill>
                  <a:schemeClr val="tx1"/>
                </a:solidFill>
                <a:hlinkClick r:id="rId2" action="ppaction://hlinksldjump"/>
              </a:rPr>
              <a:t>) </a:t>
            </a:r>
            <a:r>
              <a:rPr lang="ru-RU" sz="8000" b="1" i="1" dirty="0" smtClean="0">
                <a:solidFill>
                  <a:srgbClr val="C00000"/>
                </a:solidFill>
                <a:hlinkClick r:id="rId2" action="ppaction://hlinksldjump"/>
              </a:rPr>
              <a:t>Медвежонок</a:t>
            </a:r>
            <a:endParaRPr lang="ru-RU" sz="8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80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1"/>
                </a:solidFill>
                <a:hlinkClick r:id="rId3" action="ppaction://hlinksldjump"/>
              </a:rPr>
              <a:t>Б) </a:t>
            </a:r>
            <a:r>
              <a:rPr lang="ru-RU" sz="8000" b="1" i="1" dirty="0" smtClean="0">
                <a:solidFill>
                  <a:srgbClr val="C00000"/>
                </a:solidFill>
                <a:hlinkClick r:id="rId3" action="ppaction://hlinksldjump"/>
              </a:rPr>
              <a:t>Кукла</a:t>
            </a:r>
            <a:endParaRPr lang="ru-RU" sz="8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80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1"/>
                </a:solidFill>
                <a:hlinkClick r:id="rId4" action="ppaction://hlinksldjump"/>
              </a:rPr>
              <a:t>В) </a:t>
            </a:r>
            <a:r>
              <a:rPr lang="ru-RU" sz="8000" b="1" i="1" dirty="0" smtClean="0">
                <a:solidFill>
                  <a:srgbClr val="C00000"/>
                </a:solidFill>
                <a:hlinkClick r:id="rId4" action="ppaction://hlinksldjump"/>
              </a:rPr>
              <a:t>Мячик</a:t>
            </a:r>
            <a:endParaRPr lang="ru-RU" sz="8000" b="1" i="1" dirty="0" smtClean="0">
              <a:solidFill>
                <a:srgbClr val="C00000"/>
              </a:solidFill>
            </a:endParaRPr>
          </a:p>
          <a:p>
            <a:endParaRPr lang="ru-RU" sz="5800" b="1" i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audiokniga-ast.ru/wp-content/uploads/2015/08/10-08-2015-11-34-38-korolenko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82401">
            <a:off x="5618520" y="2071394"/>
            <a:ext cx="2902921" cy="42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-oIhFGV2o8cE/Ta7WB7C9IUI/AAAAAAAABGY/WAmVRem8Tb8/s1600/image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42852"/>
            <a:ext cx="112458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12968" cy="94872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За что наказывали солдата в рассказе  «После бала»?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786346" cy="45259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А) </a:t>
            </a:r>
            <a:r>
              <a:rPr lang="ru-RU" sz="4000" b="1" i="1" dirty="0" smtClean="0">
                <a:solidFill>
                  <a:srgbClr val="C00000"/>
                </a:solidFill>
                <a:hlinkClick r:id="rId2" action="ppaction://hlinksldjump"/>
              </a:rPr>
              <a:t>За побег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i="1" dirty="0" smtClean="0"/>
              <a:t>Б) </a:t>
            </a:r>
            <a:r>
              <a:rPr lang="ru-RU" sz="4000" b="1" i="1" dirty="0" smtClean="0">
                <a:solidFill>
                  <a:srgbClr val="C00000"/>
                </a:solidFill>
                <a:hlinkClick r:id="rId3" action="ppaction://hlinksldjump"/>
              </a:rPr>
              <a:t>За оскорбление офицера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i="1" dirty="0" smtClean="0"/>
              <a:t>В) </a:t>
            </a:r>
            <a:r>
              <a:rPr lang="ru-RU" sz="4000" b="1" i="1" dirty="0" smtClean="0">
                <a:solidFill>
                  <a:srgbClr val="C00000"/>
                </a:solidFill>
                <a:hlinkClick r:id="rId4" action="ppaction://hlinksldjump"/>
              </a:rPr>
              <a:t>За дуэль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megabook.com.ua/upload/iblock/f46/9785699764280_0001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71658">
            <a:off x="5161958" y="1757179"/>
            <a:ext cx="3248974" cy="46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ics-zone.ru/img.php?url=http://mini55.ru/assets/images/min_book/levtolcto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85728"/>
            <a:ext cx="10762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758006" cy="876712"/>
          </a:xfrm>
        </p:spPr>
        <p:txBody>
          <a:bodyPr/>
          <a:lstStyle/>
          <a:p>
            <a:pPr algn="ctr"/>
            <a:r>
              <a:rPr lang="ru-RU" dirty="0" smtClean="0"/>
              <a:t>Кем был  юшка?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i="1" dirty="0" smtClean="0"/>
              <a:t>А) </a:t>
            </a:r>
            <a:r>
              <a:rPr lang="ru-RU" sz="5400" i="1" dirty="0" smtClean="0">
                <a:solidFill>
                  <a:srgbClr val="C00000"/>
                </a:solidFill>
                <a:hlinkClick r:id="rId2" action="ppaction://hlinksldjump"/>
              </a:rPr>
              <a:t>Помощник портного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r>
              <a:rPr lang="ru-RU" sz="5400" i="1" dirty="0" smtClean="0"/>
              <a:t>Б) </a:t>
            </a:r>
            <a:r>
              <a:rPr lang="ru-RU" sz="5400" i="1" dirty="0" smtClean="0">
                <a:solidFill>
                  <a:srgbClr val="C00000"/>
                </a:solidFill>
                <a:hlinkClick r:id="rId3" action="ppaction://hlinksldjump"/>
              </a:rPr>
              <a:t>Помощник кузнеца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r>
              <a:rPr lang="ru-RU" sz="5400" i="1" dirty="0" smtClean="0"/>
              <a:t>В) </a:t>
            </a:r>
            <a:r>
              <a:rPr lang="ru-RU" sz="5400" i="1" dirty="0" smtClean="0">
                <a:solidFill>
                  <a:srgbClr val="C00000"/>
                </a:solidFill>
                <a:hlinkClick r:id="rId4" action="ppaction://hlinksldjump"/>
              </a:rPr>
              <a:t>Помощник торговца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my-thinking.ru/sites/default/files/books/yushka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342359">
            <a:off x="5238671" y="1579796"/>
            <a:ext cx="3285483" cy="49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vi.rusf.ru/fanta/foto/platono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14290"/>
            <a:ext cx="10192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5" name="Содержимое 4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5" name="Содержимое 4" descr="http://forums.drom.ru/attachment.php?attachmentid=4890779&amp;d=1419855392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35743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9574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5" name="Содержимое 4" descr="http://www.lmtsd.org/cms/lib/PA01000427/Centricity/Domain/436/Happy_frog.gif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4" descr="http://forums.drom.ru/attachment.php?attachmentid=4890779&amp;d=141985539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6474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 Как Царевна-лягушка приехала на пир?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808" y="1772816"/>
            <a:ext cx="4209616" cy="4353347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А)</a:t>
            </a: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  <a:hlinkClick r:id="rId2" action="ppaction://hlinksldjump"/>
              </a:rPr>
              <a:t>В золочёной карете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Б</a:t>
            </a:r>
            <a:r>
              <a:rPr lang="ru-RU" sz="4000" b="1" i="1" dirty="0" smtClean="0">
                <a:solidFill>
                  <a:srgbClr val="FF0000"/>
                </a:solidFill>
                <a:hlinkClick r:id="rId3" action="ppaction://hlinksldjump"/>
              </a:rPr>
              <a:t>) Верхом на гнедом коне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В) </a:t>
            </a:r>
            <a:r>
              <a:rPr lang="ru-RU" sz="4000" b="1" i="1" dirty="0" smtClean="0">
                <a:solidFill>
                  <a:srgbClr val="FF0000"/>
                </a:solidFill>
                <a:hlinkClick r:id="rId4" action="ppaction://hlinksldjump"/>
              </a:rPr>
              <a:t>В телеге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http://img.yakaboo.ua/media/catalog/product/3/1/315087_18034582.jpg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 rot="21309383">
            <a:off x="399626" y="1841996"/>
            <a:ext cx="32116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animacii.com/Animacii/Animicii_12/Jivotni_8/Drugi/11-112jab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20" y="500042"/>
            <a:ext cx="1352569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4" descr="http://forums.drom.ru/attachment.php?attachmentid=4890779&amp;d=141985539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4" descr="http://forums.drom.ru/attachment.php?attachmentid=4890779&amp;d=141985539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4" descr="http://www.lmtsd.org/cms/lib/PA01000427/Centricity/Domain/436/Happy_frog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2214554"/>
            <a:ext cx="4162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3" descr="i.TUT.BY - Я тут! Stif Stif - Фотографии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08" y="214311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3" descr="i.TUT.BY - Я тут! Stif Stif - Фотографии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07167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4" descr="Герасимова, Краснодар, школа 61, английский, презентации, методические пособия, сценарии, Игра, конкурс, учител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сражался Иван с </a:t>
            </a:r>
            <a:r>
              <a:rPr lang="ru-RU" dirty="0" err="1" smtClean="0"/>
              <a:t>чудо-юдо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i="1" dirty="0" smtClean="0"/>
              <a:t>А)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hlinkClick r:id="rId2" action="ppaction://hlinksldjump"/>
              </a:rPr>
              <a:t>В  доме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i="1" dirty="0" smtClean="0"/>
              <a:t>Б)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hlinkClick r:id="rId3" action="ppaction://hlinksldjump"/>
              </a:rPr>
              <a:t>На  реке Смородине, на калиновом мосту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i="1" dirty="0" smtClean="0"/>
              <a:t>В)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hlinkClick r:id="rId4" action="ppaction://hlinksldjump"/>
              </a:rPr>
              <a:t>В лесу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/>
          </a:p>
        </p:txBody>
      </p:sp>
      <p:pic>
        <p:nvPicPr>
          <p:cNvPr id="5" name="Содержимое 5" descr="http://www.playing-field.ru/img/2015/051900/3151127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89881">
            <a:off x="4983086" y="1423179"/>
            <a:ext cx="3464109" cy="4818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foto2004.ucoz.ru/orug/cb16d08c4a9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4443" flipV="1">
            <a:off x="7891520" y="3284452"/>
            <a:ext cx="773014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Содержимое 3" descr="i.TUT.BY - Я тут! Stif Stif - Фотографии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07167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4" descr="Герасимова, Краснодар, школа 61, английский, презентации, методические пособия, сценарии, Игра, конкурс, учител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3" descr="i.TUT.BY - Я тут! Stif Stif - Фотографии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8794" y="207167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3" descr="i.TUT.BY - Я тут! Stif Stif - Фотографии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07167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4" descr="Герасимова, Краснодар, школа 61, английский, презентации, методические пособия, сценарии, Игра, конкурс, учител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Содержимое 3" descr="i.TUT.BY - Я тут! Stif Stif - Фотографии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2071678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smayls.ru/templates/images/c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меч был у Ивана?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9048" cy="397194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А)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Стальной</a:t>
            </a:r>
            <a:endParaRPr lang="ru-RU" sz="4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4000" b="1" i="1" dirty="0" smtClean="0"/>
          </a:p>
          <a:p>
            <a:pPr>
              <a:buNone/>
            </a:pPr>
            <a:r>
              <a:rPr lang="ru-RU" sz="4000" b="1" i="1" dirty="0" smtClean="0"/>
              <a:t>Б)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Булатный</a:t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</a:br>
            <a:endParaRPr lang="ru-RU" sz="4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/>
              <a:t>В)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Волшебный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http://static.diary.ru/userdir/2/7/2/2/2722587/82054095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53167">
            <a:off x="5000342" y="1506427"/>
            <a:ext cx="3658836" cy="458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4" name="Picture 2" descr="http://foto2004.ucoz.ru/orug/cb16d08c4a9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81786">
            <a:off x="6907160" y="3764260"/>
            <a:ext cx="1556057" cy="1545326"/>
          </a:xfrm>
          <a:prstGeom prst="rect">
            <a:avLst/>
          </a:prstGeom>
          <a:noFill/>
        </p:spPr>
      </p:pic>
      <p:pic>
        <p:nvPicPr>
          <p:cNvPr id="7" name="Picture 2" descr="http://foto2004.ucoz.ru/orug/cb16d08c4a9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04576">
            <a:off x="5836526" y="1979886"/>
            <a:ext cx="1556057" cy="1545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smayls.ru/templates/images/c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" action="ppaction://noaction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4" descr="http://s9.uploads.ru/t/QDjV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1"/>
            <a:ext cx="3714776" cy="329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smayls.ru/templates/images/c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hlinkClick r:id="rId2" action="ppaction://hlinksldjump"/>
              </a:rPr>
              <a:t> неправильно</a:t>
            </a:r>
            <a:endParaRPr lang="ru-RU" dirty="0"/>
          </a:p>
        </p:txBody>
      </p:sp>
      <p:pic>
        <p:nvPicPr>
          <p:cNvPr id="5" name="Рисунок 4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5" name="Рисунок 4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44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Picture 12" descr="http://s9.uploads.ru/t/30k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3850165" cy="428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Рисунок 2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Рисунок 2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Каком человеческом недостатке  говориться   в басне?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564905"/>
            <a:ext cx="5606364" cy="3384376"/>
          </a:xfrm>
          <a:solidFill>
            <a:srgbClr val="3333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Comic Sans MS" pitchFamily="66" charset="0"/>
              </a:rPr>
              <a:t>А</a:t>
            </a:r>
            <a:r>
              <a:rPr lang="ru-RU" sz="4400" b="1" i="1" dirty="0" smtClean="0">
                <a:latin typeface="Comic Sans MS" pitchFamily="66" charset="0"/>
              </a:rPr>
              <a:t>) 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О лени</a:t>
            </a:r>
            <a:endParaRPr lang="ru-RU" sz="44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400" b="1" i="1" dirty="0" smtClean="0">
                <a:latin typeface="Comic Sans MS" pitchFamily="66" charset="0"/>
              </a:rPr>
              <a:t>Б)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Глупости </a:t>
            </a:r>
            <a:endParaRPr lang="ru-RU" sz="4400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400" b="1" i="1" dirty="0" smtClean="0">
                <a:latin typeface="Comic Sans MS" pitchFamily="66" charset="0"/>
                <a:hlinkClick r:id="rId4" action="ppaction://hlinksldjump"/>
              </a:rPr>
              <a:t>В)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Неблагодарности</a:t>
            </a:r>
            <a:endParaRPr lang="ru-RU" sz="4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http://skazvikt.ucoz.ru/_pu/16/81601496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9947">
            <a:off x="5859346" y="1821638"/>
            <a:ext cx="2904153" cy="43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allforgirls.mybb.ru/uploads/0000/6f/6a/23752-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072074"/>
            <a:ext cx="1514475" cy="1219200"/>
          </a:xfrm>
          <a:prstGeom prst="rect">
            <a:avLst/>
          </a:prstGeom>
          <a:noFill/>
        </p:spPr>
      </p:pic>
      <p:pic>
        <p:nvPicPr>
          <p:cNvPr id="6" name="Рисунок 5" descr="http://img10.proshkolu.ru/content/media/pic/std/4000000/3522000/3521208-c04f3847cfcc90a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14290"/>
            <a:ext cx="1085850" cy="15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Picture 12" descr="http://s9.uploads.ru/t/30k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3850165" cy="428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Рисунок 2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Picture 12" descr="http://s9.uploads.ru/t/30k1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3850165" cy="428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Рисунок 2" descr="http://r27.imgfast.net/users/3213/19/89/97/smiles/99525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Рисунок 3" descr="http://content-4.foto.mail.ru/mail/annakondaya/_deti/i-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 правильно</a:t>
            </a:r>
            <a:endParaRPr lang="ru-RU" dirty="0"/>
          </a:p>
        </p:txBody>
      </p:sp>
      <p:pic>
        <p:nvPicPr>
          <p:cNvPr id="3" name="Содержимое 3" descr="marya-foygl - &quot;бабочка&quot; на Яндекс.Фотках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mileycons.com/img/summerfun3/2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14686"/>
            <a:ext cx="2714644" cy="2181863"/>
          </a:xfrm>
          <a:prstGeom prst="rect">
            <a:avLst/>
          </a:prstGeom>
          <a:noFill/>
        </p:spPr>
      </p:pic>
      <p:pic>
        <p:nvPicPr>
          <p:cNvPr id="5" name="Содержимое 5" descr="Коллекция смайликов - можно как кнопки - 26 Ноября 2013 - Пе…">
            <a:hlinkClick r:id="rId6" action="ppaction://hlinksldjump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57488" y="4143380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5" name="Рисунок 4" descr="http://content-4.foto.mail.ru/mail/annakondaya/_deti/i-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Рисунок 3" descr="http://content-4.foto.mail.ru/mail/annakondaya/_deti/i-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Содержимое 3" descr="marya-foygl - &quot;бабочка&quot; на Яндекс.Фотках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mileycons.com/img/summerfun3/2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00240"/>
            <a:ext cx="3733051" cy="3000396"/>
          </a:xfrm>
          <a:prstGeom prst="rect">
            <a:avLst/>
          </a:prstGeom>
          <a:noFill/>
        </p:spPr>
      </p:pic>
      <p:pic>
        <p:nvPicPr>
          <p:cNvPr id="5" name="Содержимое 5" descr="Коллекция смайликов - можно как кнопки - 26 Ноября 2013 - Пе…">
            <a:hlinkClick r:id="rId6" action="ppaction://hlinksldjump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71736" y="328612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Рисунок 3" descr="http://content-4.foto.mail.ru/mail/annakondaya/_deti/i-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64318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Как ласково Лиса называла Ворону?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614866" cy="3429025"/>
          </a:xfr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А)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Любушка 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Б)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3" action="ppaction://hlinksldjump"/>
              </a:rPr>
              <a:t>Голубушка 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В)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Милушка 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skazvikt.ucoz.ru/_pu/14/s05161605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88958">
            <a:off x="5316252" y="1631336"/>
            <a:ext cx="319191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0.proshkolu.ru/content/media/pic/std/4000000/3522000/3521208-c04f3847cfcc90a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142852"/>
            <a:ext cx="1085850" cy="15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atic.j2.ru/storage-10667/images-4743/600x720-6a56c2147e5876a8f68ffd1921cafd46_64743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71286">
            <a:off x="5184308" y="4506978"/>
            <a:ext cx="1185826" cy="6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6" descr="http://mirgif.com/mal/jemocii/jemocii_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3511549" cy="377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6" descr="http://mirgif.com/mal/jemocii/jemocii_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3511549" cy="377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s8.uploads.ru/t/G45u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14554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6" descr="http://mirgif.com/mal/jemocii/jemocii_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3511549" cy="377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s8.uploads.ru/t/G45u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3116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6" descr="http://mirgif.com/mal/jemocii/jemocii_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3511549" cy="377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10" descr="http://www.spbtalk.ru/uploads/post-90282-13905633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www.pogorejects.com/forum/Smileys/default/Weeeee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00306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10" descr="http://www.spbtalk.ru/uploads/post-90282-13905633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www.pogorejects.com/forum/Smileys/default/Weeeee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858180" cy="804704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 характер  у  листьев</a:t>
            </a:r>
            <a:r>
              <a:rPr lang="ru-RU" b="0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964124" cy="4525963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4800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А)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2" action="ppaction://hlinksldjump"/>
              </a:rPr>
              <a:t>Веселый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Б)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3" action="ppaction://hlinksldjump"/>
              </a:rPr>
              <a:t>Самодовольный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4800" b="1" i="1" dirty="0" smtClean="0">
                <a:latin typeface="Comic Sans MS" pitchFamily="66" charset="0"/>
              </a:rPr>
              <a:t>В)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4" action="ppaction://hlinksldjump"/>
              </a:rPr>
              <a:t>Злой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http://server.audiopedia.su:8888/staroeradio/images/pics/012083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34196">
            <a:off x="6070566" y="2086646"/>
            <a:ext cx="2683178" cy="4241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8" name="Picture 2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500174"/>
            <a:ext cx="495300" cy="428625"/>
          </a:xfrm>
          <a:prstGeom prst="rect">
            <a:avLst/>
          </a:prstGeom>
          <a:noFill/>
        </p:spPr>
      </p:pic>
      <p:pic>
        <p:nvPicPr>
          <p:cNvPr id="24580" name="Picture 4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00570"/>
            <a:ext cx="495300" cy="428625"/>
          </a:xfrm>
          <a:prstGeom prst="rect">
            <a:avLst/>
          </a:prstGeom>
          <a:noFill/>
        </p:spPr>
      </p:pic>
      <p:pic>
        <p:nvPicPr>
          <p:cNvPr id="24582" name="Picture 6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500570"/>
            <a:ext cx="495300" cy="428625"/>
          </a:xfrm>
          <a:prstGeom prst="rect">
            <a:avLst/>
          </a:prstGeom>
          <a:noFill/>
        </p:spPr>
      </p:pic>
      <p:pic>
        <p:nvPicPr>
          <p:cNvPr id="24584" name="Picture 8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86322"/>
            <a:ext cx="495300" cy="428625"/>
          </a:xfrm>
          <a:prstGeom prst="rect">
            <a:avLst/>
          </a:prstGeom>
          <a:noFill/>
        </p:spPr>
      </p:pic>
      <p:pic>
        <p:nvPicPr>
          <p:cNvPr id="24586" name="Picture 10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14488"/>
            <a:ext cx="495300" cy="428625"/>
          </a:xfrm>
          <a:prstGeom prst="rect">
            <a:avLst/>
          </a:prstGeom>
          <a:noFill/>
        </p:spPr>
      </p:pic>
      <p:pic>
        <p:nvPicPr>
          <p:cNvPr id="24588" name="Picture 12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00570"/>
            <a:ext cx="495300" cy="428625"/>
          </a:xfrm>
          <a:prstGeom prst="rect">
            <a:avLst/>
          </a:prstGeom>
          <a:noFill/>
        </p:spPr>
      </p:pic>
      <p:pic>
        <p:nvPicPr>
          <p:cNvPr id="24590" name="Picture 14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929198"/>
            <a:ext cx="495300" cy="428625"/>
          </a:xfrm>
          <a:prstGeom prst="rect">
            <a:avLst/>
          </a:prstGeom>
          <a:noFill/>
        </p:spPr>
      </p:pic>
      <p:pic>
        <p:nvPicPr>
          <p:cNvPr id="24592" name="Picture 16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5000636"/>
            <a:ext cx="495300" cy="428625"/>
          </a:xfrm>
          <a:prstGeom prst="rect">
            <a:avLst/>
          </a:prstGeom>
          <a:noFill/>
        </p:spPr>
      </p:pic>
      <p:pic>
        <p:nvPicPr>
          <p:cNvPr id="24594" name="Picture 18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929198"/>
            <a:ext cx="495300" cy="428625"/>
          </a:xfrm>
          <a:prstGeom prst="rect">
            <a:avLst/>
          </a:prstGeom>
          <a:noFill/>
        </p:spPr>
      </p:pic>
      <p:pic>
        <p:nvPicPr>
          <p:cNvPr id="14" name="Picture 2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214422"/>
            <a:ext cx="495300" cy="428625"/>
          </a:xfrm>
          <a:prstGeom prst="rect">
            <a:avLst/>
          </a:prstGeom>
          <a:noFill/>
        </p:spPr>
      </p:pic>
      <p:pic>
        <p:nvPicPr>
          <p:cNvPr id="15" name="Picture 2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643446"/>
            <a:ext cx="495300" cy="428625"/>
          </a:xfrm>
          <a:prstGeom prst="rect">
            <a:avLst/>
          </a:prstGeom>
          <a:noFill/>
        </p:spPr>
      </p:pic>
      <p:pic>
        <p:nvPicPr>
          <p:cNvPr id="16" name="Picture 2" descr="http://content.foto.mail.ru/mail/fenina-aa/_blogs/i-876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500174"/>
            <a:ext cx="495300" cy="428625"/>
          </a:xfrm>
          <a:prstGeom prst="rect">
            <a:avLst/>
          </a:prstGeom>
          <a:noFill/>
        </p:spPr>
      </p:pic>
      <p:pic>
        <p:nvPicPr>
          <p:cNvPr id="17" name="Рисунок 16" descr="http://img10.proshkolu.ru/content/media/pic/std/4000000/3522000/3521208-c04f3847cfcc90a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142852"/>
            <a:ext cx="1085850" cy="15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10" descr="http://www.spbtalk.ru/uploads/post-90282-13905633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10" descr="http://www.spbtalk.ru/uploads/post-90282-13905633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8" descr="http://content.foto.mail.ru/mail/istarra/_animated/i-18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animashky.ru/flist/smbolshie/71/20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8" descr="http://content.foto.mail.ru/mail/istarra/_animated/i-18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8" descr="http://content.foto.mail.ru/mail/istarra/_animated/i-18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3" name="Рисунок 2" descr="http://animashky.ru/flist/smbolshie/71/20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85992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3" name="Picture 8" descr="http://content.foto.mail.ru/mail/istarra/_animated/i-18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Picture 2" descr="http://otvet.imgsmail.ru/download/272bf1c2185e4cc49bcba03d6394ab20_i-5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5857916" cy="484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10" descr="http://gifportal.ru/data/smiles/emocii-1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496"/>
            <a:ext cx="55721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152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жених сыскался молодой царевне?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700808"/>
            <a:ext cx="4214842" cy="442535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Comic Sans MS" pitchFamily="66" charset="0"/>
              </a:rPr>
              <a:t>А) 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  <a:hlinkClick r:id="rId2" action="ppaction://hlinksldjump"/>
              </a:rPr>
              <a:t>Царевич Алексей </a:t>
            </a:r>
            <a:endParaRPr lang="ru-RU" sz="40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Comic Sans MS" pitchFamily="66" charset="0"/>
              </a:rPr>
              <a:t>Б)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  <a:hlinkClick r:id="rId3" action="ppaction://hlinksldjump"/>
              </a:rPr>
              <a:t>Королевич </a:t>
            </a:r>
            <a:r>
              <a:rPr lang="ru-RU" sz="4000" b="1" i="1" dirty="0" err="1" smtClean="0">
                <a:solidFill>
                  <a:srgbClr val="C00000"/>
                </a:solidFill>
                <a:latin typeface="Comic Sans MS" pitchFamily="66" charset="0"/>
                <a:hlinkClick r:id="rId3" action="ppaction://hlinksldjump"/>
              </a:rPr>
              <a:t>Елисей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  <a:hlinkClick r:id="rId3" action="ppaction://hlinksldjump"/>
              </a:rPr>
              <a:t> </a:t>
            </a:r>
            <a:endParaRPr lang="ru-RU" sz="40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Comic Sans MS" pitchFamily="66" charset="0"/>
              </a:rPr>
              <a:t>В)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  <a:hlinkClick r:id="rId4" action="ppaction://hlinksldjump"/>
              </a:rPr>
              <a:t>Князь </a:t>
            </a:r>
            <a:r>
              <a:rPr lang="ru-RU" sz="4000" b="1" i="1" dirty="0" err="1" smtClean="0">
                <a:solidFill>
                  <a:srgbClr val="C00000"/>
                </a:solidFill>
                <a:latin typeface="Comic Sans MS" pitchFamily="66" charset="0"/>
                <a:hlinkClick r:id="rId4" action="ppaction://hlinksldjump"/>
              </a:rPr>
              <a:t>Гвидон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  <a:hlinkClick r:id="rId4" action="ppaction://hlinksldjump"/>
              </a:rPr>
              <a:t> </a:t>
            </a:r>
            <a:endParaRPr lang="ru-RU" sz="4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http://skazvikt.ucoz.ru/_pu/10/s66883186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92011">
            <a:off x="5158472" y="1938161"/>
            <a:ext cx="3456384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www.spb.lukomorie-musical.ru/multimedia/eskizi/eli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1371600" cy="19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6.pikabu.ru/images/big_size_comm/2015-04_5/142993262474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000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10" descr="http://gifportal.ru/data/smiles/emocii-1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55721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10" descr="http://gifportal.ru/data/smiles/emocii-1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55721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Picture 2" descr="http://otvet.imgsmail.ru/download/272bf1c2185e4cc49bcba03d6394ab20_i-5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447" y="1583429"/>
            <a:ext cx="6104635" cy="445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sldjump"/>
              </a:rPr>
              <a:t>неправильно</a:t>
            </a:r>
            <a:endParaRPr lang="ru-RU" dirty="0"/>
          </a:p>
        </p:txBody>
      </p:sp>
      <p:pic>
        <p:nvPicPr>
          <p:cNvPr id="4" name="Picture 10" descr="http://gifportal.ru/data/smiles/emocii-1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55721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5klass.net/datas/russkij-jazyk/Rodstvennye-slova-2-klass/0014-014-Molod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27992" cy="6858000"/>
          </a:xfrm>
          <a:prstGeom prst="rect">
            <a:avLst/>
          </a:prstGeom>
          <a:noFill/>
        </p:spPr>
      </p:pic>
      <p:pic>
        <p:nvPicPr>
          <p:cNvPr id="5" name="Содержимое 4" descr="Герасимова, Краснодар, школа 61, английский, презентации, методические пособия, сценарии, Игра, конкурс, учител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643446"/>
            <a:ext cx="17373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014.radikal.ru/0909/db/7933c46a7f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685" y="2428868"/>
            <a:ext cx="2757943" cy="2177432"/>
          </a:xfrm>
          <a:prstGeom prst="rect">
            <a:avLst/>
          </a:prstGeom>
          <a:noFill/>
        </p:spPr>
      </p:pic>
      <p:pic>
        <p:nvPicPr>
          <p:cNvPr id="7" name="Содержимое 4" descr="Герасимова, Краснодар, школа 61, английский, презентации, методические пособия, сценарии, Игра, конкурс, учител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857760"/>
            <a:ext cx="17373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1335</TotalTime>
  <Words>503</Words>
  <Application>Microsoft Office PowerPoint</Application>
  <PresentationFormat>Экран (4:3)</PresentationFormat>
  <Paragraphs>207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Изящная</vt:lpstr>
      <vt:lpstr>«По  страницам   литературного наследия»</vt:lpstr>
      <vt:lpstr>Сколько братьев было у Ивана Царевича?  </vt:lpstr>
      <vt:lpstr> Как Царевна-лягушка приехала на пир?  </vt:lpstr>
      <vt:lpstr>Где сражался Иван с чудо-юдо?</vt:lpstr>
      <vt:lpstr>Какой меч был у Ивана?  </vt:lpstr>
      <vt:lpstr>О Каком человеческом недостатке  говориться   в басне?</vt:lpstr>
      <vt:lpstr> Как ласково Лиса называла Ворону? </vt:lpstr>
      <vt:lpstr>Какой  характер  у  листьев? </vt:lpstr>
      <vt:lpstr>Какой жених сыскался молодой царевне? </vt:lpstr>
      <vt:lpstr>Как звали главного героя повести «Капитанская дочка»?</vt:lpstr>
      <vt:lpstr>  </vt:lpstr>
      <vt:lpstr>В какой цикл входит произведение "Станционный смотритель"?</vt:lpstr>
      <vt:lpstr>Чем заканчивается роман «Дубровский»? </vt:lpstr>
      <vt:lpstr> Кому была отдана Москва спаленная пожаром ?</vt:lpstr>
      <vt:lpstr>В произведении описываются события </vt:lpstr>
      <vt:lpstr>Почему  хлеб  называется лисичкиным?</vt:lpstr>
      <vt:lpstr>Вблизи какой реки происходят события рассказа? </vt:lpstr>
      <vt:lpstr>Что случилось с зайцем?</vt:lpstr>
      <vt:lpstr>Где происходит действие в произведении?  </vt:lpstr>
      <vt:lpstr>Какого цвета был найденный Герасимом щенок?</vt:lpstr>
      <vt:lpstr>Какую  работу  выполнил Левша? </vt:lpstr>
      <vt:lpstr> Как Вася подбодрил Марусю во время ее болезни? Какая игрушка сделала почти чудо?</vt:lpstr>
      <vt:lpstr> За что наказывали солдата в рассказе  «После бала»?</vt:lpstr>
      <vt:lpstr>Кем был  юшка?</vt:lpstr>
      <vt:lpstr>неправильно</vt:lpstr>
      <vt:lpstr>правильно</vt:lpstr>
      <vt:lpstr>неправильно</vt:lpstr>
      <vt:lpstr>Правильно</vt:lpstr>
      <vt:lpstr>неправильно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правильно</vt:lpstr>
      <vt:lpstr>неправильно</vt:lpstr>
      <vt:lpstr>неправильно</vt:lpstr>
      <vt:lpstr>неправильно</vt:lpstr>
      <vt:lpstr>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правильно</vt:lpstr>
      <vt:lpstr>неправильно</vt:lpstr>
      <vt:lpstr>неправильно</vt:lpstr>
      <vt:lpstr>неправильно</vt:lpstr>
      <vt:lpstr> правильно</vt:lpstr>
      <vt:lpstr> неправильно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неправильно</vt:lpstr>
      <vt:lpstr> правильно</vt:lpstr>
      <vt:lpstr>неправильно</vt:lpstr>
      <vt:lpstr> правильно</vt:lpstr>
      <vt:lpstr>неправильно</vt:lpstr>
      <vt:lpstr>неправильно</vt:lpstr>
      <vt:lpstr>правильно</vt:lpstr>
      <vt:lpstr>неправильно</vt:lpstr>
      <vt:lpstr>правильно</vt:lpstr>
      <vt:lpstr>неправильно</vt:lpstr>
      <vt:lpstr>неправильно</vt:lpstr>
      <vt:lpstr>неправильно</vt:lpstr>
      <vt:lpstr> правильно</vt:lpstr>
      <vt:lpstr>неправильно</vt:lpstr>
      <vt:lpstr>неправильно</vt:lpstr>
      <vt:lpstr> правильно</vt:lpstr>
      <vt:lpstr>неправильно</vt:lpstr>
      <vt:lpstr> правильно</vt:lpstr>
      <vt:lpstr>неправильно</vt:lpstr>
      <vt:lpstr>неправильно</vt:lpstr>
      <vt:lpstr>неправильно</vt:lpstr>
      <vt:lpstr> правильно</vt:lpstr>
      <vt:lpstr>неправильно</vt:lpstr>
      <vt:lpstr>Слайд 94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Яна</cp:lastModifiedBy>
  <cp:revision>105</cp:revision>
  <dcterms:created xsi:type="dcterms:W3CDTF">2015-11-08T07:17:48Z</dcterms:created>
  <dcterms:modified xsi:type="dcterms:W3CDTF">2018-05-27T14:18:57Z</dcterms:modified>
</cp:coreProperties>
</file>