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0"/>
  </p:notesMasterIdLst>
  <p:sldIdLst>
    <p:sldId id="299" r:id="rId2"/>
    <p:sldId id="304" r:id="rId3"/>
    <p:sldId id="258" r:id="rId4"/>
    <p:sldId id="264" r:id="rId5"/>
    <p:sldId id="262" r:id="rId6"/>
    <p:sldId id="263" r:id="rId7"/>
    <p:sldId id="301" r:id="rId8"/>
    <p:sldId id="261" r:id="rId9"/>
    <p:sldId id="303" r:id="rId10"/>
    <p:sldId id="300" r:id="rId11"/>
    <p:sldId id="266" r:id="rId12"/>
    <p:sldId id="298" r:id="rId13"/>
    <p:sldId id="278" r:id="rId14"/>
    <p:sldId id="295" r:id="rId15"/>
    <p:sldId id="296" r:id="rId16"/>
    <p:sldId id="280" r:id="rId17"/>
    <p:sldId id="283" r:id="rId18"/>
    <p:sldId id="293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595" autoAdjust="0"/>
  </p:normalViewPr>
  <p:slideViewPr>
    <p:cSldViewPr>
      <p:cViewPr varScale="1">
        <p:scale>
          <a:sx n="76" d="100"/>
          <a:sy n="76" d="100"/>
        </p:scale>
        <p:origin x="123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CFD4131-CEBC-42FE-909E-A20CF2983C29}" type="datetimeFigureOut">
              <a:rPr lang="ru-RU"/>
              <a:pPr>
                <a:defRPr/>
              </a:pPr>
              <a:t>25.05.2018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9679587-8B7C-466C-B2FD-0159E425C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FC08BB-E2E0-43CB-AFE6-58E1BFE707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176D8-8938-4CEC-93F7-1D487EEA9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8D2E0-D7A8-4F64-AA0D-5220EFE4C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C87CD-9F09-4191-9654-8588BD465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4D3432-E15C-4120-94AB-99D4322B80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CEF80-6868-4176-9735-5188BE2806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A5C56-A704-4CD1-8194-AA3D22378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ACB62-CCF9-486B-901A-2E41D5EFC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196384-014C-48DA-A796-74CE6931F3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A7A53-FF22-4ABD-98C8-A379CAF669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FAF749-896D-414D-825E-6AF48511FC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smtClean="0">
                <a:solidFill>
                  <a:schemeClr val="bg2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defRPr>
            </a:lvl1pPr>
            <a:extLst/>
          </a:lstStyle>
          <a:p>
            <a:pPr>
              <a:defRPr/>
            </a:pPr>
            <a:fld id="{4963E9EB-201B-46BF-80AD-124B38B31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5" r:id="rId2"/>
    <p:sldLayoutId id="2147483817" r:id="rId3"/>
    <p:sldLayoutId id="2147483814" r:id="rId4"/>
    <p:sldLayoutId id="2147483813" r:id="rId5"/>
    <p:sldLayoutId id="2147483812" r:id="rId6"/>
    <p:sldLayoutId id="2147483818" r:id="rId7"/>
    <p:sldLayoutId id="2147483811" r:id="rId8"/>
    <p:sldLayoutId id="2147483819" r:id="rId9"/>
    <p:sldLayoutId id="2147483810" r:id="rId10"/>
    <p:sldLayoutId id="214748380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days.ru/Images/im955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&#1052;&#1086;&#1080;%20&#1076;&#1086;&#1082;&#1091;&#1084;&#1077;&#1085;&#1090;&#1099;/&#1051;&#1045;&#1053;&#1040;/&#1044;&#1053;&#1048;%20&#1057;&#1051;&#1040;&#1042;&#1071;&#1053;&#1057;&#1050;&#1054;&#1049;%20&#1055;&#1048;&#1057;&#1068;&#1052;&#1045;&#1053;&#1053;&#1054;&#1057;&#1058;&#1048;%20&#1048;%20&#1050;&#1059;&#1051;&#1068;&#1058;&#1059;&#1056;&#1067;/&#1046;&#1080;&#1090;&#1080;&#1103;%20&#1089;&#1074;&#1103;&#1090;&#1099;&#1093;/&#1048;&#1082;&#1086;&#1085;&#1072;%20&#1057;&#1074;&#1103;&#1090;&#1099;&#1077;%20&#1050;&#1080;&#1088;&#1080;&#1083;&#1083;%20&#1080;%20&#1052;&#1077;&#1092;&#1086;&#1076;&#1080;&#1081;%20-%20&#1091;&#1095;&#1080;&#1090;&#1077;&#1083;&#1103;%20&#1057;&#1083;&#1086;&#1074;&#1077;&#1085;&#1089;&#1082;&#1080;&#1077;.files/ib955.jp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rtsongs.narod.ru/gorod/22.jp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kotlovka.ru/pgalery/albums/userpics/10002/normal_829_93.jpg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days.ru/Images/im466.ht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file:///C:\Documents%20and%20Settings\Vadim\&#1052;&#1086;&#1080;%20&#1076;&#1086;&#1082;&#1091;&#1084;&#1077;&#1085;&#1090;&#1099;\&#1051;&#1045;&#1053;&#1040;\&#1044;&#1053;&#1048;%20&#1057;&#1051;&#1040;&#1042;&#1071;&#1053;&#1057;&#1050;&#1054;&#1049;%20&#1055;&#1048;&#1057;&#1068;&#1052;&#1045;&#1053;&#1053;&#1054;&#1057;&#1058;&#1048;%20&#1048;%20&#1050;&#1059;&#1051;&#1068;&#1058;&#1059;&#1056;&#1067;\&#1046;&#1080;&#1090;&#1080;&#1103;%20&#1089;&#1074;&#1103;&#1090;&#1099;&#1093;\&#1048;&#1082;&#1086;&#1085;&#1072;%20&#1057;&#1074;&#1103;&#1090;&#1099;&#1077;%20&#1050;&#1080;&#1088;&#1080;&#1083;&#1083;%20&#1080;%20&#1052;&#1077;&#1092;&#1086;&#1076;&#1080;&#1081;.files\ib466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ljplus.ru/img4/a/r/artur_belyaev/image001-k-i-m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0"/>
            <a:ext cx="8532812" cy="6477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>
                <a:solidFill>
                  <a:srgbClr val="C00000"/>
                </a:solidFill>
                <a:latin typeface="Arial Black" pitchFamily="34" charset="0"/>
              </a:rPr>
              <a:t>КИРИЛЛ И МЕФОДИЙ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555875" y="908050"/>
            <a:ext cx="4032250" cy="1944688"/>
          </a:xfrm>
        </p:spPr>
        <p:txBody>
          <a:bodyPr>
            <a:normAutofit fontScale="85000" lnSpcReduction="10000"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24 мая - 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</a:rPr>
              <a:t>день славянской письменности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/>
          <a:srcRect l="18454" t="6923" r="18454" b="13846"/>
          <a:stretch>
            <a:fillRect/>
          </a:stretch>
        </p:blipFill>
        <p:spPr bwMode="auto">
          <a:xfrm>
            <a:off x="0" y="765175"/>
            <a:ext cx="2370138" cy="3455988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/>
          <a:srcRect l="18541" t="7005" r="18541" b="14011"/>
          <a:stretch>
            <a:fillRect/>
          </a:stretch>
        </p:blipFill>
        <p:spPr bwMode="auto">
          <a:xfrm>
            <a:off x="6732588" y="765175"/>
            <a:ext cx="2411412" cy="338455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4341" name="Содержимое 4" descr="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3276600"/>
            <a:ext cx="26193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6" descr="ib13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3284538"/>
            <a:ext cx="2370138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25513" y="333375"/>
            <a:ext cx="8218487" cy="10128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  <a:latin typeface="Arial Black" pitchFamily="34" charset="0"/>
              </a:rPr>
              <a:t>Буквицы</a:t>
            </a:r>
            <a:r>
              <a:rPr lang="en-US" sz="4000" dirty="0">
                <a:solidFill>
                  <a:srgbClr val="FF0000"/>
                </a:solidFill>
                <a:latin typeface="Arial Black" pitchFamily="34" charset="0"/>
              </a:rPr>
              <a:t> -</a:t>
            </a:r>
            <a:r>
              <a:rPr lang="ru-RU" sz="4000" dirty="0">
                <a:solidFill>
                  <a:srgbClr val="FF0000"/>
                </a:solidFill>
                <a:latin typeface="Arial Black" pitchFamily="34" charset="0"/>
              </a:rPr>
              <a:t> заглавные буквы славянского алфавита</a:t>
            </a:r>
          </a:p>
        </p:txBody>
      </p:sp>
      <p:pic>
        <p:nvPicPr>
          <p:cNvPr id="2048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484313"/>
            <a:ext cx="1695450" cy="2365375"/>
          </a:xfrm>
          <a:ln w="25400">
            <a:solidFill>
              <a:srgbClr val="FFFF00"/>
            </a:solidFill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2420938"/>
            <a:ext cx="1384300" cy="2209800"/>
          </a:xfrm>
          <a:prstGeom prst="rect">
            <a:avLst/>
          </a:prstGeom>
          <a:noFill/>
          <a:ln w="25400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4572000"/>
            <a:ext cx="1612900" cy="228600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4381500"/>
            <a:ext cx="1676400" cy="2476500"/>
          </a:xfrm>
          <a:prstGeom prst="rect">
            <a:avLst/>
          </a:prstGeom>
          <a:noFill/>
          <a:ln w="254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9925" y="4437063"/>
            <a:ext cx="1739900" cy="2171700"/>
          </a:xfrm>
          <a:prstGeom prst="rect">
            <a:avLst/>
          </a:prstGeom>
          <a:noFill/>
          <a:ln w="25400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9925" y="1700213"/>
            <a:ext cx="1739900" cy="25527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6825" y="1844675"/>
            <a:ext cx="1485900" cy="2362200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4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5" descr="book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44675"/>
            <a:ext cx="435927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323850" y="620713"/>
            <a:ext cx="84963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sz="1600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     </a:t>
            </a:r>
            <a:r>
              <a:rPr lang="ru-RU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В 863 году зазвучало слово Божие в моравских городах и селениях на родном, славянском языке, создавались письмена, светские книги. Началось славянское летописание.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4500563" y="1916113"/>
            <a:ext cx="4392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4859338" y="1628775"/>
            <a:ext cx="410368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 </a:t>
            </a:r>
            <a:r>
              <a:rPr lang="ru-RU" sz="17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Всю свою жизнь </a:t>
            </a:r>
            <a:r>
              <a:rPr lang="ru-RU" sz="17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солоунские</a:t>
            </a:r>
            <a:r>
              <a:rPr lang="ru-RU" sz="17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братья посвятили учению, знаниям, служению славянам. Они не придавали особого значения ни богатству, ни почестям, ни славе, ни карьере.</a:t>
            </a:r>
          </a:p>
          <a:p>
            <a:pPr algn="just">
              <a:defRPr/>
            </a:pPr>
            <a:r>
              <a:rPr lang="ru-RU" sz="17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    Младший, Кирилл, много читал, размышлял, писал проповеди, а старший, Мефодий, был больше организатором. Константин переводил с греческого и латинского на славянский, писал, создав азбуку, по-славянски, </a:t>
            </a:r>
            <a:r>
              <a:rPr lang="ru-RU" sz="17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Мефодий</a:t>
            </a:r>
            <a:r>
              <a:rPr lang="ru-RU" sz="17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– «издавал» книги, руководил школой учеников.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395288" y="5667375"/>
            <a:ext cx="84963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     </a:t>
            </a:r>
            <a:r>
              <a:rPr lang="ru-RU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Константину не суждено было вернуться на Родину. Когда они приехали в Рим, он тяжело заболел, принял постриг, получил имя Кирилл и через несколько часов скончался. С этим именем он и остался жить в светлой памяти потомков. Похоронен в Риме.</a:t>
            </a: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468313" y="0"/>
            <a:ext cx="8262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Начало славянского летописания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9906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spc="300" dirty="0">
                <a:solidFill>
                  <a:srgbClr val="FF0000"/>
                </a:solidFill>
                <a:latin typeface="Arial Black" pitchFamily="34" charset="0"/>
              </a:rPr>
              <a:t>К лику святых равноапостольные Кирилл и </a:t>
            </a:r>
            <a:r>
              <a:rPr lang="ru-RU" sz="2800" spc="300" dirty="0" err="1">
                <a:solidFill>
                  <a:srgbClr val="FF0000"/>
                </a:solidFill>
                <a:latin typeface="Arial Black" pitchFamily="34" charset="0"/>
              </a:rPr>
              <a:t>Мефодий</a:t>
            </a:r>
            <a:r>
              <a:rPr lang="ru-RU" sz="2800" spc="300" dirty="0">
                <a:solidFill>
                  <a:srgbClr val="FF0000"/>
                </a:solidFill>
                <a:latin typeface="Arial Black" pitchFamily="34" charset="0"/>
              </a:rPr>
              <a:t> причислены в древности</a:t>
            </a:r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6357938" cy="49720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/>
              <a:t>	</a:t>
            </a:r>
            <a:r>
              <a:rPr lang="ru-RU" sz="2600">
                <a:latin typeface="Arial" charset="0"/>
                <a:cs typeface="Arial" charset="0"/>
              </a:rPr>
              <a:t>В Русской Православной Церкви память святых равноапостольных просветителей славян </a:t>
            </a:r>
            <a:r>
              <a:rPr lang="ru-RU" sz="2600" b="1">
                <a:latin typeface="Arial" charset="0"/>
                <a:cs typeface="Arial" charset="0"/>
              </a:rPr>
              <a:t>чествуется с </a:t>
            </a:r>
            <a:r>
              <a:rPr lang="en-US" sz="2600" b="1">
                <a:latin typeface="Arial" charset="0"/>
                <a:cs typeface="Arial" charset="0"/>
              </a:rPr>
              <a:t>XI</a:t>
            </a:r>
            <a:r>
              <a:rPr lang="ru-RU" sz="2600" b="1">
                <a:latin typeface="Arial" charset="0"/>
                <a:cs typeface="Arial" charset="0"/>
              </a:rPr>
              <a:t> века</a:t>
            </a:r>
            <a:r>
              <a:rPr lang="ru-RU" sz="2600">
                <a:latin typeface="Arial" charset="0"/>
                <a:cs typeface="Arial" charset="0"/>
              </a:rPr>
              <a:t> </a:t>
            </a:r>
          </a:p>
          <a:p>
            <a:pPr>
              <a:buFont typeface="Arial" charset="0"/>
              <a:buNone/>
            </a:pPr>
            <a:r>
              <a:rPr lang="ru-RU" sz="2600">
                <a:latin typeface="Arial" charset="0"/>
                <a:cs typeface="Arial" charset="0"/>
              </a:rPr>
              <a:t>	Память каждого из св. братьев отмечается в дни их кончины:              </a:t>
            </a:r>
            <a:r>
              <a:rPr lang="ru-RU" sz="2600" b="1" i="1">
                <a:latin typeface="Arial" charset="0"/>
                <a:cs typeface="Arial" charset="0"/>
              </a:rPr>
              <a:t>Св. равноап. Кирилл </a:t>
            </a:r>
            <a:r>
              <a:rPr lang="ru-RU" sz="2600" i="1">
                <a:latin typeface="Arial" charset="0"/>
                <a:cs typeface="Arial" charset="0"/>
              </a:rPr>
              <a:t>– 14 февр.(по ст. ст.)/27 февр. (по нов. ст.).              </a:t>
            </a:r>
            <a:r>
              <a:rPr lang="ru-RU" sz="2600" b="1" i="1">
                <a:latin typeface="Arial" charset="0"/>
                <a:cs typeface="Arial" charset="0"/>
              </a:rPr>
              <a:t>Св. равноап. Мефодий </a:t>
            </a:r>
            <a:r>
              <a:rPr lang="ru-RU" sz="2600" i="1">
                <a:latin typeface="Arial" charset="0"/>
                <a:cs typeface="Arial" charset="0"/>
              </a:rPr>
              <a:t>– 6 апреля/19 апреля.                             </a:t>
            </a:r>
            <a:r>
              <a:rPr lang="ru-RU" sz="2600" b="1" i="1">
                <a:latin typeface="Arial" charset="0"/>
                <a:cs typeface="Arial" charset="0"/>
              </a:rPr>
              <a:t>Общая церковная память </a:t>
            </a:r>
            <a:r>
              <a:rPr lang="ru-RU" sz="2600" i="1">
                <a:latin typeface="Arial" charset="0"/>
                <a:cs typeface="Arial" charset="0"/>
              </a:rPr>
              <a:t>отмечается 11 мая/24 мая</a:t>
            </a:r>
            <a:r>
              <a:rPr lang="ru-RU" sz="260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23554" name="Picture 2" descr="Святые Кирилл и Мефодий - учителя Словенские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6731000" y="1412875"/>
            <a:ext cx="2413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4" name="Рисунок 4" descr="1306188147_slav-pismenn-0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4800600"/>
            <a:ext cx="30067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692275" y="188913"/>
            <a:ext cx="68405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«Возрождение славянского праздника»</a:t>
            </a:r>
          </a:p>
        </p:txBody>
      </p:sp>
      <p:pic>
        <p:nvPicPr>
          <p:cNvPr id="26626" name="Picture 6" descr="Ohrid_%20St%20Cyril%20and%20his%20brother%20St%20Methodius%20-%20Apostles%20to%20the%20Slav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557338"/>
            <a:ext cx="357028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179388" y="6021388"/>
            <a:ext cx="3743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Македония Охрид</a:t>
            </a:r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Памятник Кириллу и Мефодию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924300" y="1517650"/>
            <a:ext cx="496887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    </a:t>
            </a: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Уже в 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IX – X </a:t>
            </a: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веках на родине Кирилла и </a:t>
            </a:r>
            <a:r>
              <a:rPr lang="ru-RU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Мефодия</a:t>
            </a: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стали зарождаться первые традиции прославления и почитания создателей славянской письменности.     Но скоро римская церковь стала выступать против славянского языка, называя его варварским. Несмотря на это, имена Кирилла и </a:t>
            </a:r>
            <a:r>
              <a:rPr lang="ru-RU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Мефодия</a:t>
            </a: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продолжали жить среди славянского народа, а в середине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XIV </a:t>
            </a: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века официально их причислили к святым.</a:t>
            </a:r>
          </a:p>
          <a:p>
            <a:pPr algn="just">
              <a:defRPr/>
            </a:pP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   В России было по-иному. Память славян-просветителей праздновалась уже в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XI</a:t>
            </a: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веке, здесь никогда их не считали еретиками, то есть безбожниками. Но всё же это больше интересовало только учёных. Широкие празднества славянского слова начались в России в начале 60-х годов прошлого века.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95288" y="4868863"/>
            <a:ext cx="51847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В праздник славянской письменности 24 мая 1992 года в Москве на Славянской площади состоялось торжественное открытие памятника святым Кириллу и </a:t>
            </a:r>
            <a:r>
              <a:rPr lang="ru-RU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Мефодию</a:t>
            </a: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работы скульптора Клыкова Вячеслава Михайловича.</a:t>
            </a:r>
          </a:p>
        </p:txBody>
      </p:sp>
      <p:pic>
        <p:nvPicPr>
          <p:cNvPr id="27650" name="Picture 8" descr="0_7deb_64f11189_L"/>
          <p:cNvPicPr>
            <a:picLocks noChangeAspect="1" noChangeArrowheads="1"/>
          </p:cNvPicPr>
          <p:nvPr/>
        </p:nvPicPr>
        <p:blipFill>
          <a:blip r:embed="rId2"/>
          <a:srcRect l="19766" r="16708" b="36400"/>
          <a:stretch>
            <a:fillRect/>
          </a:stretch>
        </p:blipFill>
        <p:spPr bwMode="auto">
          <a:xfrm>
            <a:off x="539750" y="908050"/>
            <a:ext cx="2879725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755650" y="260350"/>
            <a:ext cx="3024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rowallia New" pitchFamily="34" charset="-34"/>
              </a:rPr>
              <a:t>Москва. Славянская площадь</a:t>
            </a:r>
          </a:p>
        </p:txBody>
      </p:sp>
      <p:pic>
        <p:nvPicPr>
          <p:cNvPr id="27652" name="Picture 15" descr="1213605822_imgp7105"/>
          <p:cNvPicPr>
            <a:picLocks noChangeAspect="1" noChangeArrowheads="1"/>
          </p:cNvPicPr>
          <p:nvPr/>
        </p:nvPicPr>
        <p:blipFill>
          <a:blip r:embed="rId3"/>
          <a:srcRect l="-1785" t="-1892" r="16951" b="101"/>
          <a:stretch>
            <a:fillRect/>
          </a:stretch>
        </p:blipFill>
        <p:spPr bwMode="auto">
          <a:xfrm>
            <a:off x="5795963" y="2874963"/>
            <a:ext cx="3348037" cy="398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246563" y="549275"/>
            <a:ext cx="48974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В С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евастополе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14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июня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2007 года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торжественно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открыли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памятник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святым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равноапостольным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Кириллу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и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Мефодию—создателям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первой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славянской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азбуки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великим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просветителям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Автор памятника—харьковский скульптор Александр Демченко. </a:t>
            </a: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795963" y="260350"/>
            <a:ext cx="1614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rowallia New" pitchFamily="34" charset="-34"/>
              </a:rPr>
              <a:t>Севастополь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539750" y="333375"/>
            <a:ext cx="1800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Киев</a:t>
            </a:r>
          </a:p>
        </p:txBody>
      </p:sp>
      <p:pic>
        <p:nvPicPr>
          <p:cNvPr id="28674" name="Picture 7" descr="01_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25538"/>
            <a:ext cx="2449513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8" descr="Картинка 41 из 1027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981075"/>
            <a:ext cx="266382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6875463" y="333375"/>
            <a:ext cx="1622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Одесса</a:t>
            </a:r>
          </a:p>
        </p:txBody>
      </p:sp>
      <p:pic>
        <p:nvPicPr>
          <p:cNvPr id="28677" name="Picture 10" descr="mukachev33"/>
          <p:cNvPicPr>
            <a:picLocks noChangeAspect="1" noChangeArrowheads="1"/>
          </p:cNvPicPr>
          <p:nvPr/>
        </p:nvPicPr>
        <p:blipFill>
          <a:blip r:embed="rId5"/>
          <a:srcRect l="9674"/>
          <a:stretch>
            <a:fillRect/>
          </a:stretch>
        </p:blipFill>
        <p:spPr bwMode="auto">
          <a:xfrm>
            <a:off x="2843213" y="3978275"/>
            <a:ext cx="34686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492500" y="2997200"/>
            <a:ext cx="2082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Мукачево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084kiev03v"/>
          <p:cNvPicPr>
            <a:picLocks noChangeAspect="1" noChangeArrowheads="1"/>
          </p:cNvPicPr>
          <p:nvPr/>
        </p:nvPicPr>
        <p:blipFill>
          <a:blip r:embed="rId2"/>
          <a:srcRect t="4695"/>
          <a:stretch>
            <a:fillRect/>
          </a:stretch>
        </p:blipFill>
        <p:spPr bwMode="auto">
          <a:xfrm>
            <a:off x="323850" y="549275"/>
            <a:ext cx="394017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6237288"/>
            <a:ext cx="4392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Памятник Святым Кириллу и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Мефодию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643438" y="1196975"/>
            <a:ext cx="432117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  </a:t>
            </a: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Праздник в честь Кирилла и </a:t>
            </a:r>
            <a:r>
              <a:rPr lang="ru-RU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Мефодия</a:t>
            </a: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— государственный праздник в России (с 1991 года), Болгарии, Чехии, Словакии и Республике Македонии. В России, Болгарии и Республике Македонии праздник отмечается 24 мая; в России и Болгарии он носит имя День славянской культуры и письменности, в Македонии — День Святых Кирилла и </a:t>
            </a:r>
            <a:r>
              <a:rPr lang="ru-RU" sz="2000" b="1" dirty="0" err="1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Мефодия</a:t>
            </a: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. В Чехии и Словакии праздник отмечается 5 июля.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84213" y="188913"/>
            <a:ext cx="7848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rowallia New" pitchFamily="34" charset="-34"/>
              </a:rPr>
              <a:t>Гимн «Кирилл и </a:t>
            </a:r>
            <a:r>
              <a:rPr lang="ru-RU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rowallia New" pitchFamily="34" charset="-34"/>
              </a:rPr>
              <a:t>Мефодий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rowallia New" pitchFamily="34" charset="-34"/>
              </a:rPr>
              <a:t>»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635375" y="908050"/>
            <a:ext cx="4824413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Вставай, народ, вздохни всей грудью,</a:t>
            </a: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Заре навстречу поспеши.</a:t>
            </a: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И Азбукой, тебе подаренной,</a:t>
            </a: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Судьбу грядущую пиши.</a:t>
            </a: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Надежда. Вера греет души.</a:t>
            </a: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Наш путь тернистый – путь вперёд!</a:t>
            </a: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Лишь тот народ не погибает,</a:t>
            </a: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Где дух Отечества живёт.</a:t>
            </a: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Пройдя под солнцем просвещенья</a:t>
            </a: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Из давней славной старины,</a:t>
            </a: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Мы и сейчас, славяне-братья,</a:t>
            </a: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Первоучителям верны!</a:t>
            </a: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К апостолам </a:t>
            </a:r>
            <a:r>
              <a:rPr lang="ru-RU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высокославным</a:t>
            </a:r>
            <a:endParaRPr lang="ru-RU" b="1" dirty="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+mn-cs"/>
            </a:endParaRP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Любовь святая глубока.</a:t>
            </a: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Дела </a:t>
            </a:r>
            <a:r>
              <a:rPr lang="ru-RU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Мефодия</a:t>
            </a: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 – Кирилла</a:t>
            </a:r>
          </a:p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В славянстве будут жить века</a:t>
            </a: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!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0" y="6021388"/>
            <a:ext cx="37449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Стоян Михайловский</a:t>
            </a:r>
          </a:p>
          <a:p>
            <a:pPr algn="ctr"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(перевод Владимира Смирнова)</a:t>
            </a:r>
          </a:p>
        </p:txBody>
      </p:sp>
      <p:pic>
        <p:nvPicPr>
          <p:cNvPr id="30724" name="Picture 11" descr="Картинка 154 из 29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196975"/>
            <a:ext cx="32226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1763713" y="3573463"/>
            <a:ext cx="360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 http://ru.wikipedia.org/wiki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1763713" y="3933825"/>
            <a:ext cx="381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buFont typeface="Wingdings" pitchFamily="2" charset="2"/>
              <a:buChar char="Ø"/>
              <a:defRPr/>
            </a:pPr>
            <a:r>
              <a:rPr lang="ru-RU">
                <a:cs typeface="+mn-cs"/>
              </a:rPr>
              <a:t>  </a:t>
            </a:r>
            <a:r>
              <a:rPr lang="en-US">
                <a:cs typeface="+mn-cs"/>
              </a:rPr>
              <a:t>www.b-port.com/…/archive/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</a:t>
            </a: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1835150" y="4292600"/>
            <a:ext cx="324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 http://images.yandex.ru</a:t>
            </a: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1835150" y="4652963"/>
            <a:ext cx="300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 http://guru.sevstar.net</a:t>
            </a: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1835150" y="5013325"/>
            <a:ext cx="2882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 http://raduga.lekks.ru</a:t>
            </a: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1835150" y="2852738"/>
            <a:ext cx="290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 http://fotki.yandex.ru</a:t>
            </a: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1835150" y="5373688"/>
            <a:ext cx="2809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 http://susanin.udm.ru</a:t>
            </a:r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1763713" y="2133600"/>
            <a:ext cx="3500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 http://www.mion.novsu.ac.ru</a:t>
            </a:r>
          </a:p>
        </p:txBody>
      </p:sp>
      <p:sp>
        <p:nvSpPr>
          <p:cNvPr id="55315" name="Rectangle 19"/>
          <p:cNvSpPr>
            <a:spLocks noChangeArrowheads="1"/>
          </p:cNvSpPr>
          <p:nvPr/>
        </p:nvSpPr>
        <p:spPr bwMode="auto">
          <a:xfrm>
            <a:off x="1835150" y="2492375"/>
            <a:ext cx="2284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http://venividi.ru</a:t>
            </a:r>
          </a:p>
        </p:txBody>
      </p:sp>
      <p:sp>
        <p:nvSpPr>
          <p:cNvPr id="55316" name="Rectangle 20"/>
          <p:cNvSpPr>
            <a:spLocks noChangeArrowheads="1"/>
          </p:cNvSpPr>
          <p:nvPr/>
        </p:nvSpPr>
        <p:spPr bwMode="auto">
          <a:xfrm>
            <a:off x="1763713" y="3213100"/>
            <a:ext cx="5724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 http://chekushka3.narod.ru/fotomukachevo.html</a:t>
            </a:r>
          </a:p>
        </p:txBody>
      </p:sp>
      <p:sp>
        <p:nvSpPr>
          <p:cNvPr id="55317" name="Text Box 21"/>
          <p:cNvSpPr txBox="1">
            <a:spLocks noChangeArrowheads="1"/>
          </p:cNvSpPr>
          <p:nvPr/>
        </p:nvSpPr>
        <p:spPr bwMode="auto">
          <a:xfrm>
            <a:off x="2916238" y="333375"/>
            <a:ext cx="29511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rowallia New" pitchFamily="34" charset="-34"/>
              </a:rPr>
              <a:t>Ресурсы</a:t>
            </a:r>
          </a:p>
        </p:txBody>
      </p:sp>
      <p:sp>
        <p:nvSpPr>
          <p:cNvPr id="55318" name="Text Box 22"/>
          <p:cNvSpPr txBox="1">
            <a:spLocks noChangeArrowheads="1"/>
          </p:cNvSpPr>
          <p:nvPr/>
        </p:nvSpPr>
        <p:spPr bwMode="auto">
          <a:xfrm>
            <a:off x="1835150" y="1052513"/>
            <a:ext cx="5689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 ЯОДБ им. И.А.Крылова. Методический отдел. Живой как жизнь. Дайджест. В помощь работе по русскому языку с детьми и подростками. В двух частях. Часть </a:t>
            </a:r>
            <a:r>
              <a:rPr lang="en-US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II</a:t>
            </a: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. – Ярославль, 2005</a:t>
            </a:r>
          </a:p>
        </p:txBody>
      </p:sp>
      <p:sp>
        <p:nvSpPr>
          <p:cNvPr id="55321" name="Rectangle 25"/>
          <p:cNvSpPr>
            <a:spLocks noChangeArrowheads="1"/>
          </p:cNvSpPr>
          <p:nvPr/>
        </p:nvSpPr>
        <p:spPr bwMode="auto">
          <a:xfrm>
            <a:off x="1835150" y="5661025"/>
            <a:ext cx="337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http://office.microsoft.com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pic>
        <p:nvPicPr>
          <p:cNvPr id="15362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575" y="260350"/>
            <a:ext cx="8737600" cy="63373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4"/>
          <p:cNvSpPr txBox="1">
            <a:spLocks noChangeArrowheads="1"/>
          </p:cNvSpPr>
          <p:nvPr/>
        </p:nvSpPr>
        <p:spPr bwMode="auto">
          <a:xfrm>
            <a:off x="1547813" y="692150"/>
            <a:ext cx="6481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051050" y="333375"/>
            <a:ext cx="56896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«В начале было слово…»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3924300" y="1196975"/>
            <a:ext cx="4932363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sz="2000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    </a:t>
            </a:r>
            <a:r>
              <a:rPr lang="ru-RU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Кирилл и Мефодий, славянские просветители, создатели славянской азбуки, проповедники христианства, первые переводчики богослужебных книг с греческого на славянский язык. Кирилл ( 827 - 14.02.869 ) и его старший брат Мефодий ( 815 - 06.04.885 ) родились в г. </a:t>
            </a:r>
            <a:r>
              <a:rPr lang="ru-RU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Солуни</a:t>
            </a:r>
            <a:r>
              <a:rPr lang="ru-RU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в семье военачальника. </a:t>
            </a:r>
          </a:p>
          <a:p>
            <a:pPr algn="just">
              <a:spcBef>
                <a:spcPct val="50000"/>
              </a:spcBef>
              <a:defRPr/>
            </a:pPr>
            <a:r>
              <a:rPr lang="ru-RU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    Мать мальчиков была гречанкой, а отец – болгарином, поэтому с детства у них было два родных языка – греческий и славянский. Характеры братьев были очень схожи. Оба много читали, любили учиться.</a:t>
            </a:r>
          </a:p>
        </p:txBody>
      </p:sp>
      <p:pic>
        <p:nvPicPr>
          <p:cNvPr id="8" name="Picture 2" descr="Святые Кирилл и Мефодий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755650" y="1052513"/>
            <a:ext cx="2786063" cy="5211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Картинка 6 из 977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557338"/>
            <a:ext cx="29813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68313" y="112713"/>
            <a:ext cx="86756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Святые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братья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Кирилл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 и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Мефодий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,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просветители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славян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276600" y="1268413"/>
            <a:ext cx="561657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       </a:t>
            </a:r>
            <a:r>
              <a:rPr lang="ru-RU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В 863-866 годах братья были посланы в Великую Моравию, чтобы изложить христианское учение на понятном славянам языке. Великие учители перевели книги Священного писания, положив в основу восточно-болгарские диалекты, и создали особую азбуку – глаголицу - для своих текстов.</a:t>
            </a:r>
          </a:p>
          <a:p>
            <a:pPr algn="just">
              <a:defRPr/>
            </a:pPr>
            <a:r>
              <a:rPr lang="ru-RU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      Деятельность Кирилла и </a:t>
            </a:r>
            <a:r>
              <a:rPr lang="ru-RU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Мефодия</a:t>
            </a:r>
            <a:r>
              <a:rPr lang="ru-RU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имела общеславянское значение, оказала влияние на формирование многих славянских литературных языков. </a:t>
            </a: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4765675"/>
            <a:ext cx="2843212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 descr="Равноапостольный Кирил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12875"/>
            <a:ext cx="30861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3348038" y="1341438"/>
            <a:ext cx="5472112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       </a:t>
            </a: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Когда  Кириллу было 7 лет, он увидел вещий сон: </a:t>
            </a:r>
            <a:r>
              <a:rPr lang="ru-RU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«Отец собрал всех красивых девушек Солуни и приказал избрать одну из них в жёны. Осмотрев всех, Константин выбрал прекраснейшую; её звали София (по-гречески мудрость)». </a:t>
            </a: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Так ещё в детстве он обручился с мудростью: для него знания, книги стали смыслом всей жизни. Константин получил блестящее образование при императорском дворе в столице </a:t>
            </a:r>
            <a:r>
              <a:rPr lang="ru-RU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Византиии</a:t>
            </a: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– Константинополе. Быстро изучил грамматику, арифметику, геометрию, астрономию, музыку, знал 22 языка. Интерес к наукам, упорство в учении, трудолюбие – всё это сделало его одним из самых образованных людей Византии. Не случайно его за великую  мудрость прозвали Философом.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971550" y="188913"/>
            <a:ext cx="774541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Святой равноапостольный Кирилл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5" descr="Мефодий Моравск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25538"/>
            <a:ext cx="3390900" cy="505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74675" y="0"/>
            <a:ext cx="85693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Святой равноапостольный </a:t>
            </a:r>
            <a:r>
              <a:rPr lang="ru-RU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Мефодий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708400" y="1125538"/>
            <a:ext cx="5184775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       </a:t>
            </a:r>
            <a:r>
              <a:rPr lang="ru-RU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Мефодий</a:t>
            </a: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рано поступил на военную службу. 10 лет был управителем одной из населённых славянами областей. Около 852 года он принял монашеский постриг, о. </a:t>
            </a:r>
            <a:b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     В Моравии его на два с половиной года заточили в темницу, в лютый мороз возили волоком по снегу. Просветитель не отрекся от служения славянам, а в 874 году был освобожден Иоанном VIII и восстановлен в правах епископства. В середине 884 </a:t>
            </a:r>
            <a:r>
              <a:rPr lang="ru-RU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Мефодий</a:t>
            </a: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вернулся в Моравию и занимался переводом Библии на славянский язык</a:t>
            </a: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555875" y="1484313"/>
            <a:ext cx="35687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По мнению подавляющего большинства исследователей, «глаголица» древнее «кириллицы» Зародилась глаголица, по-видимому, на Адриатическом побережье Балканского полуострова, где она в отмирающем виде существует и теперь. </a:t>
            </a:r>
          </a:p>
        </p:txBody>
      </p:sp>
      <p:pic>
        <p:nvPicPr>
          <p:cNvPr id="14339" name="Picture 3" descr="D:\Documents and Settings\4u02\Рабочий стол\АЛЬКОВА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96975"/>
            <a:ext cx="2093913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P:\для записи class4\azbuk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1268413"/>
            <a:ext cx="2303462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828800" y="5334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7924800" y="685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555875" y="404813"/>
            <a:ext cx="42005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Browallia New" pitchFamily="34" charset="-34"/>
              </a:rPr>
              <a:t>Глаголица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Browallia New" pitchFamily="34" charset="-34"/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838200" y="4800600"/>
            <a:ext cx="7391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Глаголица существовала самое малое за 200 лет до Кирилла.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 Несомненно одно: глаголица на века древнее кириллицы. Именно поэтому на старинных пергаментах (палимпсестах) всегда кириллица перекрывает глаголицу.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995738" y="640031"/>
            <a:ext cx="4932362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>
              <a:defRPr/>
            </a:pPr>
            <a:r>
              <a:rPr lang="ru-RU" dirty="0">
                <a:cs typeface="+mn-cs"/>
              </a:rPr>
              <a:t>         </a:t>
            </a:r>
            <a:r>
              <a:rPr lang="ru-RU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Старославянская азбука была составлена ученым Кириллом и его братом Мефодием по просьбе моравских князей всего за шесть месяцев.. Она так и называется - кириллица. Это славянская азбука, в ней 43 буквы, (19 гласных). Каждая имеет своё название, похожее на обычные слова: А - аз, Б – буки, В - веди, Г – глаголь, Д – добро, Ж – живете, З - земля и так далее. Азбука – само название образовано от названия двух первых букв. На Руси кириллица получила распространение после принятия христианства (988г.) Славянский алфавит оказался прекрасно приспособленным к точной передаче звуков древнерусского языка. Эта азбука положена в основу нашего алфавита. 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211638" y="188913"/>
            <a:ext cx="36004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Кириллица</a:t>
            </a:r>
          </a:p>
        </p:txBody>
      </p:sp>
      <p:pic>
        <p:nvPicPr>
          <p:cNvPr id="21507" name="Picture 8" descr="s62545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12875"/>
            <a:ext cx="3770312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03-azbou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446405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5" descr="03_cyr-meth-icon19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333375"/>
            <a:ext cx="4176713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1490</TotalTime>
  <Words>1117</Words>
  <Application>Microsoft Office PowerPoint</Application>
  <PresentationFormat>Экран (4:3)</PresentationFormat>
  <Paragraphs>73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Arial Black</vt:lpstr>
      <vt:lpstr>Browallia New</vt:lpstr>
      <vt:lpstr>Calibri</vt:lpstr>
      <vt:lpstr>Comic Sans MS</vt:lpstr>
      <vt:lpstr>Verdana</vt:lpstr>
      <vt:lpstr>Wingdings</vt:lpstr>
      <vt:lpstr>Wingdings 2</vt:lpstr>
      <vt:lpstr>Аспект</vt:lpstr>
      <vt:lpstr>КИРИЛЛ И МЕФОДИЙ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Буквицы - заглавные буквы славянского алфавита</vt:lpstr>
      <vt:lpstr>Презентация PowerPoint</vt:lpstr>
      <vt:lpstr>К лику святых равноапостольные Кирилл и Мефодий причислены в древности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Мищенко</cp:lastModifiedBy>
  <cp:revision>54</cp:revision>
  <dcterms:created xsi:type="dcterms:W3CDTF">2010-03-22T20:11:59Z</dcterms:created>
  <dcterms:modified xsi:type="dcterms:W3CDTF">2018-05-25T05:25:59Z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TC100690481049</vt:lpwstr>
  </property>
</Properties>
</file>