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90" r:id="rId2"/>
    <p:sldId id="282" r:id="rId3"/>
    <p:sldId id="267" r:id="rId4"/>
    <p:sldId id="269" r:id="rId5"/>
    <p:sldId id="295" r:id="rId6"/>
    <p:sldId id="272" r:id="rId7"/>
    <p:sldId id="273" r:id="rId8"/>
    <p:sldId id="291" r:id="rId9"/>
    <p:sldId id="292" r:id="rId10"/>
    <p:sldId id="293" r:id="rId11"/>
    <p:sldId id="294" r:id="rId12"/>
    <p:sldId id="296" r:id="rId13"/>
    <p:sldId id="29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E698A38-E151-42E7-B899-C2F2EAD96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80CB2-D577-4D17-AD6F-71ADEF76F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A0A03F2-54CC-41E7-9E53-2FA294D68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F09A3-2CF9-4BF2-B644-0965BE9DE0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79893-A833-4375-ACAC-920CD2D62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DDF5C0-EA25-4699-BBF0-9CB60908A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D9E0E-C68E-475D-B635-23EBE5B4B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B1962-5CA5-4777-9CD3-CB0074492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2FCCA-FE80-48C9-B7EE-F7BBE47BF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DD045-FC3A-41AD-8FCD-4BE190DDB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D6AED-146E-4932-87A4-7A3F5BE5B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D92B39-617E-4403-83A2-8BAC2C536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174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57E554E-141B-47C0-8D73-A6F37C518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1" r:id="rId2"/>
    <p:sldLayoutId id="2147483689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90" r:id="rId9"/>
    <p:sldLayoutId id="2147483687" r:id="rId10"/>
    <p:sldLayoutId id="2147483691" r:id="rId11"/>
    <p:sldLayoutId id="2147483692" r:id="rId12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0364" y="533400"/>
            <a:ext cx="5929354" cy="4967302"/>
          </a:xfrm>
        </p:spPr>
        <p:txBody>
          <a:bodyPr/>
          <a:lstStyle/>
          <a:p>
            <a:pPr algn="ctr"/>
            <a:r>
              <a:rPr lang="ru-RU" sz="3200" cap="none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cap="none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cap="none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«О чём рассказывают гербы и эмблемы»</a:t>
            </a:r>
            <a:endParaRPr lang="ru-RU" sz="6600" cap="none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4929198"/>
            <a:ext cx="5114778" cy="1101248"/>
          </a:xfrm>
        </p:spPr>
        <p:txBody>
          <a:bodyPr/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Роском\Desktop\75020_html_m29df9e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49" y="438150"/>
            <a:ext cx="7134051" cy="534830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Роском\Desktop\13629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28"/>
            <a:ext cx="4330707" cy="633144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Роском\Desktop\P_20170227_112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6228" y="500042"/>
            <a:ext cx="4876070" cy="598947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Роском\Desktop\P_20170215_140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286" y="1285860"/>
            <a:ext cx="3361842" cy="4929222"/>
          </a:xfrm>
          <a:prstGeom prst="rect">
            <a:avLst/>
          </a:prstGeom>
          <a:noFill/>
        </p:spPr>
      </p:pic>
      <p:pic>
        <p:nvPicPr>
          <p:cNvPr id="22531" name="Picture 3" descr="C:\Users\Роском\Desktop\P_20170227_111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265711"/>
            <a:ext cx="2928958" cy="480649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480"/>
            <a:ext cx="7186634" cy="2214578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4000" cap="none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Геральдика</a:t>
            </a: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none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cap="none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особая научная дисциплина, описывающая и изучающая </a:t>
            </a:r>
            <a:r>
              <a:rPr lang="ru-RU" sz="4400" cap="none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гербы и знаки</a:t>
            </a:r>
            <a:r>
              <a:rPr lang="ru-RU" sz="3200" cap="none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определяющая правила составления новых.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404813"/>
            <a:ext cx="8712200" cy="159542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r>
              <a:rPr lang="ru-RU" sz="3600" b="1" dirty="0" smtClean="0"/>
              <a:t>  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643314"/>
            <a:ext cx="72152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Герольды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специалисты, владеющие геральдическими знаниями и применяющие их на практике.</a:t>
            </a:r>
            <a:endParaRPr lang="ru-RU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8229600" cy="7191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cap="none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Основой </a:t>
            </a:r>
            <a:r>
              <a:rPr lang="ru-RU" sz="2800" cap="none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всякого герба считается </a:t>
            </a:r>
            <a:r>
              <a:rPr lang="ru-RU" sz="4400" cap="none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щит</a:t>
            </a:r>
            <a:r>
              <a:rPr lang="ru-RU" sz="2800" cap="none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как поле для изображения эмблемы</a:t>
            </a:r>
            <a:endParaRPr lang="ru-RU" sz="2800" cap="none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68313" y="1125538"/>
            <a:ext cx="230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Варяжский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857875" y="1052513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Германский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643563" y="3619500"/>
            <a:ext cx="2887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Французский  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85750" y="3644900"/>
            <a:ext cx="2214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Итальянский 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643042" y="5445125"/>
            <a:ext cx="26432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Испанский  </a:t>
            </a:r>
          </a:p>
        </p:txBody>
      </p:sp>
      <p:pic>
        <p:nvPicPr>
          <p:cNvPr id="18440" name="Picture 8" descr="рыцарь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1143000"/>
            <a:ext cx="2497138" cy="39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Rectangle 11"/>
          <p:cNvSpPr>
            <a:spLocks noChangeArrowheads="1"/>
          </p:cNvSpPr>
          <p:nvPr/>
        </p:nvSpPr>
        <p:spPr bwMode="auto">
          <a:xfrm>
            <a:off x="3132138" y="2636838"/>
            <a:ext cx="2159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44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571625"/>
            <a:ext cx="1828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4214813"/>
            <a:ext cx="16954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50" y="5053013"/>
            <a:ext cx="1812925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4143375"/>
            <a:ext cx="18764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38" y="1428750"/>
            <a:ext cx="19716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714348" y="1000108"/>
            <a:ext cx="504825" cy="57626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403350" y="1125538"/>
            <a:ext cx="74898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символ богатства, справедливости, верности и постоянства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755650" y="1844675"/>
            <a:ext cx="504825" cy="649288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403350" y="1916113"/>
            <a:ext cx="46815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символ невинности и чистоты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403350" y="2852738"/>
            <a:ext cx="698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символ мужества, неустрашимости и храбрости</a:t>
            </a:r>
          </a:p>
        </p:txBody>
      </p:sp>
      <p:sp>
        <p:nvSpPr>
          <p:cNvPr id="19463" name="Rectangle 8"/>
          <p:cNvSpPr>
            <a:spLocks noChangeArrowheads="1"/>
          </p:cNvSpPr>
          <p:nvPr/>
        </p:nvSpPr>
        <p:spPr bwMode="auto">
          <a:xfrm>
            <a:off x="755650" y="2708275"/>
            <a:ext cx="504825" cy="649288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755650" y="3573463"/>
            <a:ext cx="504825" cy="649287"/>
          </a:xfrm>
          <a:prstGeom prst="rect">
            <a:avLst/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5" name="Rectangle 10"/>
          <p:cNvSpPr>
            <a:spLocks noChangeArrowheads="1"/>
          </p:cNvSpPr>
          <p:nvPr/>
        </p:nvSpPr>
        <p:spPr bwMode="auto">
          <a:xfrm>
            <a:off x="755650" y="4365625"/>
            <a:ext cx="504825" cy="649288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6" name="Rectangle 11"/>
          <p:cNvSpPr>
            <a:spLocks noChangeArrowheads="1"/>
          </p:cNvSpPr>
          <p:nvPr/>
        </p:nvSpPr>
        <p:spPr bwMode="auto">
          <a:xfrm>
            <a:off x="755650" y="5157788"/>
            <a:ext cx="504825" cy="649287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7" name="Rectangle 12"/>
          <p:cNvSpPr>
            <a:spLocks noChangeArrowheads="1"/>
          </p:cNvSpPr>
          <p:nvPr/>
        </p:nvSpPr>
        <p:spPr bwMode="auto">
          <a:xfrm>
            <a:off x="755650" y="5949950"/>
            <a:ext cx="504825" cy="6492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1403350" y="3716338"/>
            <a:ext cx="46815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символ красоты и величия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1403350" y="4508500"/>
            <a:ext cx="46815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символ изобилия и надежды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1403350" y="5300663"/>
            <a:ext cx="46815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символ могущества 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1403350" y="6092825"/>
            <a:ext cx="7489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символ мудрости, скромности, учености и печали</a:t>
            </a:r>
          </a:p>
        </p:txBody>
      </p:sp>
      <p:sp>
        <p:nvSpPr>
          <p:cNvPr id="16400" name="Rectangle 18"/>
          <p:cNvSpPr>
            <a:spLocks noChangeArrowheads="1"/>
          </p:cNvSpPr>
          <p:nvPr/>
        </p:nvSpPr>
        <p:spPr bwMode="auto">
          <a:xfrm>
            <a:off x="457200" y="0"/>
            <a:ext cx="77581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Символическое значение цвета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1" name="Rectangle 19"/>
          <p:cNvSpPr>
            <a:spLocks noGrp="1" noChangeArrowheads="1"/>
          </p:cNvSpPr>
          <p:nvPr>
            <p:ph type="title"/>
          </p:nvPr>
        </p:nvSpPr>
        <p:spPr>
          <a:xfrm>
            <a:off x="6715141" y="500042"/>
            <a:ext cx="1971660" cy="40800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sz="4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580063" y="4868863"/>
            <a:ext cx="1439862" cy="13684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Содержимое 12"/>
          <p:cNvSpPr>
            <a:spLocks noGrp="1"/>
          </p:cNvSpPr>
          <p:nvPr>
            <p:ph/>
          </p:nvPr>
        </p:nvSpPr>
        <p:spPr>
          <a:xfrm>
            <a:off x="0" y="274638"/>
            <a:ext cx="7929586" cy="2011353"/>
          </a:xfrm>
        </p:spPr>
        <p:txBody>
          <a:bodyPr/>
          <a:lstStyle/>
          <a:p>
            <a:pPr algn="ctr">
              <a:buNone/>
            </a:pP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Picture 3" descr="C:\Users\Роском\Desktop\2018-02-20-14-09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5175"/>
            <a:ext cx="8686800" cy="1371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(Изображения человека, животных, растений, кораблей, построек, предметов быта, оружия, а также фантастических животных (дракон, единорог, гриф и др.)</a:t>
            </a:r>
          </a:p>
        </p:txBody>
      </p:sp>
      <p:pic>
        <p:nvPicPr>
          <p:cNvPr id="20483" name="Picture 3" descr="негераль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544" y="2428868"/>
            <a:ext cx="258632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герб рода Романовы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714620"/>
            <a:ext cx="2312987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негераль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714620"/>
            <a:ext cx="2174875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5580063" y="3357563"/>
            <a:ext cx="358775" cy="936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3276600" y="3357563"/>
            <a:ext cx="358775" cy="936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14282" y="5857892"/>
            <a:ext cx="244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Герб города Каширы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857884" y="5643578"/>
            <a:ext cx="244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Герб рода Романовых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Негеральдические фигуры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5"/>
          <p:cNvSpPr>
            <a:spLocks noGrp="1" noChangeArrowheads="1"/>
          </p:cNvSpPr>
          <p:nvPr>
            <p:ph type="title"/>
          </p:nvPr>
        </p:nvSpPr>
        <p:spPr>
          <a:xfrm>
            <a:off x="7451725" y="274638"/>
            <a:ext cx="1235075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1016000"/>
            <a:ext cx="8351837" cy="4824413"/>
          </a:xfrm>
        </p:spPr>
        <p:txBody>
          <a:bodyPr>
            <a:noAutofit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Дуб, медведь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сила сопротивления, терпения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Факел, раскрытая книга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знание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Пчела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трудолюбие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Крылатый змей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зло, смута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Дракон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могущество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храбрость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Орел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победа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Лев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символ власти, царского трона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Леопард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храбрость, отвага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Единорог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чистота, непорочность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Ворон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долголетие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Звезда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ночь , вечность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свет, богатство, изобилие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Собака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верность, преданность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57200" y="0"/>
            <a:ext cx="7686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Символическое значение изображений</a:t>
            </a:r>
            <a:endParaRPr lang="ru-RU" sz="4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22517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Задание: сделать рисунок герба своей семьи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Роском\Desktop\51454_html_m968bd2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4944"/>
            <a:ext cx="4749804" cy="671305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954</TotalTime>
  <Words>211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  «О чём рассказывают гербы и эмблемы»</vt:lpstr>
      <vt:lpstr>Геральдика - особая научная дисциплина, описывающая и изучающая гербы и знаки, определяющая правила составления новых.</vt:lpstr>
      <vt:lpstr>Основой всякого герба считается щит – как поле для изображения эмблемы</vt:lpstr>
      <vt:lpstr>Слайд 4</vt:lpstr>
      <vt:lpstr>Слайд 5</vt:lpstr>
      <vt:lpstr>(Изображения человека, животных, растений, кораблей, построек, предметов быта, оружия, а также фантастических животных (дракон, единорог, гриф и др.)</vt:lpstr>
      <vt:lpstr>Слайд 7</vt:lpstr>
      <vt:lpstr>Задание: сделать рисунок герба своей семьи  </vt:lpstr>
      <vt:lpstr>Слайд 9</vt:lpstr>
      <vt:lpstr>Слайд 10</vt:lpstr>
      <vt:lpstr>Слайд 11</vt:lpstr>
      <vt:lpstr>Слайд 12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чем рассказывают гербы</dc:title>
  <dc:creator>Коля</dc:creator>
  <cp:lastModifiedBy>Windows User</cp:lastModifiedBy>
  <cp:revision>93</cp:revision>
  <dcterms:created xsi:type="dcterms:W3CDTF">2008-02-03T14:40:28Z</dcterms:created>
  <dcterms:modified xsi:type="dcterms:W3CDTF">2018-02-21T06:38:56Z</dcterms:modified>
</cp:coreProperties>
</file>