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742E4-9D85-4754-A64F-99A26B7CC15A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1711E-63D9-4F1A-8A3E-9A11CF88CD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58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CCCCFF">
                <a:alpha val="57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68952" cy="4536504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Тире между </a:t>
            </a:r>
            <a:b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подлежащим </a:t>
            </a:r>
            <a:b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и </a:t>
            </a:r>
            <a:b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6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сказуемым</a:t>
            </a:r>
            <a:endParaRPr lang="ru-RU" sz="6600" b="1" i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Подсказка!!!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Можно быстро проверить необходимость постановки тире между подлежащим и сказуемым. </a:t>
            </a: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Нужно вставить между ними указательное слово</a:t>
            </a: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</a:rPr>
              <a:t>ЭТО</a:t>
            </a: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 или  </a:t>
            </a:r>
            <a:r>
              <a:rPr lang="ru-RU" sz="4000" b="1" dirty="0" smtClean="0">
                <a:solidFill>
                  <a:srgbClr val="C00000"/>
                </a:solidFill>
              </a:rPr>
              <a:t>ВОТ</a:t>
            </a:r>
            <a:r>
              <a:rPr lang="ru-RU" sz="4000" dirty="0" smtClean="0">
                <a:solidFill>
                  <a:srgbClr val="C00000"/>
                </a:solidFill>
                <a:latin typeface="Monotype Corsiva" pitchFamily="66" charset="0"/>
              </a:rPr>
              <a:t>. </a:t>
            </a:r>
            <a:endParaRPr lang="ru-RU" sz="40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89040"/>
            <a:ext cx="8640960" cy="25922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Доброе начало          половина дела.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Взаимное доверие          основа дружбы.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Услужливый дурак       опаснее врага.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801234"/>
            <a:ext cx="10375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3401705"/>
            <a:ext cx="4988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7122" y="4449306"/>
            <a:ext cx="10603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вот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9208" y="4049777"/>
            <a:ext cx="49885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8781" y="4953942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Picture 6" descr="C:\Documents and Settings\Иван\Local Settings\Temporary Internet Files\Content.IE5\L3M33UFL\MP900439407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0332" y="2492896"/>
            <a:ext cx="1404156" cy="151216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8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8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  <p:bldP spid="6" grpId="0"/>
      <p:bldP spid="6" grpId="1"/>
      <p:bldP spid="7" grpId="0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Monotype Corsiva" pitchFamily="66" charset="0"/>
              </a:rPr>
              <a:t>Контрольные вопросы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Какой знак препинания помогает нам растолковать слово?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Чем должны быть выражены главные члены, чтобы тире стало необходимостью?</a:t>
            </a:r>
          </a:p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  <a:latin typeface="Segoe Print" pitchFamily="2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rgbClr val="CC00CC"/>
                </a:solidFill>
                <a:latin typeface="Monotype Corsiva" pitchFamily="66" charset="0"/>
              </a:rPr>
              <a:t>МОЛОДЦЫ!!!</a:t>
            </a:r>
            <a:endParaRPr lang="ru-RU" sz="8000" b="1" dirty="0">
              <a:solidFill>
                <a:srgbClr val="CC00CC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73016"/>
            <a:ext cx="2393949" cy="30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0648"/>
            <a:ext cx="256127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3336471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0938" y="188640"/>
            <a:ext cx="261819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313044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5344" y="2420888"/>
            <a:ext cx="278894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0"/>
            <a:ext cx="278894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3" descr="радость 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3073530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С.И. Ожегов </a:t>
            </a:r>
            <a:b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0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«Толковый словарь  русского языка»</a:t>
            </a:r>
            <a:endParaRPr lang="ru-RU" sz="4000" b="1" i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Изморо</a:t>
            </a:r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b="1" dirty="0" smtClean="0"/>
              <a:t>ь</a:t>
            </a:r>
            <a:r>
              <a:rPr lang="ru-RU" sz="3600" dirty="0" smtClean="0"/>
              <a:t> – похожий на иней </a:t>
            </a:r>
            <a:r>
              <a:rPr lang="ru-RU" sz="3600" b="1" dirty="0" smtClean="0"/>
              <a:t>осадок</a:t>
            </a:r>
            <a:r>
              <a:rPr lang="ru-RU" sz="3600" dirty="0" smtClean="0"/>
              <a:t>, образующийся во время мороза.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Изморо</a:t>
            </a:r>
            <a:r>
              <a:rPr lang="ru-RU" sz="3600" b="1" dirty="0" smtClean="0">
                <a:solidFill>
                  <a:srgbClr val="FF0000"/>
                </a:solidFill>
              </a:rPr>
              <a:t>с</a:t>
            </a:r>
            <a:r>
              <a:rPr lang="ru-RU" sz="3600" b="1" dirty="0" smtClean="0"/>
              <a:t>ь</a:t>
            </a:r>
            <a:r>
              <a:rPr lang="ru-RU" sz="3600" dirty="0" smtClean="0"/>
              <a:t> – очень мелкий </a:t>
            </a:r>
            <a:r>
              <a:rPr lang="ru-RU" sz="3600" b="1" dirty="0" smtClean="0"/>
              <a:t>дождь</a:t>
            </a:r>
            <a:r>
              <a:rPr lang="ru-RU" sz="3600" dirty="0" smtClean="0"/>
              <a:t> (от слова моросить)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9912" y="2924944"/>
            <a:ext cx="195456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ЕСТЬ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3040360"/>
            <a:ext cx="8784976" cy="892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Изморозь </a:t>
            </a:r>
            <a:r>
              <a:rPr lang="ru-RU" sz="4800" dirty="0" smtClean="0">
                <a:solidFill>
                  <a:srgbClr val="FF0000"/>
                </a:solidFill>
                <a:latin typeface="Arial Black" pitchFamily="34" charset="0"/>
              </a:rPr>
              <a:t>       </a:t>
            </a:r>
            <a:r>
              <a:rPr lang="ru-RU" sz="4800" dirty="0" smtClean="0">
                <a:solidFill>
                  <a:srgbClr val="002060"/>
                </a:solidFill>
                <a:latin typeface="Arial Black" pitchFamily="34" charset="0"/>
              </a:rPr>
              <a:t>   осадок</a:t>
            </a:r>
            <a:endParaRPr lang="ru-RU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6192" y="2636912"/>
            <a:ext cx="643880" cy="9647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-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124744"/>
            <a:ext cx="69847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THE BOY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Documents and Settings\Иван\Мои документы\мама\школа\1305577399_mas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05064"/>
            <a:ext cx="1296144" cy="2565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latin typeface="Monotype Corsiva" pitchFamily="66" charset="0"/>
              </a:rPr>
              <a:t>ВАЖНО!!!</a:t>
            </a:r>
            <a:endParaRPr lang="ru-RU" sz="66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СУЩ. в И.п. </a:t>
            </a:r>
            <a:r>
              <a:rPr lang="ru-RU" sz="6000" b="1" dirty="0" smtClean="0">
                <a:solidFill>
                  <a:srgbClr val="FF0000"/>
                </a:solidFill>
              </a:rPr>
              <a:t>–</a:t>
            </a:r>
            <a:r>
              <a:rPr lang="ru-RU" sz="6000" dirty="0" smtClean="0"/>
              <a:t> СУЩ. в И.п.</a:t>
            </a:r>
            <a:endParaRPr lang="ru-RU" sz="6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212976"/>
            <a:ext cx="3528392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4048" y="3429000"/>
            <a:ext cx="3528392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004048" y="3212976"/>
            <a:ext cx="3528392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75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25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6788" y="1484784"/>
            <a:ext cx="8610435" cy="2554545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ГРАММАТИЧЕСКИЕ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ЗАДАЧИ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C:\Documents and Settings\Иван\Local Settings\Temporary Internet Files\Content.IE5\XOQ1IW6F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21088"/>
            <a:ext cx="2016224" cy="2268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87220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Задача 1.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 каких предложениях вы поставите тире между подлежащим и сказуемым?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708920"/>
            <a:ext cx="8964488" cy="38884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Segoe Print" pitchFamily="2" charset="0"/>
              </a:rPr>
              <a:t>Буратино герой сказки Алексея Толстого.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Segoe Print" pitchFamily="2" charset="0"/>
              </a:rPr>
              <a:t>Он деревянный человечек.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Segoe Print" pitchFamily="2" charset="0"/>
              </a:rPr>
              <a:t>Лиса Алиса хитрюга и проказница.</a:t>
            </a:r>
          </a:p>
          <a:p>
            <a:pPr>
              <a:buNone/>
            </a:pPr>
            <a:endParaRPr lang="ru-RU" sz="2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Segoe Print" pitchFamily="2" charset="0"/>
              </a:rPr>
              <a:t>Буратино весел и находчив.</a:t>
            </a:r>
            <a:endParaRPr lang="ru-RU" sz="2800" b="1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Задача 2.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Какие из перечисленных слов могут быть подлежащим и сказуемым, а какие только сказуемым? Почему?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97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Segoe Print" pitchFamily="2" charset="0"/>
              </a:rPr>
              <a:t>Утомились, утомление;</a:t>
            </a:r>
          </a:p>
          <a:p>
            <a:pPr algn="ctr">
              <a:buNone/>
            </a:pPr>
            <a:endParaRPr lang="ru-RU" sz="1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buNone/>
            </a:pPr>
            <a:endParaRPr lang="ru-RU" sz="1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buNone/>
            </a:pPr>
            <a:endParaRPr lang="ru-RU" sz="10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Segoe Print" pitchFamily="2" charset="0"/>
              </a:rPr>
              <a:t>Снарядишь, снаряжение;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103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М </a:t>
            </a:r>
            <a:r>
              <a:rPr lang="ru-RU" dirty="0" err="1" smtClean="0">
                <a:solidFill>
                  <a:srgbClr val="C00000"/>
                </a:solidFill>
                <a:latin typeface="Segoe Print" pitchFamily="2" charset="0"/>
              </a:rPr>
              <a:t>_н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Segoe Print" pitchFamily="2" charset="0"/>
              </a:rPr>
              <a:t>_лог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   </a:t>
            </a:r>
            <a:r>
              <a:rPr lang="ru-RU" dirty="0" err="1" smtClean="0">
                <a:solidFill>
                  <a:srgbClr val="C00000"/>
                </a:solidFill>
                <a:latin typeface="Segoe Print" pitchFamily="2" charset="0"/>
              </a:rPr>
              <a:t>развёрнут_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 е высказывание перс </a:t>
            </a:r>
            <a:r>
              <a:rPr lang="ru-RU" dirty="0" err="1" smtClean="0">
                <a:solidFill>
                  <a:srgbClr val="C00000"/>
                </a:solidFill>
                <a:latin typeface="Segoe Print" pitchFamily="2" charset="0"/>
              </a:rPr>
              <a:t>_нажа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.</a:t>
            </a:r>
            <a:br>
              <a:rPr lang="ru-RU" dirty="0" smtClean="0">
                <a:solidFill>
                  <a:srgbClr val="C00000"/>
                </a:solidFill>
                <a:latin typeface="Segoe Print" pitchFamily="2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Задача 3.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1. Запишите, вставляя пропущенные буквы и знаки препинания.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2. Может ли подлежащее стать сказуемым, а сказуемое – подлежащим?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3. Устно перестройте предложение так, чтобы сказуемое стало подлежащим.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4. Изменился ли знак между ними? Почему?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9173" y="4725144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4791686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11781" y="4737918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5385990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39190" y="4431108"/>
            <a:ext cx="5613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Задача 4.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Составьте по два предложения с подлежащими (по вариантам)  таким образом, чтобы в первом случае между подлежащим и сказуемым было тире, а во втором нет.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</a:b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3140968"/>
            <a:ext cx="4038600" cy="298519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  <a:t>1 вариант</a:t>
            </a:r>
            <a:endParaRPr lang="ru-RU" sz="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8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Segoe Print" pitchFamily="2" charset="0"/>
              </a:rPr>
              <a:t>Москва</a:t>
            </a:r>
            <a:r>
              <a:rPr lang="ru-RU" sz="6000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Segoe Print" pitchFamily="2" charset="0"/>
              </a:rPr>
              <a:t> </a:t>
            </a:r>
            <a:endParaRPr lang="ru-RU" sz="4400" dirty="0">
              <a:solidFill>
                <a:srgbClr val="C00000"/>
              </a:solidFill>
              <a:latin typeface="Segoe Print" pitchFamily="2" charset="0"/>
            </a:endParaRPr>
          </a:p>
        </p:txBody>
      </p:sp>
      <p:sp>
        <p:nvSpPr>
          <p:cNvPr id="9" name="Содержимое 2"/>
          <p:cNvSpPr>
            <a:spLocks noGrp="1"/>
          </p:cNvSpPr>
          <p:nvPr>
            <p:ph sz="half" idx="1"/>
          </p:nvPr>
        </p:nvSpPr>
        <p:spPr>
          <a:xfrm>
            <a:off x="4493840" y="3140968"/>
            <a:ext cx="4038600" cy="3168352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Segoe Print" pitchFamily="2" charset="0"/>
              </a:rPr>
              <a:t>2 вариант</a:t>
            </a:r>
            <a:endParaRPr lang="ru-RU" sz="800" b="1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8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  <a:buNone/>
            </a:pPr>
            <a:endParaRPr lang="ru-RU" sz="900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Segoe Print" pitchFamily="2" charset="0"/>
              </a:rPr>
              <a:t>Петербург</a:t>
            </a:r>
            <a:r>
              <a:rPr lang="ru-RU" sz="5400" dirty="0" smtClean="0">
                <a:solidFill>
                  <a:srgbClr val="C00000"/>
                </a:solidFill>
                <a:latin typeface="Segoe Print" pitchFamily="2" charset="0"/>
              </a:rPr>
              <a:t>  </a:t>
            </a:r>
            <a:endParaRPr lang="ru-RU" sz="5400" dirty="0">
              <a:solidFill>
                <a:srgbClr val="C00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208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Тире между  подлежащим  и  сказуемым</vt:lpstr>
      <vt:lpstr>С.И. Ожегов  «Толковый словарь  русского языка»</vt:lpstr>
      <vt:lpstr>ЕСТЬ</vt:lpstr>
      <vt:lpstr>ВАЖНО!!!</vt:lpstr>
      <vt:lpstr>Презентация PowerPoint</vt:lpstr>
      <vt:lpstr>Задача 1.  В каких предложениях вы поставите тире между подлежащим и сказуемым?</vt:lpstr>
      <vt:lpstr>Задача 2. Какие из перечисленных слов могут быть подлежащим и сказуемым, а какие только сказуемым? Почему?</vt:lpstr>
      <vt:lpstr>М _н _лог   развёрнут_ е высказывание перс _нажа. </vt:lpstr>
      <vt:lpstr>Задача 4. Составьте по два предложения с подлежащими (по вариантам)  таким образом, чтобы в первом случае между подлежащим и сказуемым было тире, а во втором нет. </vt:lpstr>
      <vt:lpstr>Подсказка!!! Можно быстро проверить необходимость постановки тире между подлежащим и сказуемым. Нужно вставить между ними указательное слово ЭТО или  ВОТ. 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Тире между  подлежащим  и  сказуемым</dc:title>
  <cp:lastModifiedBy>МАСЯ</cp:lastModifiedBy>
  <cp:revision>17</cp:revision>
  <dcterms:modified xsi:type="dcterms:W3CDTF">2012-12-06T11:46:40Z</dcterms:modified>
</cp:coreProperties>
</file>