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288" r:id="rId3"/>
    <p:sldId id="289" r:id="rId4"/>
    <p:sldId id="290" r:id="rId5"/>
    <p:sldId id="291" r:id="rId6"/>
    <p:sldId id="280" r:id="rId7"/>
    <p:sldId id="256" r:id="rId8"/>
    <p:sldId id="257" r:id="rId9"/>
    <p:sldId id="258" r:id="rId10"/>
    <p:sldId id="259" r:id="rId11"/>
    <p:sldId id="267" r:id="rId12"/>
    <p:sldId id="268" r:id="rId13"/>
    <p:sldId id="281" r:id="rId14"/>
    <p:sldId id="282" r:id="rId15"/>
    <p:sldId id="283" r:id="rId16"/>
    <p:sldId id="284" r:id="rId17"/>
    <p:sldId id="285" r:id="rId18"/>
    <p:sldId id="261" r:id="rId19"/>
    <p:sldId id="266" r:id="rId20"/>
    <p:sldId id="264" r:id="rId21"/>
    <p:sldId id="263" r:id="rId22"/>
    <p:sldId id="306" r:id="rId23"/>
    <p:sldId id="307" r:id="rId24"/>
    <p:sldId id="308" r:id="rId25"/>
    <p:sldId id="262" r:id="rId26"/>
    <p:sldId id="309" r:id="rId27"/>
    <p:sldId id="273" r:id="rId28"/>
    <p:sldId id="272" r:id="rId29"/>
    <p:sldId id="286" r:id="rId30"/>
    <p:sldId id="294" r:id="rId31"/>
    <p:sldId id="270" r:id="rId32"/>
    <p:sldId id="295" r:id="rId33"/>
    <p:sldId id="296" r:id="rId34"/>
    <p:sldId id="305" r:id="rId35"/>
    <p:sldId id="297" r:id="rId36"/>
    <p:sldId id="269" r:id="rId37"/>
    <p:sldId id="292" r:id="rId38"/>
    <p:sldId id="298" r:id="rId39"/>
    <p:sldId id="303" r:id="rId40"/>
    <p:sldId id="293" r:id="rId41"/>
    <p:sldId id="299" r:id="rId42"/>
    <p:sldId id="302" r:id="rId43"/>
    <p:sldId id="301" r:id="rId44"/>
    <p:sldId id="310" r:id="rId45"/>
    <p:sldId id="311" r:id="rId46"/>
    <p:sldId id="312" r:id="rId47"/>
    <p:sldId id="287" r:id="rId48"/>
    <p:sldId id="277" r:id="rId49"/>
    <p:sldId id="278" r:id="rId50"/>
    <p:sldId id="274" r:id="rId51"/>
  </p:sldIdLst>
  <p:sldSz cx="6858000" cy="9144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4" d="100"/>
          <a:sy n="84" d="100"/>
        </p:scale>
        <p:origin x="-3168" y="-36"/>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14350" y="2840568"/>
            <a:ext cx="5829300" cy="1960033"/>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CA2AF9DD-7755-45BB-941C-C58EFDF812EF}" type="datetimeFigureOut">
              <a:rPr lang="ru-RU" smtClean="0"/>
              <a:t>23.04.2016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5B2D443-65D3-4158-B852-A614E63FC335}" type="slidenum">
              <a:rPr lang="ru-RU" smtClean="0"/>
              <a:t>‹#›</a:t>
            </a:fld>
            <a:endParaRPr lang="ru-RU"/>
          </a:p>
        </p:txBody>
      </p:sp>
    </p:spTree>
    <p:extLst>
      <p:ext uri="{BB962C8B-B14F-4D97-AF65-F5344CB8AC3E}">
        <p14:creationId xmlns:p14="http://schemas.microsoft.com/office/powerpoint/2010/main" val="2700272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A2AF9DD-7755-45BB-941C-C58EFDF812EF}" type="datetimeFigureOut">
              <a:rPr lang="ru-RU" smtClean="0"/>
              <a:t>23.04.2016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5B2D443-65D3-4158-B852-A614E63FC335}" type="slidenum">
              <a:rPr lang="ru-RU" smtClean="0"/>
              <a:t>‹#›</a:t>
            </a:fld>
            <a:endParaRPr lang="ru-RU"/>
          </a:p>
        </p:txBody>
      </p:sp>
    </p:spTree>
    <p:extLst>
      <p:ext uri="{BB962C8B-B14F-4D97-AF65-F5344CB8AC3E}">
        <p14:creationId xmlns:p14="http://schemas.microsoft.com/office/powerpoint/2010/main" val="3976566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3729037" y="488951"/>
            <a:ext cx="1157288" cy="104013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257175" y="488951"/>
            <a:ext cx="3357563" cy="104013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A2AF9DD-7755-45BB-941C-C58EFDF812EF}" type="datetimeFigureOut">
              <a:rPr lang="ru-RU" smtClean="0"/>
              <a:t>23.04.2016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5B2D443-65D3-4158-B852-A614E63FC335}" type="slidenum">
              <a:rPr lang="ru-RU" smtClean="0"/>
              <a:t>‹#›</a:t>
            </a:fld>
            <a:endParaRPr lang="ru-RU"/>
          </a:p>
        </p:txBody>
      </p:sp>
    </p:spTree>
    <p:extLst>
      <p:ext uri="{BB962C8B-B14F-4D97-AF65-F5344CB8AC3E}">
        <p14:creationId xmlns:p14="http://schemas.microsoft.com/office/powerpoint/2010/main" val="1312016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A2AF9DD-7755-45BB-941C-C58EFDF812EF}" type="datetimeFigureOut">
              <a:rPr lang="ru-RU" smtClean="0"/>
              <a:t>23.04.2016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5B2D443-65D3-4158-B852-A614E63FC335}" type="slidenum">
              <a:rPr lang="ru-RU" smtClean="0"/>
              <a:t>‹#›</a:t>
            </a:fld>
            <a:endParaRPr lang="ru-RU"/>
          </a:p>
        </p:txBody>
      </p:sp>
    </p:spTree>
    <p:extLst>
      <p:ext uri="{BB962C8B-B14F-4D97-AF65-F5344CB8AC3E}">
        <p14:creationId xmlns:p14="http://schemas.microsoft.com/office/powerpoint/2010/main" val="3416626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1735" y="5875867"/>
            <a:ext cx="5829300" cy="181610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CA2AF9DD-7755-45BB-941C-C58EFDF812EF}" type="datetimeFigureOut">
              <a:rPr lang="ru-RU" smtClean="0"/>
              <a:t>23.04.2016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5B2D443-65D3-4158-B852-A614E63FC335}" type="slidenum">
              <a:rPr lang="ru-RU" smtClean="0"/>
              <a:t>‹#›</a:t>
            </a:fld>
            <a:endParaRPr lang="ru-RU"/>
          </a:p>
        </p:txBody>
      </p:sp>
    </p:spTree>
    <p:extLst>
      <p:ext uri="{BB962C8B-B14F-4D97-AF65-F5344CB8AC3E}">
        <p14:creationId xmlns:p14="http://schemas.microsoft.com/office/powerpoint/2010/main" val="1374586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CA2AF9DD-7755-45BB-941C-C58EFDF812EF}" type="datetimeFigureOut">
              <a:rPr lang="ru-RU" smtClean="0"/>
              <a:t>23.04.2016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5B2D443-65D3-4158-B852-A614E63FC335}" type="slidenum">
              <a:rPr lang="ru-RU" smtClean="0"/>
              <a:t>‹#›</a:t>
            </a:fld>
            <a:endParaRPr lang="ru-RU"/>
          </a:p>
        </p:txBody>
      </p:sp>
    </p:spTree>
    <p:extLst>
      <p:ext uri="{BB962C8B-B14F-4D97-AF65-F5344CB8AC3E}">
        <p14:creationId xmlns:p14="http://schemas.microsoft.com/office/powerpoint/2010/main" val="1801744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2900" y="366184"/>
            <a:ext cx="6172200" cy="1524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CA2AF9DD-7755-45BB-941C-C58EFDF812EF}" type="datetimeFigureOut">
              <a:rPr lang="ru-RU" smtClean="0"/>
              <a:t>23.04.2016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5B2D443-65D3-4158-B852-A614E63FC335}" type="slidenum">
              <a:rPr lang="ru-RU" smtClean="0"/>
              <a:t>‹#›</a:t>
            </a:fld>
            <a:endParaRPr lang="ru-RU"/>
          </a:p>
        </p:txBody>
      </p:sp>
    </p:spTree>
    <p:extLst>
      <p:ext uri="{BB962C8B-B14F-4D97-AF65-F5344CB8AC3E}">
        <p14:creationId xmlns:p14="http://schemas.microsoft.com/office/powerpoint/2010/main" val="4054121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CA2AF9DD-7755-45BB-941C-C58EFDF812EF}" type="datetimeFigureOut">
              <a:rPr lang="ru-RU" smtClean="0"/>
              <a:t>23.04.2016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5B2D443-65D3-4158-B852-A614E63FC335}" type="slidenum">
              <a:rPr lang="ru-RU" smtClean="0"/>
              <a:t>‹#›</a:t>
            </a:fld>
            <a:endParaRPr lang="ru-RU"/>
          </a:p>
        </p:txBody>
      </p:sp>
    </p:spTree>
    <p:extLst>
      <p:ext uri="{BB962C8B-B14F-4D97-AF65-F5344CB8AC3E}">
        <p14:creationId xmlns:p14="http://schemas.microsoft.com/office/powerpoint/2010/main" val="36499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A2AF9DD-7755-45BB-941C-C58EFDF812EF}" type="datetimeFigureOut">
              <a:rPr lang="ru-RU" smtClean="0"/>
              <a:t>23.04.2016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5B2D443-65D3-4158-B852-A614E63FC335}" type="slidenum">
              <a:rPr lang="ru-RU" smtClean="0"/>
              <a:t>‹#›</a:t>
            </a:fld>
            <a:endParaRPr lang="ru-RU"/>
          </a:p>
        </p:txBody>
      </p:sp>
    </p:spTree>
    <p:extLst>
      <p:ext uri="{BB962C8B-B14F-4D97-AF65-F5344CB8AC3E}">
        <p14:creationId xmlns:p14="http://schemas.microsoft.com/office/powerpoint/2010/main" val="4111477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2900" y="364067"/>
            <a:ext cx="2256235" cy="154940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CA2AF9DD-7755-45BB-941C-C58EFDF812EF}" type="datetimeFigureOut">
              <a:rPr lang="ru-RU" smtClean="0"/>
              <a:t>23.04.2016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5B2D443-65D3-4158-B852-A614E63FC335}" type="slidenum">
              <a:rPr lang="ru-RU" smtClean="0"/>
              <a:t>‹#›</a:t>
            </a:fld>
            <a:endParaRPr lang="ru-RU"/>
          </a:p>
        </p:txBody>
      </p:sp>
    </p:spTree>
    <p:extLst>
      <p:ext uri="{BB962C8B-B14F-4D97-AF65-F5344CB8AC3E}">
        <p14:creationId xmlns:p14="http://schemas.microsoft.com/office/powerpoint/2010/main" val="940998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44216" y="6400800"/>
            <a:ext cx="4114800" cy="755651"/>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CA2AF9DD-7755-45BB-941C-C58EFDF812EF}" type="datetimeFigureOut">
              <a:rPr lang="ru-RU" smtClean="0"/>
              <a:t>23.04.2016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5B2D443-65D3-4158-B852-A614E63FC335}" type="slidenum">
              <a:rPr lang="ru-RU" smtClean="0"/>
              <a:t>‹#›</a:t>
            </a:fld>
            <a:endParaRPr lang="ru-RU"/>
          </a:p>
        </p:txBody>
      </p:sp>
    </p:spTree>
    <p:extLst>
      <p:ext uri="{BB962C8B-B14F-4D97-AF65-F5344CB8AC3E}">
        <p14:creationId xmlns:p14="http://schemas.microsoft.com/office/powerpoint/2010/main" val="223681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CA2AF9DD-7755-45BB-941C-C58EFDF812EF}" type="datetimeFigureOut">
              <a:rPr lang="ru-RU" smtClean="0"/>
              <a:t>23.04.2016</a:t>
            </a:fld>
            <a:endParaRPr lang="ru-RU"/>
          </a:p>
        </p:txBody>
      </p:sp>
      <p:sp>
        <p:nvSpPr>
          <p:cNvPr id="5" name="Нижний колонтитул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D5B2D443-65D3-4158-B852-A614E63FC335}" type="slidenum">
              <a:rPr lang="ru-RU" smtClean="0"/>
              <a:t>‹#›</a:t>
            </a:fld>
            <a:endParaRPr lang="ru-RU"/>
          </a:p>
        </p:txBody>
      </p:sp>
    </p:spTree>
    <p:extLst>
      <p:ext uri="{BB962C8B-B14F-4D97-AF65-F5344CB8AC3E}">
        <p14:creationId xmlns:p14="http://schemas.microsoft.com/office/powerpoint/2010/main" val="1290328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 Id="rId9"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72816" y="1012773"/>
            <a:ext cx="4331890" cy="144655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Техника </a:t>
            </a:r>
          </a:p>
          <a:p>
            <a:pPr algn="ctr"/>
            <a:r>
              <a:rPr lang="ru-RU" sz="4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народного танца</a:t>
            </a:r>
            <a:endParaRPr lang="ru-RU" sz="4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089" y="2799690"/>
            <a:ext cx="5005472" cy="5732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8" y="0"/>
            <a:ext cx="6858000" cy="9144000"/>
          </a:xfrm>
          <a:prstGeom prst="rect">
            <a:avLst/>
          </a:prstGeom>
        </p:spPr>
      </p:pic>
    </p:spTree>
    <p:extLst>
      <p:ext uri="{BB962C8B-B14F-4D97-AF65-F5344CB8AC3E}">
        <p14:creationId xmlns:p14="http://schemas.microsoft.com/office/powerpoint/2010/main" val="817204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8867001"/>
            <a:ext cx="6858000" cy="276999"/>
          </a:xfrm>
          <a:prstGeom prst="rect">
            <a:avLst/>
          </a:prstGeom>
        </p:spPr>
        <p:txBody>
          <a:bodyPr wrap="square">
            <a:spAutoFit/>
          </a:bodyPr>
          <a:lstStyle/>
          <a:p>
            <a:pPr algn="ctr"/>
            <a:r>
              <a:rPr lang="ru-RU" sz="1200" b="1" dirty="0" smtClean="0">
                <a:latin typeface="Times New Roman" pitchFamily="18" charset="0"/>
                <a:cs typeface="Times New Roman" pitchFamily="18" charset="0"/>
              </a:rPr>
              <a:t>IV - обе ноги поставлены на одной прямой линии друг перед другом на расстоянии стопы.</a:t>
            </a:r>
            <a:endParaRPr lang="ru-RU" sz="1200" b="1" dirty="0">
              <a:latin typeface="Times New Roman" pitchFamily="18" charset="0"/>
              <a:cs typeface="Times New Roman" pitchFamily="18" charset="0"/>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328" y="699390"/>
            <a:ext cx="6525344" cy="7272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891453" y="179512"/>
            <a:ext cx="800219" cy="1569660"/>
          </a:xfrm>
          <a:prstGeom prst="rect">
            <a:avLst/>
          </a:prstGeom>
          <a:noFill/>
        </p:spPr>
        <p:txBody>
          <a:bodyPr wrap="none" rtlCol="0">
            <a:spAutoFit/>
          </a:bodyPr>
          <a:lstStyle/>
          <a:p>
            <a:r>
              <a:rPr lang="ru-RU" sz="9600" b="1" dirty="0" smtClean="0">
                <a:latin typeface="Times New Roman" pitchFamily="18" charset="0"/>
                <a:cs typeface="Times New Roman" pitchFamily="18" charset="0"/>
              </a:rPr>
              <a:t>4</a:t>
            </a:r>
            <a:endParaRPr lang="ru-RU" sz="9600" b="1" dirty="0">
              <a:latin typeface="Times New Roman" pitchFamily="18" charset="0"/>
              <a:cs typeface="Times New Roman" pitchFamily="18" charset="0"/>
            </a:endParaRPr>
          </a:p>
        </p:txBody>
      </p:sp>
    </p:spTree>
    <p:extLst>
      <p:ext uri="{BB962C8B-B14F-4D97-AF65-F5344CB8AC3E}">
        <p14:creationId xmlns:p14="http://schemas.microsoft.com/office/powerpoint/2010/main" val="21844735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355" y="8682335"/>
            <a:ext cx="6858000" cy="461665"/>
          </a:xfrm>
          <a:prstGeom prst="rect">
            <a:avLst/>
          </a:prstGeom>
        </p:spPr>
        <p:txBody>
          <a:bodyPr wrap="square">
            <a:spAutoFit/>
          </a:bodyPr>
          <a:lstStyle/>
          <a:p>
            <a:pPr algn="ctr"/>
            <a:r>
              <a:rPr lang="ru-RU" sz="1200" b="1" dirty="0" smtClean="0">
                <a:latin typeface="Times New Roman" pitchFamily="18" charset="0"/>
                <a:cs typeface="Times New Roman" pitchFamily="18" charset="0"/>
              </a:rPr>
              <a:t>V - обе ноги поставлены по одной линии друг перед другом; каблук одной ноги соприкасается с носком другой.</a:t>
            </a:r>
            <a:endParaRPr lang="ru-RU" sz="1200" b="1" dirty="0">
              <a:latin typeface="Times New Roman" pitchFamily="18" charset="0"/>
              <a:cs typeface="Times New Roman" pitchFamily="18" charset="0"/>
            </a:endParaRPr>
          </a:p>
        </p:txBody>
      </p:sp>
      <p:pic>
        <p:nvPicPr>
          <p:cNvPr id="307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13450" b="6859"/>
          <a:stretch/>
        </p:blipFill>
        <p:spPr bwMode="auto">
          <a:xfrm>
            <a:off x="12677" y="179512"/>
            <a:ext cx="6883355" cy="8352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877272" y="179512"/>
            <a:ext cx="800219" cy="1569660"/>
          </a:xfrm>
          <a:prstGeom prst="rect">
            <a:avLst/>
          </a:prstGeom>
          <a:noFill/>
        </p:spPr>
        <p:txBody>
          <a:bodyPr wrap="none" rtlCol="0">
            <a:spAutoFit/>
          </a:bodyPr>
          <a:lstStyle/>
          <a:p>
            <a:r>
              <a:rPr lang="ru-RU" sz="9600" b="1" dirty="0" smtClean="0">
                <a:latin typeface="Times New Roman" pitchFamily="18" charset="0"/>
                <a:cs typeface="Times New Roman" pitchFamily="18" charset="0"/>
              </a:rPr>
              <a:t>5</a:t>
            </a:r>
            <a:endParaRPr lang="ru-RU" sz="9600" b="1" dirty="0">
              <a:latin typeface="Times New Roman" pitchFamily="18" charset="0"/>
              <a:cs typeface="Times New Roman" pitchFamily="18" charset="0"/>
            </a:endParaRPr>
          </a:p>
        </p:txBody>
      </p:sp>
    </p:spTree>
    <p:extLst>
      <p:ext uri="{BB962C8B-B14F-4D97-AF65-F5344CB8AC3E}">
        <p14:creationId xmlns:p14="http://schemas.microsoft.com/office/powerpoint/2010/main" val="650132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3434"/>
          <a:stretch/>
        </p:blipFill>
        <p:spPr bwMode="auto">
          <a:xfrm>
            <a:off x="0" y="827584"/>
            <a:ext cx="6858000" cy="6696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811" y="8682335"/>
            <a:ext cx="6858000" cy="461665"/>
          </a:xfrm>
          <a:prstGeom prst="rect">
            <a:avLst/>
          </a:prstGeom>
        </p:spPr>
        <p:txBody>
          <a:bodyPr wrap="square">
            <a:spAutoFit/>
          </a:bodyPr>
          <a:lstStyle/>
          <a:p>
            <a:pPr algn="ctr"/>
            <a:r>
              <a:rPr lang="ru-RU" sz="1200" b="1" dirty="0" smtClean="0">
                <a:latin typeface="Times New Roman" pitchFamily="18" charset="0"/>
                <a:cs typeface="Times New Roman" pitchFamily="18" charset="0"/>
              </a:rPr>
              <a:t>V1 - обе ноги поставлены по одной линии друг перед другом; каблук одной ноги соприкасается с носком другой.</a:t>
            </a:r>
            <a:endParaRPr lang="ru-RU" sz="1200" b="1" dirty="0">
              <a:latin typeface="Times New Roman" pitchFamily="18" charset="0"/>
              <a:cs typeface="Times New Roman" pitchFamily="18" charset="0"/>
            </a:endParaRPr>
          </a:p>
        </p:txBody>
      </p:sp>
      <p:sp>
        <p:nvSpPr>
          <p:cNvPr id="7" name="TextBox 6"/>
          <p:cNvSpPr txBox="1"/>
          <p:nvPr/>
        </p:nvSpPr>
        <p:spPr>
          <a:xfrm>
            <a:off x="6021169" y="42754"/>
            <a:ext cx="800219" cy="1569660"/>
          </a:xfrm>
          <a:prstGeom prst="rect">
            <a:avLst/>
          </a:prstGeom>
          <a:noFill/>
        </p:spPr>
        <p:txBody>
          <a:bodyPr wrap="none" rtlCol="0">
            <a:spAutoFit/>
          </a:bodyPr>
          <a:lstStyle/>
          <a:p>
            <a:r>
              <a:rPr lang="ru-RU" sz="9600" b="1" dirty="0" smtClean="0">
                <a:latin typeface="Times New Roman" pitchFamily="18" charset="0"/>
                <a:cs typeface="Times New Roman" pitchFamily="18" charset="0"/>
              </a:rPr>
              <a:t>6</a:t>
            </a:r>
            <a:endParaRPr lang="ru-RU" sz="9600" b="1" dirty="0">
              <a:latin typeface="Times New Roman" pitchFamily="18" charset="0"/>
              <a:cs typeface="Times New Roman" pitchFamily="18" charset="0"/>
            </a:endParaRPr>
          </a:p>
        </p:txBody>
      </p:sp>
    </p:spTree>
    <p:extLst>
      <p:ext uri="{BB962C8B-B14F-4D97-AF65-F5344CB8AC3E}">
        <p14:creationId xmlns:p14="http://schemas.microsoft.com/office/powerpoint/2010/main" val="8646554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729" y="3047058"/>
            <a:ext cx="4957536" cy="544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836868" y="1547664"/>
            <a:ext cx="5101397" cy="175432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spc="50" dirty="0" smtClean="0">
                <a:ln w="11430"/>
                <a:solidFill>
                  <a:srgbClr val="006600"/>
                </a:solidFill>
                <a:effectLst>
                  <a:outerShdw blurRad="76200" dist="50800" dir="5400000" algn="tl" rotWithShape="0">
                    <a:srgbClr val="000000">
                      <a:alpha val="65000"/>
                    </a:srgbClr>
                  </a:outerShdw>
                </a:effectLst>
                <a:latin typeface="Times New Roman" pitchFamily="18" charset="0"/>
                <a:cs typeface="Times New Roman" pitchFamily="18" charset="0"/>
              </a:rPr>
              <a:t>        Позиции и</a:t>
            </a:r>
          </a:p>
          <a:p>
            <a:pPr algn="ctr"/>
            <a:r>
              <a:rPr lang="ru-RU" sz="5400" b="1" spc="50" dirty="0" smtClean="0">
                <a:ln w="11430"/>
                <a:solidFill>
                  <a:srgbClr val="006600"/>
                </a:solidFill>
                <a:effectLst>
                  <a:outerShdw blurRad="76200" dist="50800" dir="5400000" algn="tl" rotWithShape="0">
                    <a:srgbClr val="000000">
                      <a:alpha val="65000"/>
                    </a:srgbClr>
                  </a:outerShdw>
                </a:effectLst>
                <a:latin typeface="Times New Roman" pitchFamily="18" charset="0"/>
                <a:cs typeface="Times New Roman" pitchFamily="18" charset="0"/>
              </a:rPr>
              <a:t> п</a:t>
            </a:r>
            <a:r>
              <a:rPr lang="ru-RU" sz="5400" b="1" cap="none" spc="50" dirty="0" smtClean="0">
                <a:ln w="11430"/>
                <a:solidFill>
                  <a:srgbClr val="006600"/>
                </a:solidFill>
                <a:effectLst>
                  <a:outerShdw blurRad="76200" dist="50800" dir="5400000" algn="tl" rotWithShape="0">
                    <a:srgbClr val="000000">
                      <a:alpha val="65000"/>
                    </a:srgbClr>
                  </a:outerShdw>
                </a:effectLst>
                <a:latin typeface="Times New Roman" pitchFamily="18" charset="0"/>
                <a:cs typeface="Times New Roman" pitchFamily="18" charset="0"/>
              </a:rPr>
              <a:t>оложение рук</a:t>
            </a:r>
            <a:endParaRPr lang="ru-RU" sz="5400" b="1" cap="none" spc="50" dirty="0">
              <a:ln w="11430"/>
              <a:solidFill>
                <a:srgbClr val="0066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899510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87" t="14558" r="78864" b="18327"/>
          <a:stretch/>
        </p:blipFill>
        <p:spPr bwMode="auto">
          <a:xfrm>
            <a:off x="0" y="0"/>
            <a:ext cx="6858000" cy="889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996952" y="8892480"/>
            <a:ext cx="1476494" cy="276999"/>
          </a:xfrm>
          <a:prstGeom prst="rect">
            <a:avLst/>
          </a:prstGeom>
          <a:noFill/>
        </p:spPr>
        <p:txBody>
          <a:bodyPr wrap="none" rtlCol="0">
            <a:spAutoFit/>
          </a:bodyPr>
          <a:lstStyle/>
          <a:p>
            <a:r>
              <a:rPr lang="ru-RU" sz="1200" b="1" dirty="0" smtClean="0">
                <a:latin typeface="Times New Roman" pitchFamily="18" charset="0"/>
                <a:cs typeface="Times New Roman" pitchFamily="18" charset="0"/>
              </a:rPr>
              <a:t>Подготовительная</a:t>
            </a:r>
            <a:endParaRPr lang="ru-RU" sz="1200" b="1" dirty="0">
              <a:latin typeface="Times New Roman" pitchFamily="18" charset="0"/>
              <a:cs typeface="Times New Roman" pitchFamily="18" charset="0"/>
            </a:endParaRPr>
          </a:p>
        </p:txBody>
      </p:sp>
    </p:spTree>
    <p:extLst>
      <p:ext uri="{BB962C8B-B14F-4D97-AF65-F5344CB8AC3E}">
        <p14:creationId xmlns:p14="http://schemas.microsoft.com/office/powerpoint/2010/main" val="2773500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842" t="14436" r="55543" b="18604"/>
          <a:stretch/>
        </p:blipFill>
        <p:spPr bwMode="auto">
          <a:xfrm>
            <a:off x="0" y="0"/>
            <a:ext cx="6669360" cy="9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710546" y="179512"/>
            <a:ext cx="800219" cy="1569660"/>
          </a:xfrm>
          <a:prstGeom prst="rect">
            <a:avLst/>
          </a:prstGeom>
          <a:noFill/>
        </p:spPr>
        <p:txBody>
          <a:bodyPr wrap="none" rtlCol="0">
            <a:spAutoFit/>
          </a:bodyPr>
          <a:lstStyle/>
          <a:p>
            <a:r>
              <a:rPr lang="ru-RU" sz="9600" b="1" dirty="0" smtClean="0">
                <a:latin typeface="Times New Roman" pitchFamily="18" charset="0"/>
                <a:cs typeface="Times New Roman" pitchFamily="18" charset="0"/>
              </a:rPr>
              <a:t>1</a:t>
            </a:r>
            <a:endParaRPr lang="ru-RU" sz="9600" b="1" dirty="0">
              <a:latin typeface="Times New Roman" pitchFamily="18" charset="0"/>
              <a:cs typeface="Times New Roman" pitchFamily="18" charset="0"/>
            </a:endParaRPr>
          </a:p>
        </p:txBody>
      </p:sp>
    </p:spTree>
    <p:extLst>
      <p:ext uri="{BB962C8B-B14F-4D97-AF65-F5344CB8AC3E}">
        <p14:creationId xmlns:p14="http://schemas.microsoft.com/office/powerpoint/2010/main" val="2017788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4701" t="14436" r="19505" b="19159"/>
          <a:stretch/>
        </p:blipFill>
        <p:spPr bwMode="auto">
          <a:xfrm>
            <a:off x="0" y="0"/>
            <a:ext cx="6858000" cy="9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877272" y="251520"/>
            <a:ext cx="800219" cy="1569660"/>
          </a:xfrm>
          <a:prstGeom prst="rect">
            <a:avLst/>
          </a:prstGeom>
          <a:noFill/>
        </p:spPr>
        <p:txBody>
          <a:bodyPr wrap="none" rtlCol="0">
            <a:spAutoFit/>
          </a:bodyPr>
          <a:lstStyle/>
          <a:p>
            <a:r>
              <a:rPr lang="ru-RU" sz="9600" b="1" dirty="0" smtClean="0">
                <a:latin typeface="Times New Roman" pitchFamily="18" charset="0"/>
                <a:cs typeface="Times New Roman" pitchFamily="18" charset="0"/>
              </a:rPr>
              <a:t>2</a:t>
            </a:r>
            <a:endParaRPr lang="ru-RU" sz="9600" b="1" dirty="0">
              <a:latin typeface="Times New Roman" pitchFamily="18" charset="0"/>
              <a:cs typeface="Times New Roman" pitchFamily="18" charset="0"/>
            </a:endParaRPr>
          </a:p>
        </p:txBody>
      </p:sp>
    </p:spTree>
    <p:extLst>
      <p:ext uri="{BB962C8B-B14F-4D97-AF65-F5344CB8AC3E}">
        <p14:creationId xmlns:p14="http://schemas.microsoft.com/office/powerpoint/2010/main" val="756174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504" r="3564" b="19715"/>
          <a:stretch/>
        </p:blipFill>
        <p:spPr bwMode="auto">
          <a:xfrm>
            <a:off x="0" y="323528"/>
            <a:ext cx="6237312" cy="8820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943194" y="33366"/>
            <a:ext cx="800219" cy="1569660"/>
          </a:xfrm>
          <a:prstGeom prst="rect">
            <a:avLst/>
          </a:prstGeom>
          <a:noFill/>
        </p:spPr>
        <p:txBody>
          <a:bodyPr wrap="none" rtlCol="0">
            <a:spAutoFit/>
          </a:bodyPr>
          <a:lstStyle/>
          <a:p>
            <a:r>
              <a:rPr lang="ru-RU" sz="9600" b="1" dirty="0" smtClean="0">
                <a:latin typeface="Times New Roman" pitchFamily="18" charset="0"/>
                <a:cs typeface="Times New Roman" pitchFamily="18" charset="0"/>
              </a:rPr>
              <a:t>3</a:t>
            </a:r>
            <a:endParaRPr lang="ru-RU" sz="9600" b="1" dirty="0">
              <a:latin typeface="Times New Roman" pitchFamily="18" charset="0"/>
              <a:cs typeface="Times New Roman" pitchFamily="18" charset="0"/>
            </a:endParaRPr>
          </a:p>
        </p:txBody>
      </p:sp>
    </p:spTree>
    <p:extLst>
      <p:ext uri="{BB962C8B-B14F-4D97-AF65-F5344CB8AC3E}">
        <p14:creationId xmlns:p14="http://schemas.microsoft.com/office/powerpoint/2010/main" val="3309355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5964" y="8682335"/>
            <a:ext cx="6858000" cy="461665"/>
          </a:xfrm>
          <a:prstGeom prst="rect">
            <a:avLst/>
          </a:prstGeom>
        </p:spPr>
        <p:txBody>
          <a:bodyPr wrap="square">
            <a:spAutoFit/>
          </a:bodyPr>
          <a:lstStyle/>
          <a:p>
            <a:pPr algn="ctr"/>
            <a:r>
              <a:rPr lang="ru-RU" sz="1200" b="1" dirty="0" smtClean="0">
                <a:latin typeface="Times New Roman" pitchFamily="18" charset="0"/>
                <a:cs typeface="Times New Roman" pitchFamily="18" charset="0"/>
              </a:rPr>
              <a:t>IV - руки согнуты в локтях, кисти лежат на талии; большой палец сзади, 4 других, собраны вместе, спереди. Плечи и локти направлены в стороны по одной прямой линии.</a:t>
            </a:r>
            <a:endParaRPr lang="ru-RU" sz="1200" b="1" dirty="0">
              <a:latin typeface="Times New Roman" pitchFamily="18" charset="0"/>
              <a:cs typeface="Times New Roman" pitchFamily="18" charset="0"/>
            </a:endParaRPr>
          </a:p>
        </p:txBody>
      </p:sp>
      <p:sp>
        <p:nvSpPr>
          <p:cNvPr id="4" name="Овал 3"/>
          <p:cNvSpPr/>
          <p:nvPr/>
        </p:nvSpPr>
        <p:spPr>
          <a:xfrm>
            <a:off x="2430524" y="946247"/>
            <a:ext cx="2077380" cy="1788535"/>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8" name="Прямая соединительная линия 7"/>
          <p:cNvCxnSpPr/>
          <p:nvPr/>
        </p:nvCxnSpPr>
        <p:spPr>
          <a:xfrm>
            <a:off x="3491729" y="2729896"/>
            <a:ext cx="1233415" cy="1050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3469214" y="2734782"/>
            <a:ext cx="0" cy="291632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a:stCxn id="4" idx="4"/>
          </p:cNvCxnSpPr>
          <p:nvPr/>
        </p:nvCxnSpPr>
        <p:spPr>
          <a:xfrm flipH="1">
            <a:off x="2276872" y="2734782"/>
            <a:ext cx="1192342" cy="90111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a:off x="2276872" y="3635896"/>
            <a:ext cx="1126164" cy="72008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p:cNvCxnSpPr/>
          <p:nvPr/>
        </p:nvCxnSpPr>
        <p:spPr>
          <a:xfrm flipH="1">
            <a:off x="3491729" y="3779912"/>
            <a:ext cx="1233415" cy="57606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p:cNvCxnSpPr/>
          <p:nvPr/>
        </p:nvCxnSpPr>
        <p:spPr>
          <a:xfrm flipH="1">
            <a:off x="2430524" y="5651105"/>
            <a:ext cx="1038690" cy="201723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8" name="Прямая соединительная линия 2047"/>
          <p:cNvCxnSpPr/>
          <p:nvPr/>
        </p:nvCxnSpPr>
        <p:spPr>
          <a:xfrm>
            <a:off x="3491729" y="5651105"/>
            <a:ext cx="1233415" cy="201723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065" name="TextBox 2064"/>
          <p:cNvSpPr txBox="1"/>
          <p:nvPr/>
        </p:nvSpPr>
        <p:spPr>
          <a:xfrm>
            <a:off x="5877272" y="161417"/>
            <a:ext cx="800219" cy="1569660"/>
          </a:xfrm>
          <a:prstGeom prst="rect">
            <a:avLst/>
          </a:prstGeom>
          <a:noFill/>
        </p:spPr>
        <p:txBody>
          <a:bodyPr wrap="none" rtlCol="0">
            <a:spAutoFit/>
          </a:bodyPr>
          <a:lstStyle/>
          <a:p>
            <a:r>
              <a:rPr lang="ru-RU" sz="9600" b="1" dirty="0" smtClean="0">
                <a:latin typeface="Times New Roman" pitchFamily="18" charset="0"/>
                <a:cs typeface="Times New Roman" pitchFamily="18" charset="0"/>
              </a:rPr>
              <a:t>4</a:t>
            </a:r>
            <a:endParaRPr lang="ru-RU" sz="9600" b="1" dirty="0">
              <a:latin typeface="Times New Roman" pitchFamily="18" charset="0"/>
              <a:cs typeface="Times New Roman" pitchFamily="18" charset="0"/>
            </a:endParaRPr>
          </a:p>
        </p:txBody>
      </p:sp>
    </p:spTree>
    <p:extLst>
      <p:ext uri="{BB962C8B-B14F-4D97-AF65-F5344CB8AC3E}">
        <p14:creationId xmlns:p14="http://schemas.microsoft.com/office/powerpoint/2010/main" val="28493018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651" y="8682335"/>
            <a:ext cx="6858000" cy="461665"/>
          </a:xfrm>
          <a:prstGeom prst="rect">
            <a:avLst/>
          </a:prstGeom>
        </p:spPr>
        <p:txBody>
          <a:bodyPr wrap="square">
            <a:spAutoFit/>
          </a:bodyPr>
          <a:lstStyle/>
          <a:p>
            <a:pPr algn="ctr"/>
            <a:r>
              <a:rPr lang="ru-RU" sz="1200" b="1" dirty="0" smtClean="0">
                <a:latin typeface="Times New Roman" pitchFamily="18" charset="0"/>
                <a:cs typeface="Times New Roman" pitchFamily="18" charset="0"/>
              </a:rPr>
              <a:t>V - обе руки скрещены на уровне груди, но не прикасаются в корпусу. Пальцы, собраны вместе, лежат сверху плеча разноименной руки, чуть выше локтя.</a:t>
            </a:r>
            <a:endParaRPr lang="ru-RU" sz="1200" b="1" dirty="0">
              <a:latin typeface="Times New Roman" pitchFamily="18" charset="0"/>
              <a:cs typeface="Times New Roman" pitchFamily="18" charset="0"/>
            </a:endParaRPr>
          </a:p>
        </p:txBody>
      </p:sp>
      <p:sp>
        <p:nvSpPr>
          <p:cNvPr id="4" name="Овал 3"/>
          <p:cNvSpPr/>
          <p:nvPr/>
        </p:nvSpPr>
        <p:spPr>
          <a:xfrm>
            <a:off x="2276872" y="946246"/>
            <a:ext cx="2077380" cy="1788535"/>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5" name="Прямая соединительная линия 4"/>
          <p:cNvCxnSpPr/>
          <p:nvPr/>
        </p:nvCxnSpPr>
        <p:spPr>
          <a:xfrm>
            <a:off x="3469214" y="2734782"/>
            <a:ext cx="0" cy="291632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Прямая соединительная линия 5"/>
          <p:cNvCxnSpPr/>
          <p:nvPr/>
        </p:nvCxnSpPr>
        <p:spPr>
          <a:xfrm>
            <a:off x="3469214" y="2734782"/>
            <a:ext cx="860697" cy="48656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flipH="1">
            <a:off x="2564904" y="2734782"/>
            <a:ext cx="904310" cy="4572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a:xfrm>
            <a:off x="3469214" y="5651105"/>
            <a:ext cx="885038" cy="230527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flipH="1">
            <a:off x="2420888" y="3191982"/>
            <a:ext cx="144016" cy="116399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a:off x="4329911" y="3212570"/>
            <a:ext cx="133164" cy="116399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flipH="1">
            <a:off x="2564904" y="5651105"/>
            <a:ext cx="867748" cy="230527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p:cNvCxnSpPr/>
          <p:nvPr/>
        </p:nvCxnSpPr>
        <p:spPr>
          <a:xfrm flipV="1">
            <a:off x="2420888" y="4067944"/>
            <a:ext cx="1568088" cy="28803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p:cNvCxnSpPr/>
          <p:nvPr/>
        </p:nvCxnSpPr>
        <p:spPr>
          <a:xfrm flipH="1" flipV="1">
            <a:off x="2817743" y="4067944"/>
            <a:ext cx="1645332" cy="28803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0256" name="TextBox 10255"/>
          <p:cNvSpPr txBox="1"/>
          <p:nvPr/>
        </p:nvSpPr>
        <p:spPr>
          <a:xfrm>
            <a:off x="5877272" y="161416"/>
            <a:ext cx="800219" cy="1569660"/>
          </a:xfrm>
          <a:prstGeom prst="rect">
            <a:avLst/>
          </a:prstGeom>
          <a:noFill/>
        </p:spPr>
        <p:txBody>
          <a:bodyPr wrap="none" rtlCol="0">
            <a:spAutoFit/>
          </a:bodyPr>
          <a:lstStyle/>
          <a:p>
            <a:r>
              <a:rPr lang="ru-RU" sz="9600" b="1" dirty="0" smtClean="0">
                <a:latin typeface="Times New Roman" pitchFamily="18" charset="0"/>
                <a:cs typeface="Times New Roman" pitchFamily="18" charset="0"/>
              </a:rPr>
              <a:t>5</a:t>
            </a:r>
            <a:endParaRPr lang="ru-RU" sz="9600" b="1" dirty="0">
              <a:latin typeface="Times New Roman" pitchFamily="18" charset="0"/>
              <a:cs typeface="Times New Roman" pitchFamily="18" charset="0"/>
            </a:endParaRPr>
          </a:p>
        </p:txBody>
      </p:sp>
    </p:spTree>
    <p:extLst>
      <p:ext uri="{BB962C8B-B14F-4D97-AF65-F5344CB8AC3E}">
        <p14:creationId xmlns:p14="http://schemas.microsoft.com/office/powerpoint/2010/main" val="604675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russian7.ru/wp-content/uploads/2012/03/1111-300x2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2816" y="2459961"/>
            <a:ext cx="2857500" cy="2105026"/>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1410" y="78718"/>
            <a:ext cx="6858000" cy="830997"/>
          </a:xfrm>
          <a:prstGeom prst="rect">
            <a:avLst/>
          </a:prstGeom>
        </p:spPr>
        <p:txBody>
          <a:bodyPr wrap="square">
            <a:spAutoFit/>
          </a:bodyPr>
          <a:lstStyle/>
          <a:p>
            <a:pPr algn="just"/>
            <a:endParaRPr lang="ru-RU" sz="1200" dirty="0">
              <a:latin typeface="Times New Roman" pitchFamily="18" charset="0"/>
              <a:cs typeface="Times New Roman" pitchFamily="18" charset="0"/>
            </a:endParaRPr>
          </a:p>
          <a:p>
            <a:pPr algn="just"/>
            <a:r>
              <a:rPr lang="ru-RU" sz="1200" dirty="0" smtClean="0">
                <a:latin typeface="Times New Roman" pitchFamily="18" charset="0"/>
                <a:cs typeface="Times New Roman" pitchFamily="18" charset="0"/>
              </a:rPr>
              <a:t>Русский </a:t>
            </a:r>
            <a:r>
              <a:rPr lang="ru-RU" sz="1200" dirty="0">
                <a:latin typeface="Times New Roman" pitchFamily="18" charset="0"/>
                <a:cs typeface="Times New Roman" pitchFamily="18" charset="0"/>
              </a:rPr>
              <a:t>танец, как вид русского традиционного искусства имеет свою многовековую историю. Ещё в дохристианский период, в V-VII </a:t>
            </a:r>
            <a:r>
              <a:rPr lang="ru-RU" sz="1200" dirty="0" err="1">
                <a:latin typeface="Times New Roman" pitchFamily="18" charset="0"/>
                <a:cs typeface="Times New Roman" pitchFamily="18" charset="0"/>
              </a:rPr>
              <a:t>вв</a:t>
            </a:r>
            <a:r>
              <a:rPr lang="ru-RU" sz="1200" dirty="0">
                <a:latin typeface="Times New Roman" pitchFamily="18" charset="0"/>
                <a:cs typeface="Times New Roman" pitchFamily="18" charset="0"/>
              </a:rPr>
              <a:t>, на характер танца налагали отпечаток религиозные представления. «Кириллица» рассказывает о 7 русских народных танцев.</a:t>
            </a:r>
          </a:p>
        </p:txBody>
      </p:sp>
      <p:sp>
        <p:nvSpPr>
          <p:cNvPr id="5" name="Прямоугольник 4"/>
          <p:cNvSpPr/>
          <p:nvPr/>
        </p:nvSpPr>
        <p:spPr>
          <a:xfrm>
            <a:off x="-33114" y="1259632"/>
            <a:ext cx="6846590" cy="1200329"/>
          </a:xfrm>
          <a:prstGeom prst="rect">
            <a:avLst/>
          </a:prstGeom>
        </p:spPr>
        <p:txBody>
          <a:bodyPr wrap="square">
            <a:spAutoFit/>
          </a:bodyPr>
          <a:lstStyle/>
          <a:p>
            <a:pPr algn="just"/>
            <a:r>
              <a:rPr lang="ru-RU" sz="2400" b="1" dirty="0">
                <a:solidFill>
                  <a:srgbClr val="006600"/>
                </a:solidFill>
                <a:latin typeface="Times New Roman" pitchFamily="18" charset="0"/>
                <a:cs typeface="Times New Roman" pitchFamily="18" charset="0"/>
              </a:rPr>
              <a:t>Трепак </a:t>
            </a:r>
            <a:r>
              <a:rPr lang="ru-RU" sz="1200" dirty="0">
                <a:latin typeface="Times New Roman" pitchFamily="18" charset="0"/>
                <a:cs typeface="Times New Roman" pitchFamily="18" charset="0"/>
              </a:rPr>
              <a:t>— старинный русский народный танец. Исполняется в быстром темпе, двудольном размере. Основные движения — дробные шаги и </a:t>
            </a:r>
            <a:r>
              <a:rPr lang="ru-RU" sz="1200" dirty="0" err="1">
                <a:latin typeface="Times New Roman" pitchFamily="18" charset="0"/>
                <a:cs typeface="Times New Roman" pitchFamily="18" charset="0"/>
              </a:rPr>
              <a:t>притоптывания</a:t>
            </a:r>
            <a:r>
              <a:rPr lang="ru-RU" sz="1200" dirty="0">
                <a:latin typeface="Times New Roman" pitchFamily="18" charset="0"/>
                <a:cs typeface="Times New Roman" pitchFamily="18" charset="0"/>
              </a:rPr>
              <a:t>. Движения сочинялись исполнителем на ходу. По свойствам имеет много общего с «Камаринской» и «Барыней»: либо одиночная мужская пляска, либо перепляс. Но, в отличие от них, трепак своего общепринятого напева не имел.</a:t>
            </a:r>
          </a:p>
        </p:txBody>
      </p:sp>
      <p:sp>
        <p:nvSpPr>
          <p:cNvPr id="6" name="Прямоугольник 5"/>
          <p:cNvSpPr/>
          <p:nvPr/>
        </p:nvSpPr>
        <p:spPr>
          <a:xfrm>
            <a:off x="177230" y="4860032"/>
            <a:ext cx="6480720" cy="1754326"/>
          </a:xfrm>
          <a:prstGeom prst="rect">
            <a:avLst/>
          </a:prstGeom>
        </p:spPr>
        <p:txBody>
          <a:bodyPr wrap="square">
            <a:spAutoFit/>
          </a:bodyPr>
          <a:lstStyle/>
          <a:p>
            <a:pPr algn="ctr"/>
            <a:r>
              <a:rPr lang="ru-RU" sz="2400" b="1" dirty="0">
                <a:solidFill>
                  <a:srgbClr val="006600"/>
                </a:solidFill>
                <a:latin typeface="Times New Roman" pitchFamily="18" charset="0"/>
                <a:cs typeface="Times New Roman" pitchFamily="18" charset="0"/>
              </a:rPr>
              <a:t>Танцы с медведем</a:t>
            </a:r>
          </a:p>
          <a:p>
            <a:pPr algn="just"/>
            <a:endParaRPr lang="ru-RU" sz="1200" dirty="0">
              <a:latin typeface="Times New Roman" pitchFamily="18" charset="0"/>
              <a:cs typeface="Times New Roman" pitchFamily="18" charset="0"/>
            </a:endParaRPr>
          </a:p>
          <a:p>
            <a:pPr algn="just"/>
            <a:r>
              <a:rPr lang="ru-RU" sz="1200" dirty="0">
                <a:latin typeface="Times New Roman" pitchFamily="18" charset="0"/>
                <a:cs typeface="Times New Roman" pitchFamily="18" charset="0"/>
              </a:rPr>
              <a:t>Первое официальное упоминание о русском народном танце с медведем относится к 907 году, когда князь Вещий Олег праздновал свою победу над греками в Киеве. На торжественном приёме для гостей выступали 16 танцоров ряженых медведями и четыре медведя, одетых танцорами. После окончания обеда согласно повелению князя медведей было велено отпустить на все четыре стороны, а танцоров казнить. Как выяснилось позже, подслеповатый Князь Олег принял танцоров за послов Северян, задолжавших ему несколько сотен шкурок куницы.</a:t>
            </a:r>
          </a:p>
        </p:txBody>
      </p:sp>
      <p:pic>
        <p:nvPicPr>
          <p:cNvPr id="1536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2816" y="6670749"/>
            <a:ext cx="3073524" cy="2277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66723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8672333"/>
            <a:ext cx="6858000" cy="461665"/>
          </a:xfrm>
          <a:prstGeom prst="rect">
            <a:avLst/>
          </a:prstGeom>
        </p:spPr>
        <p:txBody>
          <a:bodyPr wrap="square">
            <a:spAutoFit/>
          </a:bodyPr>
          <a:lstStyle/>
          <a:p>
            <a:pPr algn="ctr"/>
            <a:r>
              <a:rPr lang="ru-RU" sz="1200" b="1" dirty="0" smtClean="0">
                <a:latin typeface="Times New Roman" pitchFamily="18" charset="0"/>
                <a:cs typeface="Times New Roman" pitchFamily="18" charset="0"/>
              </a:rPr>
              <a:t>VI - обе руки согнуты в локтях, которые слегка приподняты и направлены в сторону. Указательные и средние пальцы прикасаются к затылку.</a:t>
            </a:r>
            <a:endParaRPr lang="ru-RU" sz="1200" b="1" dirty="0">
              <a:latin typeface="Times New Roman" pitchFamily="18" charset="0"/>
              <a:cs typeface="Times New Roman" pitchFamily="18" charset="0"/>
            </a:endParaRPr>
          </a:p>
        </p:txBody>
      </p:sp>
      <p:cxnSp>
        <p:nvCxnSpPr>
          <p:cNvPr id="3" name="Прямая соединительная линия 2"/>
          <p:cNvCxnSpPr/>
          <p:nvPr/>
        </p:nvCxnSpPr>
        <p:spPr>
          <a:xfrm>
            <a:off x="3323119" y="2734782"/>
            <a:ext cx="0" cy="291632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Прямая соединительная линия 3"/>
          <p:cNvCxnSpPr/>
          <p:nvPr/>
        </p:nvCxnSpPr>
        <p:spPr>
          <a:xfrm flipH="1">
            <a:off x="2564904" y="5651105"/>
            <a:ext cx="750658" cy="2407162"/>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p:cNvCxnSpPr/>
          <p:nvPr/>
        </p:nvCxnSpPr>
        <p:spPr>
          <a:xfrm>
            <a:off x="3323119" y="5651105"/>
            <a:ext cx="908095" cy="2407162"/>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Прямая соединительная линия 5"/>
          <p:cNvCxnSpPr>
            <a:stCxn id="10" idx="4"/>
          </p:cNvCxnSpPr>
          <p:nvPr/>
        </p:nvCxnSpPr>
        <p:spPr>
          <a:xfrm flipH="1">
            <a:off x="1700808" y="2734781"/>
            <a:ext cx="1614754" cy="3810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flipH="1">
            <a:off x="1700811" y="1979712"/>
            <a:ext cx="1008109" cy="113606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3323119" y="2734782"/>
            <a:ext cx="1618049" cy="38099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a:off x="3777166" y="1979712"/>
            <a:ext cx="1164002" cy="113606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Овал 9"/>
          <p:cNvSpPr/>
          <p:nvPr/>
        </p:nvSpPr>
        <p:spPr>
          <a:xfrm>
            <a:off x="2276872" y="946246"/>
            <a:ext cx="2077380" cy="1788535"/>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 name="TextBox 43"/>
          <p:cNvSpPr txBox="1"/>
          <p:nvPr/>
        </p:nvSpPr>
        <p:spPr>
          <a:xfrm>
            <a:off x="6021980" y="46754"/>
            <a:ext cx="800219" cy="1569660"/>
          </a:xfrm>
          <a:prstGeom prst="rect">
            <a:avLst/>
          </a:prstGeom>
          <a:noFill/>
        </p:spPr>
        <p:txBody>
          <a:bodyPr wrap="none" rtlCol="0">
            <a:spAutoFit/>
          </a:bodyPr>
          <a:lstStyle/>
          <a:p>
            <a:r>
              <a:rPr lang="ru-RU" sz="9600" b="1" dirty="0" smtClean="0">
                <a:latin typeface="Times New Roman" pitchFamily="18" charset="0"/>
                <a:cs typeface="Times New Roman" pitchFamily="18" charset="0"/>
              </a:rPr>
              <a:t>6</a:t>
            </a:r>
            <a:endParaRPr lang="ru-RU" sz="9600" b="1" dirty="0">
              <a:latin typeface="Times New Roman" pitchFamily="18" charset="0"/>
              <a:cs typeface="Times New Roman" pitchFamily="18" charset="0"/>
            </a:endParaRPr>
          </a:p>
        </p:txBody>
      </p:sp>
    </p:spTree>
    <p:extLst>
      <p:ext uri="{BB962C8B-B14F-4D97-AF65-F5344CB8AC3E}">
        <p14:creationId xmlns:p14="http://schemas.microsoft.com/office/powerpoint/2010/main" val="28677319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8682335"/>
            <a:ext cx="6858000" cy="461665"/>
          </a:xfrm>
          <a:prstGeom prst="rect">
            <a:avLst/>
          </a:prstGeom>
        </p:spPr>
        <p:txBody>
          <a:bodyPr wrap="square">
            <a:spAutoFit/>
          </a:bodyPr>
          <a:lstStyle/>
          <a:p>
            <a:pPr algn="ctr"/>
            <a:r>
              <a:rPr lang="ru-RU" sz="1200" b="1" dirty="0" smtClean="0">
                <a:latin typeface="Times New Roman" pitchFamily="18" charset="0"/>
                <a:cs typeface="Times New Roman" pitchFamily="18" charset="0"/>
              </a:rPr>
              <a:t>VII -обе руки согнуты в локтях и заложены за спину на талию. Запястье одной руки лежит на запястье другой; ладони повернуты вверх.</a:t>
            </a:r>
            <a:endParaRPr lang="ru-RU" sz="1200" b="1" dirty="0">
              <a:latin typeface="Times New Roman" pitchFamily="18" charset="0"/>
              <a:cs typeface="Times New Roman" pitchFamily="18" charset="0"/>
            </a:endParaRPr>
          </a:p>
        </p:txBody>
      </p:sp>
      <p:sp>
        <p:nvSpPr>
          <p:cNvPr id="3" name="Овал 2"/>
          <p:cNvSpPr/>
          <p:nvPr/>
        </p:nvSpPr>
        <p:spPr>
          <a:xfrm>
            <a:off x="2276872" y="946246"/>
            <a:ext cx="2077380" cy="1788535"/>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5" name="Прямая соединительная линия 4"/>
          <p:cNvCxnSpPr/>
          <p:nvPr/>
        </p:nvCxnSpPr>
        <p:spPr>
          <a:xfrm>
            <a:off x="3323119" y="2734782"/>
            <a:ext cx="0" cy="291632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Прямая соединительная линия 5"/>
          <p:cNvCxnSpPr/>
          <p:nvPr/>
        </p:nvCxnSpPr>
        <p:spPr>
          <a:xfrm flipH="1">
            <a:off x="2276872" y="5651105"/>
            <a:ext cx="1038690" cy="251057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a:off x="3323119" y="5651105"/>
            <a:ext cx="1031133" cy="251057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flipH="1">
            <a:off x="2276872" y="2734782"/>
            <a:ext cx="1038690" cy="160621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a:stCxn id="3" idx="4"/>
          </p:cNvCxnSpPr>
          <p:nvPr/>
        </p:nvCxnSpPr>
        <p:spPr>
          <a:xfrm>
            <a:off x="3315562" y="2734781"/>
            <a:ext cx="1038690" cy="156129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a:off x="2276872" y="4341000"/>
            <a:ext cx="1800200" cy="6784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flipH="1" flipV="1">
            <a:off x="2724209" y="4296074"/>
            <a:ext cx="1630044" cy="2995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877272" y="52636"/>
            <a:ext cx="800219" cy="1569660"/>
          </a:xfrm>
          <a:prstGeom prst="rect">
            <a:avLst/>
          </a:prstGeom>
          <a:noFill/>
        </p:spPr>
        <p:txBody>
          <a:bodyPr wrap="none" rtlCol="0">
            <a:spAutoFit/>
          </a:bodyPr>
          <a:lstStyle/>
          <a:p>
            <a:r>
              <a:rPr lang="ru-RU" sz="9600" b="1" dirty="0" smtClean="0">
                <a:latin typeface="Times New Roman" pitchFamily="18" charset="0"/>
                <a:cs typeface="Times New Roman" pitchFamily="18" charset="0"/>
              </a:rPr>
              <a:t>7</a:t>
            </a:r>
            <a:endParaRPr lang="ru-RU" sz="9600" b="1" dirty="0">
              <a:latin typeface="Times New Roman" pitchFamily="18" charset="0"/>
              <a:cs typeface="Times New Roman" pitchFamily="18" charset="0"/>
            </a:endParaRPr>
          </a:p>
        </p:txBody>
      </p:sp>
    </p:spTree>
    <p:extLst>
      <p:ext uri="{BB962C8B-B14F-4D97-AF65-F5344CB8AC3E}">
        <p14:creationId xmlns:p14="http://schemas.microsoft.com/office/powerpoint/2010/main" val="10247701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284" r="18148" b="56074"/>
          <a:stretch/>
        </p:blipFill>
        <p:spPr bwMode="auto">
          <a:xfrm>
            <a:off x="308903" y="2732586"/>
            <a:ext cx="2373745" cy="2618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51142" y="5354796"/>
            <a:ext cx="1194943" cy="369332"/>
          </a:xfrm>
          <a:prstGeom prst="rect">
            <a:avLst/>
          </a:prstGeom>
          <a:noFill/>
        </p:spPr>
        <p:txBody>
          <a:bodyPr wrap="none" rtlCol="0">
            <a:spAutoFit/>
          </a:bodyPr>
          <a:lstStyle/>
          <a:p>
            <a:r>
              <a:rPr lang="ru-RU" b="1" dirty="0" smtClean="0">
                <a:latin typeface="Times New Roman" pitchFamily="18" charset="0"/>
                <a:cs typeface="Times New Roman" pitchFamily="18" charset="0"/>
              </a:rPr>
              <a:t>«Поясок»</a:t>
            </a:r>
            <a:endParaRPr lang="ru-RU" b="1" dirty="0">
              <a:latin typeface="Times New Roman" pitchFamily="18" charset="0"/>
              <a:cs typeface="Times New Roman" pitchFamily="18" charset="0"/>
            </a:endParaRP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5296" t="26543" r="39028" b="30741"/>
          <a:stretch/>
        </p:blipFill>
        <p:spPr bwMode="auto">
          <a:xfrm>
            <a:off x="3861048" y="323528"/>
            <a:ext cx="2304256" cy="2618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437112" y="2941676"/>
            <a:ext cx="1334404" cy="369332"/>
          </a:xfrm>
          <a:prstGeom prst="rect">
            <a:avLst/>
          </a:prstGeom>
          <a:noFill/>
        </p:spPr>
        <p:txBody>
          <a:bodyPr wrap="none" rtlCol="0">
            <a:spAutoFit/>
          </a:bodyPr>
          <a:lstStyle/>
          <a:p>
            <a:r>
              <a:rPr lang="ru-RU" b="1" dirty="0" smtClean="0">
                <a:latin typeface="Times New Roman" pitchFamily="18" charset="0"/>
                <a:cs typeface="Times New Roman" pitchFamily="18" charset="0"/>
              </a:rPr>
              <a:t>«Полочка»</a:t>
            </a:r>
            <a:endParaRPr lang="ru-RU" b="1" dirty="0">
              <a:latin typeface="Times New Roman" pitchFamily="18" charset="0"/>
              <a:cs typeface="Times New Roman" pitchFamily="18" charset="0"/>
            </a:endParaRPr>
          </a:p>
        </p:txBody>
      </p:sp>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14721" b="26445"/>
          <a:stretch/>
        </p:blipFill>
        <p:spPr bwMode="auto">
          <a:xfrm>
            <a:off x="324656" y="5855622"/>
            <a:ext cx="2373745" cy="272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53421" y="8581576"/>
            <a:ext cx="1284711" cy="369332"/>
          </a:xfrm>
          <a:prstGeom prst="rect">
            <a:avLst/>
          </a:prstGeom>
          <a:noFill/>
        </p:spPr>
        <p:txBody>
          <a:bodyPr wrap="none" rtlCol="0">
            <a:spAutoFit/>
          </a:bodyPr>
          <a:lstStyle/>
          <a:p>
            <a:r>
              <a:rPr lang="ru-RU" b="1" dirty="0" smtClean="0">
                <a:latin typeface="Times New Roman" pitchFamily="18" charset="0"/>
                <a:cs typeface="Times New Roman" pitchFamily="18" charset="0"/>
              </a:rPr>
              <a:t>«Юбочка»</a:t>
            </a:r>
            <a:endParaRPr lang="ru-RU" b="1" dirty="0">
              <a:latin typeface="Times New Roman" pitchFamily="18" charset="0"/>
              <a:cs typeface="Times New Roman" pitchFamily="18" charset="0"/>
            </a:endParaRPr>
          </a:p>
        </p:txBody>
      </p:sp>
      <p:sp>
        <p:nvSpPr>
          <p:cNvPr id="7" name="TextBox 6"/>
          <p:cNvSpPr txBox="1"/>
          <p:nvPr/>
        </p:nvSpPr>
        <p:spPr>
          <a:xfrm>
            <a:off x="4245703" y="5661380"/>
            <a:ext cx="1543821" cy="369332"/>
          </a:xfrm>
          <a:prstGeom prst="rect">
            <a:avLst/>
          </a:prstGeom>
          <a:noFill/>
        </p:spPr>
        <p:txBody>
          <a:bodyPr wrap="none" rtlCol="0">
            <a:spAutoFit/>
          </a:bodyPr>
          <a:lstStyle/>
          <a:p>
            <a:r>
              <a:rPr lang="ru-RU" b="1" dirty="0" smtClean="0">
                <a:latin typeface="Times New Roman" pitchFamily="18" charset="0"/>
                <a:cs typeface="Times New Roman" pitchFamily="18" charset="0"/>
              </a:rPr>
              <a:t>«Матрешка»</a:t>
            </a:r>
            <a:endParaRPr lang="ru-RU" b="1" dirty="0">
              <a:latin typeface="Times New Roman" pitchFamily="18" charset="0"/>
              <a:cs typeface="Times New Roman" pitchFamily="18" charset="0"/>
            </a:endParaRPr>
          </a:p>
        </p:txBody>
      </p:sp>
      <p:pic>
        <p:nvPicPr>
          <p:cNvPr id="103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36555" t="7827" r="19023" b="34428"/>
          <a:stretch/>
        </p:blipFill>
        <p:spPr bwMode="auto">
          <a:xfrm>
            <a:off x="3429000" y="6215378"/>
            <a:ext cx="2808312" cy="2263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861048" y="8563798"/>
            <a:ext cx="2294924" cy="369332"/>
          </a:xfrm>
          <a:prstGeom prst="rect">
            <a:avLst/>
          </a:prstGeom>
          <a:noFill/>
        </p:spPr>
        <p:txBody>
          <a:bodyPr wrap="none" rtlCol="0">
            <a:spAutoFit/>
          </a:bodyPr>
          <a:lstStyle/>
          <a:p>
            <a:r>
              <a:rPr lang="ru-RU" b="1" dirty="0" smtClean="0">
                <a:latin typeface="Times New Roman" pitchFamily="18" charset="0"/>
                <a:cs typeface="Times New Roman" pitchFamily="18" charset="0"/>
              </a:rPr>
              <a:t>«Кулачки на бочок»</a:t>
            </a:r>
            <a:endParaRPr lang="ru-RU" b="1" dirty="0">
              <a:latin typeface="Times New Roman" pitchFamily="18" charset="0"/>
              <a:cs typeface="Times New Roman" pitchFamily="18" charset="0"/>
            </a:endParaRPr>
          </a:p>
        </p:txBody>
      </p:sp>
      <p:sp>
        <p:nvSpPr>
          <p:cNvPr id="10" name="TextBox 9"/>
          <p:cNvSpPr txBox="1"/>
          <p:nvPr/>
        </p:nvSpPr>
        <p:spPr>
          <a:xfrm>
            <a:off x="908720" y="814854"/>
            <a:ext cx="2004844" cy="830997"/>
          </a:xfrm>
          <a:prstGeom prst="rect">
            <a:avLst/>
          </a:prstGeom>
          <a:noFill/>
        </p:spPr>
        <p:txBody>
          <a:bodyPr wrap="none" rtlCol="0">
            <a:spAutoFit/>
          </a:bodyPr>
          <a:lstStyle/>
          <a:p>
            <a:pPr algn="ctr"/>
            <a:r>
              <a:rPr lang="ru-RU" sz="2400" b="1" dirty="0" smtClean="0">
                <a:solidFill>
                  <a:srgbClr val="006600"/>
                </a:solidFill>
                <a:latin typeface="Times New Roman" pitchFamily="18" charset="0"/>
                <a:cs typeface="Times New Roman" pitchFamily="18" charset="0"/>
              </a:rPr>
              <a:t>Исходные</a:t>
            </a:r>
          </a:p>
          <a:p>
            <a:pPr algn="ctr"/>
            <a:r>
              <a:rPr lang="ru-RU" sz="2400" b="1" dirty="0" smtClean="0">
                <a:solidFill>
                  <a:srgbClr val="006600"/>
                </a:solidFill>
                <a:latin typeface="Times New Roman" pitchFamily="18" charset="0"/>
                <a:cs typeface="Times New Roman" pitchFamily="18" charset="0"/>
              </a:rPr>
              <a:t> позиции рук</a:t>
            </a:r>
            <a:endParaRPr lang="ru-RU" sz="2400" b="1" dirty="0">
              <a:solidFill>
                <a:srgbClr val="006600"/>
              </a:solidFill>
              <a:latin typeface="Times New Roman" pitchFamily="18" charset="0"/>
              <a:cs typeface="Times New Roman" pitchFamily="18" charset="0"/>
            </a:endParaRPr>
          </a:p>
        </p:txBody>
      </p:sp>
      <p:pic>
        <p:nvPicPr>
          <p:cNvPr id="1031"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9474" r="4461"/>
          <a:stretch/>
        </p:blipFill>
        <p:spPr bwMode="auto">
          <a:xfrm>
            <a:off x="3429000" y="3419059"/>
            <a:ext cx="2808312" cy="2136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70176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05064" y="110449"/>
            <a:ext cx="2065758" cy="830997"/>
          </a:xfrm>
          <a:prstGeom prst="rect">
            <a:avLst/>
          </a:prstGeom>
          <a:noFill/>
        </p:spPr>
        <p:txBody>
          <a:bodyPr wrap="none" rtlCol="0">
            <a:spAutoFit/>
          </a:bodyPr>
          <a:lstStyle/>
          <a:p>
            <a:pPr algn="ctr"/>
            <a:r>
              <a:rPr lang="ru-RU" sz="2400" b="1" dirty="0" smtClean="0">
                <a:solidFill>
                  <a:srgbClr val="006600"/>
                </a:solidFill>
                <a:latin typeface="Times New Roman" pitchFamily="18" charset="0"/>
                <a:cs typeface="Times New Roman" pitchFamily="18" charset="0"/>
              </a:rPr>
              <a:t>Позиции рук </a:t>
            </a:r>
          </a:p>
          <a:p>
            <a:pPr algn="ctr"/>
            <a:r>
              <a:rPr lang="ru-RU" sz="2400" b="1" dirty="0" smtClean="0">
                <a:solidFill>
                  <a:srgbClr val="006600"/>
                </a:solidFill>
                <a:latin typeface="Times New Roman" pitchFamily="18" charset="0"/>
                <a:cs typeface="Times New Roman" pitchFamily="18" charset="0"/>
              </a:rPr>
              <a:t>в парах</a:t>
            </a:r>
            <a:endParaRPr lang="ru-RU" sz="2400" b="1" dirty="0">
              <a:solidFill>
                <a:srgbClr val="006600"/>
              </a:solidFill>
              <a:latin typeface="Times New Roman" pitchFamily="18" charset="0"/>
              <a:cs typeface="Times New Roman" pitchFamily="18" charset="0"/>
            </a:endParaRPr>
          </a:p>
        </p:txBody>
      </p:sp>
      <p:sp>
        <p:nvSpPr>
          <p:cNvPr id="5" name="TextBox 4"/>
          <p:cNvSpPr txBox="1"/>
          <p:nvPr/>
        </p:nvSpPr>
        <p:spPr>
          <a:xfrm>
            <a:off x="792072" y="2195736"/>
            <a:ext cx="1017779" cy="276999"/>
          </a:xfrm>
          <a:prstGeom prst="rect">
            <a:avLst/>
          </a:prstGeom>
          <a:noFill/>
        </p:spPr>
        <p:txBody>
          <a:bodyPr wrap="none" rtlCol="0">
            <a:spAutoFit/>
          </a:bodyPr>
          <a:lstStyle/>
          <a:p>
            <a:r>
              <a:rPr lang="ru-RU" sz="1200" b="1" dirty="0" smtClean="0">
                <a:latin typeface="Times New Roman" pitchFamily="18" charset="0"/>
                <a:cs typeface="Times New Roman" pitchFamily="18" charset="0"/>
              </a:rPr>
              <a:t>«</a:t>
            </a:r>
            <a:r>
              <a:rPr lang="ru-RU" sz="1200" b="1" dirty="0" err="1" smtClean="0">
                <a:latin typeface="Times New Roman" pitchFamily="18" charset="0"/>
                <a:cs typeface="Times New Roman" pitchFamily="18" charset="0"/>
              </a:rPr>
              <a:t>Воротики</a:t>
            </a:r>
            <a:r>
              <a:rPr lang="ru-RU" sz="1200" b="1" dirty="0" smtClean="0">
                <a:latin typeface="Times New Roman" pitchFamily="18" charset="0"/>
                <a:cs typeface="Times New Roman" pitchFamily="18" charset="0"/>
              </a:rPr>
              <a:t>»</a:t>
            </a:r>
            <a:endParaRPr lang="ru-RU" sz="1200" b="1" dirty="0">
              <a:latin typeface="Times New Roman" pitchFamily="18" charset="0"/>
              <a:cs typeface="Times New Roman" pitchFamily="18" charset="0"/>
            </a:endParaRPr>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364" t="5103" r="42697" b="8963"/>
          <a:stretch/>
        </p:blipFill>
        <p:spPr bwMode="auto">
          <a:xfrm>
            <a:off x="4783476" y="2706804"/>
            <a:ext cx="1803779" cy="2212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1468"/>
          <a:stretch/>
        </p:blipFill>
        <p:spPr bwMode="auto">
          <a:xfrm>
            <a:off x="2829335" y="4991064"/>
            <a:ext cx="2414073" cy="1794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61" y="4919381"/>
            <a:ext cx="2502728"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213" t="10219" b="32306"/>
          <a:stretch/>
        </p:blipFill>
        <p:spPr bwMode="auto">
          <a:xfrm>
            <a:off x="2829335" y="918868"/>
            <a:ext cx="2414073" cy="1737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516999" y="4889789"/>
            <a:ext cx="927562" cy="276999"/>
          </a:xfrm>
          <a:prstGeom prst="rect">
            <a:avLst/>
          </a:prstGeom>
          <a:noFill/>
        </p:spPr>
        <p:txBody>
          <a:bodyPr wrap="none" rtlCol="0">
            <a:spAutoFit/>
          </a:bodyPr>
          <a:lstStyle/>
          <a:p>
            <a:r>
              <a:rPr lang="ru-RU" sz="1200" b="1" dirty="0" smtClean="0">
                <a:latin typeface="Times New Roman" pitchFamily="18" charset="0"/>
                <a:cs typeface="Times New Roman" pitchFamily="18" charset="0"/>
              </a:rPr>
              <a:t>«Стрелка»</a:t>
            </a:r>
            <a:endParaRPr lang="ru-RU" sz="1200" b="1" dirty="0">
              <a:latin typeface="Times New Roman" pitchFamily="18" charset="0"/>
              <a:cs typeface="Times New Roman" pitchFamily="18" charset="0"/>
            </a:endParaRPr>
          </a:p>
        </p:txBody>
      </p:sp>
      <p:sp>
        <p:nvSpPr>
          <p:cNvPr id="7" name="TextBox 6"/>
          <p:cNvSpPr txBox="1"/>
          <p:nvPr/>
        </p:nvSpPr>
        <p:spPr>
          <a:xfrm>
            <a:off x="836733" y="4427984"/>
            <a:ext cx="928459" cy="276999"/>
          </a:xfrm>
          <a:prstGeom prst="rect">
            <a:avLst/>
          </a:prstGeom>
          <a:noFill/>
        </p:spPr>
        <p:txBody>
          <a:bodyPr wrap="none" rtlCol="0">
            <a:spAutoFit/>
          </a:bodyPr>
          <a:lstStyle/>
          <a:p>
            <a:r>
              <a:rPr lang="ru-RU" sz="1200" b="1" dirty="0" smtClean="0">
                <a:latin typeface="Times New Roman" pitchFamily="18" charset="0"/>
                <a:cs typeface="Times New Roman" pitchFamily="18" charset="0"/>
              </a:rPr>
              <a:t>«Плетень»</a:t>
            </a:r>
            <a:endParaRPr lang="ru-RU" sz="1200" b="1" dirty="0">
              <a:latin typeface="Times New Roman" pitchFamily="18" charset="0"/>
              <a:cs typeface="Times New Roman" pitchFamily="18" charset="0"/>
            </a:endParaRPr>
          </a:p>
        </p:txBody>
      </p:sp>
      <p:sp>
        <p:nvSpPr>
          <p:cNvPr id="8" name="TextBox 7"/>
          <p:cNvSpPr txBox="1"/>
          <p:nvPr/>
        </p:nvSpPr>
        <p:spPr>
          <a:xfrm>
            <a:off x="799881" y="6652872"/>
            <a:ext cx="1088888" cy="276999"/>
          </a:xfrm>
          <a:prstGeom prst="rect">
            <a:avLst/>
          </a:prstGeom>
          <a:noFill/>
        </p:spPr>
        <p:txBody>
          <a:bodyPr wrap="none" rtlCol="0">
            <a:spAutoFit/>
          </a:bodyPr>
          <a:lstStyle/>
          <a:p>
            <a:r>
              <a:rPr lang="ru-RU" sz="1200" b="1" dirty="0" smtClean="0">
                <a:latin typeface="Times New Roman" pitchFamily="18" charset="0"/>
                <a:cs typeface="Times New Roman" pitchFamily="18" charset="0"/>
              </a:rPr>
              <a:t>«</a:t>
            </a:r>
            <a:r>
              <a:rPr lang="ru-RU" sz="1200" b="1" dirty="0" err="1" smtClean="0">
                <a:latin typeface="Times New Roman" pitchFamily="18" charset="0"/>
                <a:cs typeface="Times New Roman" pitchFamily="18" charset="0"/>
              </a:rPr>
              <a:t>Бараночка</a:t>
            </a:r>
            <a:r>
              <a:rPr lang="ru-RU" sz="1200" b="1" dirty="0" smtClean="0">
                <a:latin typeface="Times New Roman" pitchFamily="18" charset="0"/>
                <a:cs typeface="Times New Roman" pitchFamily="18" charset="0"/>
              </a:rPr>
              <a:t>»</a:t>
            </a:r>
            <a:endParaRPr lang="ru-RU" sz="1200" b="1" dirty="0">
              <a:latin typeface="Times New Roman" pitchFamily="18" charset="0"/>
              <a:cs typeface="Times New Roman" pitchFamily="18" charset="0"/>
            </a:endParaRPr>
          </a:p>
        </p:txBody>
      </p:sp>
      <p:pic>
        <p:nvPicPr>
          <p:cNvPr id="2057" name="Picture 9"/>
          <p:cNvPicPr>
            <a:picLocks noChangeAspect="1" noChangeArrowheads="1"/>
          </p:cNvPicPr>
          <p:nvPr/>
        </p:nvPicPr>
        <p:blipFill rotWithShape="1">
          <a:blip r:embed="rId6">
            <a:extLst>
              <a:ext uri="{28A0092B-C50C-407E-A947-70E740481C1C}">
                <a14:useLocalDpi xmlns:a14="http://schemas.microsoft.com/office/drawing/2010/main" val="0"/>
              </a:ext>
            </a:extLst>
          </a:blip>
          <a:srcRect r="45698" b="17286"/>
          <a:stretch/>
        </p:blipFill>
        <p:spPr bwMode="auto">
          <a:xfrm>
            <a:off x="189702" y="7144753"/>
            <a:ext cx="2502728" cy="1697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855537" y="8842269"/>
            <a:ext cx="1033232" cy="276999"/>
          </a:xfrm>
          <a:prstGeom prst="rect">
            <a:avLst/>
          </a:prstGeom>
          <a:noFill/>
        </p:spPr>
        <p:txBody>
          <a:bodyPr wrap="none" rtlCol="0">
            <a:spAutoFit/>
          </a:bodyPr>
          <a:lstStyle/>
          <a:p>
            <a:r>
              <a:rPr lang="ru-RU" sz="1200" b="1" dirty="0" smtClean="0">
                <a:latin typeface="Times New Roman" pitchFamily="18" charset="0"/>
                <a:cs typeface="Times New Roman" pitchFamily="18" charset="0"/>
              </a:rPr>
              <a:t>«Звездочка»</a:t>
            </a:r>
            <a:endParaRPr lang="ru-RU" sz="1200" b="1" dirty="0">
              <a:latin typeface="Times New Roman" pitchFamily="18" charset="0"/>
              <a:cs typeface="Times New Roman" pitchFamily="18" charset="0"/>
            </a:endParaRPr>
          </a:p>
        </p:txBody>
      </p:sp>
      <p:sp>
        <p:nvSpPr>
          <p:cNvPr id="10" name="TextBox 9"/>
          <p:cNvSpPr txBox="1"/>
          <p:nvPr/>
        </p:nvSpPr>
        <p:spPr>
          <a:xfrm>
            <a:off x="2945928" y="2746405"/>
            <a:ext cx="1463093" cy="276999"/>
          </a:xfrm>
          <a:prstGeom prst="rect">
            <a:avLst/>
          </a:prstGeom>
          <a:noFill/>
        </p:spPr>
        <p:txBody>
          <a:bodyPr wrap="none" rtlCol="0">
            <a:spAutoFit/>
          </a:bodyPr>
          <a:lstStyle/>
          <a:p>
            <a:r>
              <a:rPr lang="ru-RU" sz="1200" b="1" dirty="0" smtClean="0">
                <a:latin typeface="Times New Roman" pitchFamily="18" charset="0"/>
                <a:cs typeface="Times New Roman" pitchFamily="18" charset="0"/>
              </a:rPr>
              <a:t>«Двойной поясок»</a:t>
            </a:r>
            <a:endParaRPr lang="ru-RU" sz="1200" b="1" dirty="0">
              <a:latin typeface="Times New Roman" pitchFamily="18" charset="0"/>
              <a:cs typeface="Times New Roman" pitchFamily="18" charset="0"/>
            </a:endParaRPr>
          </a:p>
        </p:txBody>
      </p:sp>
      <p:pic>
        <p:nvPicPr>
          <p:cNvPr id="2058" name="Picture 10"/>
          <p:cNvPicPr>
            <a:picLocks noChangeAspect="1" noChangeArrowheads="1"/>
          </p:cNvPicPr>
          <p:nvPr/>
        </p:nvPicPr>
        <p:blipFill rotWithShape="1">
          <a:blip r:embed="rId7">
            <a:extLst>
              <a:ext uri="{28A0092B-C50C-407E-A947-70E740481C1C}">
                <a14:useLocalDpi xmlns:a14="http://schemas.microsoft.com/office/drawing/2010/main" val="0"/>
              </a:ext>
            </a:extLst>
          </a:blip>
          <a:srcRect l="21992" t="26534" r="29824" b="39474"/>
          <a:stretch/>
        </p:blipFill>
        <p:spPr bwMode="auto">
          <a:xfrm>
            <a:off x="104454" y="2706804"/>
            <a:ext cx="2535398" cy="169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rotWithShape="1">
          <a:blip r:embed="rId8">
            <a:extLst>
              <a:ext uri="{28A0092B-C50C-407E-A947-70E740481C1C}">
                <a14:useLocalDpi xmlns:a14="http://schemas.microsoft.com/office/drawing/2010/main" val="0"/>
              </a:ext>
            </a:extLst>
          </a:blip>
          <a:srcRect l="8143" t="16772" b="32599"/>
          <a:stretch/>
        </p:blipFill>
        <p:spPr bwMode="auto">
          <a:xfrm>
            <a:off x="135123" y="525947"/>
            <a:ext cx="2519218" cy="1669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3356992" y="6785992"/>
            <a:ext cx="913712" cy="276999"/>
          </a:xfrm>
          <a:prstGeom prst="rect">
            <a:avLst/>
          </a:prstGeom>
          <a:noFill/>
        </p:spPr>
        <p:txBody>
          <a:bodyPr wrap="none" rtlCol="0">
            <a:spAutoFit/>
          </a:bodyPr>
          <a:lstStyle/>
          <a:p>
            <a:r>
              <a:rPr lang="ru-RU" sz="1200" b="1" dirty="0" smtClean="0">
                <a:latin typeface="Times New Roman" pitchFamily="18" charset="0"/>
                <a:cs typeface="Times New Roman" pitchFamily="18" charset="0"/>
              </a:rPr>
              <a:t>«Бабочка»</a:t>
            </a:r>
            <a:endParaRPr lang="ru-RU" sz="1200" b="1" dirty="0">
              <a:latin typeface="Times New Roman" pitchFamily="18" charset="0"/>
              <a:cs typeface="Times New Roman" pitchFamily="18" charset="0"/>
            </a:endParaRPr>
          </a:p>
        </p:txBody>
      </p:sp>
      <p:pic>
        <p:nvPicPr>
          <p:cNvPr id="2061" name="Picture 13"/>
          <p:cNvPicPr>
            <a:picLocks noChangeAspect="1" noChangeArrowheads="1"/>
          </p:cNvPicPr>
          <p:nvPr/>
        </p:nvPicPr>
        <p:blipFill rotWithShape="1">
          <a:blip r:embed="rId9">
            <a:extLst>
              <a:ext uri="{28A0092B-C50C-407E-A947-70E740481C1C}">
                <a14:useLocalDpi xmlns:a14="http://schemas.microsoft.com/office/drawing/2010/main" val="0"/>
              </a:ext>
            </a:extLst>
          </a:blip>
          <a:srcRect l="11926" r="10840"/>
          <a:stretch/>
        </p:blipFill>
        <p:spPr bwMode="auto">
          <a:xfrm>
            <a:off x="4307207" y="6927745"/>
            <a:ext cx="2419584"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5223605" y="8842270"/>
            <a:ext cx="923523" cy="276999"/>
          </a:xfrm>
          <a:prstGeom prst="rect">
            <a:avLst/>
          </a:prstGeom>
          <a:noFill/>
        </p:spPr>
        <p:txBody>
          <a:bodyPr wrap="none" rtlCol="0">
            <a:spAutoFit/>
          </a:bodyPr>
          <a:lstStyle/>
          <a:p>
            <a:r>
              <a:rPr lang="ru-RU" sz="1200" b="1" dirty="0" smtClean="0">
                <a:latin typeface="Times New Roman" pitchFamily="18" charset="0"/>
                <a:cs typeface="Times New Roman" pitchFamily="18" charset="0"/>
              </a:rPr>
              <a:t>«Лодочка»</a:t>
            </a:r>
            <a:endParaRPr lang="ru-RU" sz="1200" b="1" dirty="0">
              <a:latin typeface="Times New Roman" pitchFamily="18" charset="0"/>
              <a:cs typeface="Times New Roman" pitchFamily="18" charset="0"/>
            </a:endParaRPr>
          </a:p>
        </p:txBody>
      </p:sp>
    </p:spTree>
    <p:extLst>
      <p:ext uri="{BB962C8B-B14F-4D97-AF65-F5344CB8AC3E}">
        <p14:creationId xmlns:p14="http://schemas.microsoft.com/office/powerpoint/2010/main" val="12810195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07947" y="107504"/>
            <a:ext cx="6480720" cy="7294305"/>
          </a:xfrm>
          <a:prstGeom prst="rect">
            <a:avLst/>
          </a:prstGeom>
        </p:spPr>
        <p:txBody>
          <a:bodyPr wrap="square">
            <a:spAutoFit/>
          </a:bodyPr>
          <a:lstStyle/>
          <a:p>
            <a:pPr algn="ctr"/>
            <a:r>
              <a:rPr lang="ru-RU" sz="2400" b="1" dirty="0">
                <a:latin typeface="Times New Roman" pitchFamily="18" charset="0"/>
                <a:cs typeface="Times New Roman" pitchFamily="18" charset="0"/>
              </a:rPr>
              <a:t>Движения </a:t>
            </a:r>
            <a:r>
              <a:rPr lang="ru-RU" sz="2400" b="1" dirty="0" smtClean="0">
                <a:latin typeface="Times New Roman" pitchFamily="18" charset="0"/>
                <a:cs typeface="Times New Roman" pitchFamily="18" charset="0"/>
              </a:rPr>
              <a:t>рук:</a:t>
            </a:r>
            <a:endParaRPr lang="ru-RU" sz="2400" b="1" dirty="0">
              <a:latin typeface="Times New Roman" pitchFamily="18" charset="0"/>
              <a:cs typeface="Times New Roman" pitchFamily="18" charset="0"/>
            </a:endParaRPr>
          </a:p>
          <a:p>
            <a:endParaRPr lang="ru-RU" sz="1200" dirty="0">
              <a:latin typeface="Times New Roman" pitchFamily="18" charset="0"/>
              <a:cs typeface="Times New Roman" pitchFamily="18" charset="0"/>
            </a:endParaRPr>
          </a:p>
          <a:p>
            <a:r>
              <a:rPr lang="ru-RU" sz="1200" b="1" dirty="0">
                <a:latin typeface="Times New Roman" pitchFamily="18" charset="0"/>
                <a:cs typeface="Times New Roman" pitchFamily="18" charset="0"/>
              </a:rPr>
              <a:t>«Ветерок» </a:t>
            </a:r>
            <a:r>
              <a:rPr lang="ru-RU" sz="1200" dirty="0">
                <a:latin typeface="Times New Roman" pitchFamily="18" charset="0"/>
                <a:cs typeface="Times New Roman" pitchFamily="18" charset="0"/>
              </a:rPr>
              <a:t>- плавные перекрестные движения рук над головой. В работе участвуют плечо, предплечье, кисть</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r>
              <a:rPr lang="ru-RU" sz="1200" b="1" dirty="0">
                <a:latin typeface="Times New Roman" pitchFamily="18" charset="0"/>
                <a:cs typeface="Times New Roman" pitchFamily="18" charset="0"/>
              </a:rPr>
              <a:t>«Ленточки» </a:t>
            </a:r>
            <a:r>
              <a:rPr lang="ru-RU" sz="1200" dirty="0">
                <a:latin typeface="Times New Roman" pitchFamily="18" charset="0"/>
                <a:cs typeface="Times New Roman" pitchFamily="18" charset="0"/>
              </a:rPr>
              <a:t>- поочередные плавные движения правой и левой рук вверх-вниз перед собой</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r>
              <a:rPr lang="ru-RU" sz="1200" b="1" dirty="0">
                <a:latin typeface="Times New Roman" pitchFamily="18" charset="0"/>
                <a:cs typeface="Times New Roman" pitchFamily="18" charset="0"/>
              </a:rPr>
              <a:t>«Крылья» </a:t>
            </a:r>
            <a:r>
              <a:rPr lang="ru-RU" sz="1200" dirty="0">
                <a:latin typeface="Times New Roman" pitchFamily="18" charset="0"/>
                <a:cs typeface="Times New Roman" pitchFamily="18" charset="0"/>
              </a:rPr>
              <a:t>- плавные маховые движения руками, разведенными в стороны. Следует помнить, что при подъеме рук кисти опущены, а при опускании рук-«крыльев» локти слегка согнуты, кисти выразительно подняты вверх</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r>
              <a:rPr lang="ru-RU" sz="1200" b="1" dirty="0">
                <a:latin typeface="Times New Roman" pitchFamily="18" charset="0"/>
                <a:cs typeface="Times New Roman" pitchFamily="18" charset="0"/>
              </a:rPr>
              <a:t>«Поющие руки» -</a:t>
            </a:r>
            <a:r>
              <a:rPr lang="ru-RU" sz="1200" dirty="0">
                <a:latin typeface="Times New Roman" pitchFamily="18" charset="0"/>
                <a:cs typeface="Times New Roman" pitchFamily="18" charset="0"/>
              </a:rPr>
              <a:t> из положения «В стороны» мягким движением кисти направляются навстречу друг другу, словно собирая перед собой упругий воздух. Так же пластично руки разводятся в стороны. Корпус помогает выразительности движения, слегка наклоняясь вперед и затем чуть прогибаясь назад</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r>
              <a:rPr lang="ru-RU" sz="1200" b="1" dirty="0">
                <a:latin typeface="Times New Roman" pitchFamily="18" charset="0"/>
                <a:cs typeface="Times New Roman" pitchFamily="18" charset="0"/>
              </a:rPr>
              <a:t>«Моторчик» </a:t>
            </a:r>
            <a:r>
              <a:rPr lang="ru-RU" sz="1200" dirty="0">
                <a:latin typeface="Times New Roman" pitchFamily="18" charset="0"/>
                <a:cs typeface="Times New Roman" pitchFamily="18" charset="0"/>
              </a:rPr>
              <a:t>- руки согнуты в локтях перед грудью, ладони крутятся одна вокруг другой. Быстро или медленно.</a:t>
            </a:r>
          </a:p>
          <a:p>
            <a:endParaRPr lang="ru-RU" sz="1200" dirty="0">
              <a:latin typeface="Times New Roman" pitchFamily="18" charset="0"/>
              <a:cs typeface="Times New Roman" pitchFamily="18" charset="0"/>
            </a:endParaRPr>
          </a:p>
          <a:p>
            <a:pPr algn="ctr"/>
            <a:r>
              <a:rPr lang="ru-RU" sz="2400" b="1" dirty="0" smtClean="0">
                <a:latin typeface="Times New Roman" pitchFamily="18" charset="0"/>
                <a:cs typeface="Times New Roman" pitchFamily="18" charset="0"/>
              </a:rPr>
              <a:t>Хлопки:</a:t>
            </a:r>
            <a:endParaRPr lang="ru-RU" sz="2400" b="1" dirty="0">
              <a:latin typeface="Times New Roman" pitchFamily="18" charset="0"/>
              <a:cs typeface="Times New Roman" pitchFamily="18" charset="0"/>
            </a:endParaRPr>
          </a:p>
          <a:p>
            <a:endParaRPr lang="ru-RU" sz="1200" dirty="0">
              <a:latin typeface="Times New Roman" pitchFamily="18" charset="0"/>
              <a:cs typeface="Times New Roman" pitchFamily="18" charset="0"/>
            </a:endParaRPr>
          </a:p>
          <a:p>
            <a:r>
              <a:rPr lang="ru-RU" sz="1200" b="1" dirty="0">
                <a:latin typeface="Times New Roman" pitchFamily="18" charset="0"/>
                <a:cs typeface="Times New Roman" pitchFamily="18" charset="0"/>
              </a:rPr>
              <a:t>«Ладушки» </a:t>
            </a:r>
            <a:r>
              <a:rPr lang="ru-RU" sz="1200" dirty="0">
                <a:latin typeface="Times New Roman" pitchFamily="18" charset="0"/>
                <a:cs typeface="Times New Roman" pitchFamily="18" charset="0"/>
              </a:rPr>
              <a:t>- хлопки ладонями впереди или сзади (за спиной выполняются свободными, не напряженными, согнутыми в локтях руками, двигающимися навстречу друг другу</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r>
              <a:rPr lang="ru-RU" sz="1200" b="1" dirty="0">
                <a:latin typeface="Times New Roman" pitchFamily="18" charset="0"/>
                <a:cs typeface="Times New Roman" pitchFamily="18" charset="0"/>
              </a:rPr>
              <a:t>«Блинчики» </a:t>
            </a:r>
            <a:r>
              <a:rPr lang="ru-RU" sz="1200" dirty="0">
                <a:latin typeface="Times New Roman" pitchFamily="18" charset="0"/>
                <a:cs typeface="Times New Roman" pitchFamily="18" charset="0"/>
              </a:rPr>
              <a:t>- на «раз» - удар правой ладонью по левой, на «два» - наоборот (кисти расслаблены, стаккато), с поворотом кисти</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r>
              <a:rPr lang="ru-RU" sz="1200" dirty="0">
                <a:latin typeface="Times New Roman" pitchFamily="18" charset="0"/>
                <a:cs typeface="Times New Roman" pitchFamily="18" charset="0"/>
              </a:rPr>
              <a:t>Хлопки могут быть громкими или тихими, в зависимости от динамики музыкального образа</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r>
              <a:rPr lang="ru-RU" sz="1200" b="1" dirty="0">
                <a:latin typeface="Times New Roman" pitchFamily="18" charset="0"/>
                <a:cs typeface="Times New Roman" pitchFamily="18" charset="0"/>
              </a:rPr>
              <a:t>«Тарелочки» </a:t>
            </a:r>
            <a:r>
              <a:rPr lang="ru-RU" sz="1200" dirty="0">
                <a:latin typeface="Times New Roman" pitchFamily="18" charset="0"/>
                <a:cs typeface="Times New Roman" pitchFamily="18" charset="0"/>
              </a:rPr>
              <a:t>- младший возраст – «отряхни ладошки», старший возраст – ладони обеих рук имитируют скользящие движения оркестровых тарелок: правая рука с размаху двигается сверху вниз, левая рука – снизу вверх</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r>
              <a:rPr lang="ru-RU" sz="1200" b="1" dirty="0">
                <a:latin typeface="Times New Roman" pitchFamily="18" charset="0"/>
                <a:cs typeface="Times New Roman" pitchFamily="18" charset="0"/>
              </a:rPr>
              <a:t>«Бубен» </a:t>
            </a:r>
            <a:r>
              <a:rPr lang="ru-RU" sz="1200" dirty="0">
                <a:latin typeface="Times New Roman" pitchFamily="18" charset="0"/>
                <a:cs typeface="Times New Roman" pitchFamily="18" charset="0"/>
              </a:rPr>
              <a:t>- левая ладонь опорная (как бы крышка бубна, пальцы правой руки ударяют по ней. Опорную руку менять. Удар сильный</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r>
              <a:rPr lang="ru-RU" sz="1200" b="1" dirty="0">
                <a:latin typeface="Times New Roman" pitchFamily="18" charset="0"/>
                <a:cs typeface="Times New Roman" pitchFamily="18" charset="0"/>
              </a:rPr>
              <a:t>«Колокола» </a:t>
            </a:r>
            <a:r>
              <a:rPr lang="ru-RU" sz="1200" dirty="0">
                <a:latin typeface="Times New Roman" pitchFamily="18" charset="0"/>
                <a:cs typeface="Times New Roman" pitchFamily="18" charset="0"/>
              </a:rPr>
              <a:t>- активные хлопки над головой. Движение яркое, с большим размахом слегка согнутых в локтях ненапряженных рук. Для этого движения необходима полная свобода верхнего плечевого пояса</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r>
              <a:rPr lang="ru-RU" sz="1200" b="1" dirty="0">
                <a:latin typeface="Times New Roman" pitchFamily="18" charset="0"/>
                <a:cs typeface="Times New Roman" pitchFamily="18" charset="0"/>
              </a:rPr>
              <a:t>«Колокольчики» </a:t>
            </a:r>
            <a:r>
              <a:rPr lang="ru-RU" sz="1200" dirty="0">
                <a:latin typeface="Times New Roman" pitchFamily="18" charset="0"/>
                <a:cs typeface="Times New Roman" pitchFamily="18" charset="0"/>
              </a:rPr>
              <a:t>- мелкие хлопки прямыми пальцами одной руки о ладонь другой. Удары легкие, негромкие. Руки могут быть согнуты в локтях, выпрямлены или подняты в сторону-вверх (вправо или влево). Возможны варианты «колокольчиков», звучащих около правого ушка или около левого</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r>
              <a:rPr lang="ru-RU" sz="1200" b="1" dirty="0">
                <a:latin typeface="Times New Roman" pitchFamily="18" charset="0"/>
                <a:cs typeface="Times New Roman" pitchFamily="18" charset="0"/>
              </a:rPr>
              <a:t>«Ловим комариков» </a:t>
            </a:r>
            <a:r>
              <a:rPr lang="ru-RU" sz="1200" dirty="0">
                <a:latin typeface="Times New Roman" pitchFamily="18" charset="0"/>
                <a:cs typeface="Times New Roman" pitchFamily="18" charset="0"/>
              </a:rPr>
              <a:t>- легкие, звонкие хлопки прямыми ладошками справа, слева от корпуса, вверху и внизу согнутыми в локтях руками.</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0808" y="7164288"/>
            <a:ext cx="3528392"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1018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687" y="3015700"/>
            <a:ext cx="5616625"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49"/>
            <a:ext cx="6858000" cy="9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0" y="1907704"/>
            <a:ext cx="6858000" cy="1107996"/>
          </a:xfrm>
          <a:prstGeom prst="rect">
            <a:avLst/>
          </a:prstGeom>
        </p:spPr>
        <p:txBody>
          <a:bodyPr wrap="square">
            <a:spAutoFit/>
          </a:bodyPr>
          <a:lstStyle/>
          <a:p>
            <a:pPr algn="ctr"/>
            <a:r>
              <a:rPr lang="ru-RU" sz="2400" b="1" dirty="0" smtClean="0">
                <a:solidFill>
                  <a:srgbClr val="006600"/>
                </a:solidFill>
                <a:latin typeface="Times New Roman" pitchFamily="18" charset="0"/>
                <a:cs typeface="Times New Roman" pitchFamily="18" charset="0"/>
              </a:rPr>
              <a:t>Положения рук в групповых танцах,</a:t>
            </a:r>
          </a:p>
          <a:p>
            <a:pPr algn="ctr"/>
            <a:r>
              <a:rPr lang="ru-RU" sz="2400" b="1" dirty="0">
                <a:solidFill>
                  <a:srgbClr val="006600"/>
                </a:solidFill>
                <a:latin typeface="Times New Roman" pitchFamily="18" charset="0"/>
                <a:cs typeface="Times New Roman" pitchFamily="18" charset="0"/>
              </a:rPr>
              <a:t>ф</a:t>
            </a:r>
            <a:r>
              <a:rPr lang="ru-RU" sz="2400" b="1" dirty="0" smtClean="0">
                <a:solidFill>
                  <a:srgbClr val="006600"/>
                </a:solidFill>
                <a:latin typeface="Times New Roman" pitchFamily="18" charset="0"/>
                <a:cs typeface="Times New Roman" pitchFamily="18" charset="0"/>
              </a:rPr>
              <a:t>игуры и перестроения.</a:t>
            </a:r>
          </a:p>
          <a:p>
            <a:endParaRPr lang="ru-RU" dirty="0" smtClean="0"/>
          </a:p>
        </p:txBody>
      </p:sp>
    </p:spTree>
    <p:extLst>
      <p:ext uri="{BB962C8B-B14F-4D97-AF65-F5344CB8AC3E}">
        <p14:creationId xmlns:p14="http://schemas.microsoft.com/office/powerpoint/2010/main" val="40759129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16632" y="48863"/>
            <a:ext cx="6552728" cy="9325630"/>
          </a:xfrm>
          <a:prstGeom prst="rect">
            <a:avLst/>
          </a:prstGeom>
        </p:spPr>
        <p:txBody>
          <a:bodyPr wrap="square">
            <a:spAutoFit/>
          </a:bodyPr>
          <a:lstStyle/>
          <a:p>
            <a:pPr algn="ctr"/>
            <a:r>
              <a:rPr lang="ru-RU" sz="2400" b="1" dirty="0">
                <a:latin typeface="Times New Roman" pitchFamily="18" charset="0"/>
                <a:cs typeface="Times New Roman" pitchFamily="18" charset="0"/>
              </a:rPr>
              <a:t>Виды </a:t>
            </a:r>
            <a:r>
              <a:rPr lang="ru-RU" sz="2400" b="1" dirty="0" smtClean="0">
                <a:latin typeface="Times New Roman" pitchFamily="18" charset="0"/>
                <a:cs typeface="Times New Roman" pitchFamily="18" charset="0"/>
              </a:rPr>
              <a:t>шага:</a:t>
            </a:r>
            <a:endParaRPr lang="ru-RU" sz="1200"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Спокойная ходьба </a:t>
            </a:r>
            <a:r>
              <a:rPr lang="ru-RU" sz="1200" dirty="0">
                <a:latin typeface="Times New Roman" pitchFamily="18" charset="0"/>
                <a:cs typeface="Times New Roman" pitchFamily="18" charset="0"/>
              </a:rPr>
              <a:t>(прогулка) – шаг начинается с носка вытянутой правой (левой) ноги, носок развернут в сторону. Амплитуда и длина шага небольшая. Движение рук произвольное (могут быть в любой позиции</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Шаг на всей ступне </a:t>
            </a:r>
            <a:r>
              <a:rPr lang="ru-RU" sz="1200" dirty="0">
                <a:latin typeface="Times New Roman" pitchFamily="18" charset="0"/>
                <a:cs typeface="Times New Roman" pitchFamily="18" charset="0"/>
              </a:rPr>
              <a:t>(топающий) – исполняется с очень небольшим продвижением вперед: колени чуть согнуты, корпус прямой, ноги ставятся на всю ступню с легким притопом, от пола их почти не поднимают, но и не шаркают. Ребенок движется как бы «на колесиках» руки можно поставить кулачками на пояс</a:t>
            </a:r>
            <a:r>
              <a:rPr lang="ru-RU" sz="1200" dirty="0" smtClean="0">
                <a:latin typeface="Times New Roman" pitchFamily="18" charset="0"/>
                <a:cs typeface="Times New Roman" pitchFamily="18" charset="0"/>
              </a:rPr>
              <a:t>.</a:t>
            </a:r>
            <a:r>
              <a:rPr lang="ru-RU" sz="1200" b="1" dirty="0">
                <a:latin typeface="Times New Roman" pitchFamily="18" charset="0"/>
                <a:cs typeface="Times New Roman" pitchFamily="18" charset="0"/>
              </a:rPr>
              <a:t> </a:t>
            </a:r>
            <a:r>
              <a:rPr lang="ru-RU" sz="1200" b="1" dirty="0" smtClean="0">
                <a:latin typeface="Times New Roman" pitchFamily="18" charset="0"/>
                <a:cs typeface="Times New Roman" pitchFamily="18" charset="0"/>
              </a:rPr>
              <a:t> (Шаг </a:t>
            </a:r>
            <a:r>
              <a:rPr lang="ru-RU" sz="1200" b="1" dirty="0">
                <a:latin typeface="Times New Roman" pitchFamily="18" charset="0"/>
                <a:cs typeface="Times New Roman" pitchFamily="18" charset="0"/>
              </a:rPr>
              <a:t>на </a:t>
            </a:r>
            <a:r>
              <a:rPr lang="ru-RU" sz="1200" b="1" dirty="0" smtClean="0">
                <a:latin typeface="Times New Roman" pitchFamily="18" charset="0"/>
                <a:cs typeface="Times New Roman" pitchFamily="18" charset="0"/>
              </a:rPr>
              <a:t>носках</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Хороводный шаг </a:t>
            </a:r>
            <a:r>
              <a:rPr lang="ru-RU" sz="1200" dirty="0">
                <a:latin typeface="Times New Roman" pitchFamily="18" charset="0"/>
                <a:cs typeface="Times New Roman" pitchFamily="18" charset="0"/>
              </a:rPr>
              <a:t>– этот вид шага используется в хороводах. Отличается от простого шага большой плавностью и устремленностью. Устремленный характер придают движению хорошая осанка, приподнятая голова. Движение связано с музыкой неторопливого, спокойного содержания</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Приставной хороводный шаг </a:t>
            </a:r>
            <a:r>
              <a:rPr lang="ru-RU" sz="1200" dirty="0">
                <a:latin typeface="Times New Roman" pitchFamily="18" charset="0"/>
                <a:cs typeface="Times New Roman" pitchFamily="18" charset="0"/>
              </a:rPr>
              <a:t>(без смены опорной ноги) – на «раз» - небольшой шаг с носка правой (левой) ноги, на «два» - носок другой ноги приставляется к пятке опорной и т. д</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Приставной хороводный шаг </a:t>
            </a:r>
            <a:r>
              <a:rPr lang="ru-RU" sz="1200" dirty="0">
                <a:latin typeface="Times New Roman" pitchFamily="18" charset="0"/>
                <a:cs typeface="Times New Roman" pitchFamily="18" charset="0"/>
              </a:rPr>
              <a:t>(с поочередной сменой опорной ноги) – ритмический рисунок шага: 2 восьмые, четверть. На «раз»- длинный шаг с носка правой (левой) ноги, и на «и» - приставление левого (правого) носка к пятке опорной ноги. На «два» - шаг на месте с правой (левой) ноги. На следующий такт движение с другой ноги</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Шаг кадрили</a:t>
            </a:r>
            <a:r>
              <a:rPr lang="ru-RU" sz="1200" dirty="0">
                <a:latin typeface="Times New Roman" pitchFamily="18" charset="0"/>
                <a:cs typeface="Times New Roman" pitchFamily="18" charset="0"/>
              </a:rPr>
              <a:t> – на «раз» - шаг правой (левой) ногой, на «два» - легкий скользящий удар каблуком другой ноги рядом с опорной. </a:t>
            </a:r>
            <a:r>
              <a:rPr lang="ru-RU" sz="1200" dirty="0" err="1">
                <a:latin typeface="Times New Roman" pitchFamily="18" charset="0"/>
                <a:cs typeface="Times New Roman" pitchFamily="18" charset="0"/>
              </a:rPr>
              <a:t>Неопорная</a:t>
            </a:r>
            <a:r>
              <a:rPr lang="ru-RU" sz="1200" dirty="0">
                <a:latin typeface="Times New Roman" pitchFamily="18" charset="0"/>
                <a:cs typeface="Times New Roman" pitchFamily="18" charset="0"/>
              </a:rPr>
              <a:t> нога после удара каблуком вытягивается вперед, начиная следующий шаг. </a:t>
            </a:r>
            <a:endParaRPr lang="ru-RU" sz="1200" dirty="0" smtClean="0">
              <a:latin typeface="Times New Roman" pitchFamily="18" charset="0"/>
              <a:cs typeface="Times New Roman" pitchFamily="18" charset="0"/>
            </a:endParaRPr>
          </a:p>
          <a:p>
            <a:pPr algn="just"/>
            <a:r>
              <a:rPr lang="ru-RU" sz="1200" b="1" dirty="0" smtClean="0">
                <a:latin typeface="Times New Roman" pitchFamily="18" charset="0"/>
                <a:cs typeface="Times New Roman" pitchFamily="18" charset="0"/>
              </a:rPr>
              <a:t>Высокий </a:t>
            </a:r>
            <a:r>
              <a:rPr lang="ru-RU" sz="1200" b="1" dirty="0">
                <a:latin typeface="Times New Roman" pitchFamily="18" charset="0"/>
                <a:cs typeface="Times New Roman" pitchFamily="18" charset="0"/>
              </a:rPr>
              <a:t>шаг </a:t>
            </a:r>
            <a:r>
              <a:rPr lang="ru-RU" sz="1200" dirty="0">
                <a:latin typeface="Times New Roman" pitchFamily="18" charset="0"/>
                <a:cs typeface="Times New Roman" pitchFamily="18" charset="0"/>
              </a:rPr>
              <a:t>– нога не выносится вперед, а сгибается в колене и поднимается вверх под углом 900. носок максимально оттянут вниз или ступня параллельна полу) «утюжком». Это шаг на месте или с продвижением вперед (в образе петушка, лошадки</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Шаг с притопом на месте </a:t>
            </a:r>
            <a:r>
              <a:rPr lang="ru-RU" sz="1200" dirty="0">
                <a:latin typeface="Times New Roman" pitchFamily="18" charset="0"/>
                <a:cs typeface="Times New Roman" pitchFamily="18" charset="0"/>
              </a:rPr>
              <a:t>– на «раз» делают шаг на месте левой ногой рядом с правой; на «два» - притоп правой ногой впереди левой, без переноса на нее тяжести тела. Затем на «раз» - шаг на месте правой, ставя ее рядом с левой; на «два» - притоп левой впереди правой; все повторяется сначала. Акцент постоянно падает на притоп (на «два</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Переменный шаг </a:t>
            </a:r>
            <a:r>
              <a:rPr lang="ru-RU" sz="1200" dirty="0">
                <a:latin typeface="Times New Roman" pitchFamily="18" charset="0"/>
                <a:cs typeface="Times New Roman" pitchFamily="18" charset="0"/>
              </a:rPr>
              <a:t>– выполняется на 2 такта в двухдольном размере или 1 такт в четырехдольном. В основе шага – хороводный шаг. На «раз» и «два» 1-го такта – длинные поочередные шаги с носка правой (левой) ноги. На «раз» и «два» 2-го такта – три коротких поочередных шага с носка другой ноги. На «и» пауза. Следующий шаг начинается с носка левой ноги</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Боковой приставной шаг </a:t>
            </a:r>
            <a:r>
              <a:rPr lang="ru-RU" sz="1200" dirty="0">
                <a:latin typeface="Times New Roman" pitchFamily="18" charset="0"/>
                <a:cs typeface="Times New Roman" pitchFamily="18" charset="0"/>
              </a:rPr>
              <a:t>– на «раз» - вправо (влево), на «два» - левая (правая) нога приставляется к опорной. Носки ног вместе или врозь, в зависимости от исходного положения («узкая дорожка» или основная стойка</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Боковое </a:t>
            </a:r>
            <a:r>
              <a:rPr lang="ru-RU" sz="1200" b="1" dirty="0" err="1">
                <a:latin typeface="Times New Roman" pitchFamily="18" charset="0"/>
                <a:cs typeface="Times New Roman" pitchFamily="18" charset="0"/>
              </a:rPr>
              <a:t>припадание</a:t>
            </a:r>
            <a:r>
              <a:rPr lang="ru-RU" sz="1200" b="1" dirty="0">
                <a:latin typeface="Times New Roman" pitchFamily="18" charset="0"/>
                <a:cs typeface="Times New Roman" pitchFamily="18" charset="0"/>
              </a:rPr>
              <a:t> </a:t>
            </a:r>
            <a:r>
              <a:rPr lang="ru-RU" sz="1200" dirty="0">
                <a:latin typeface="Times New Roman" pitchFamily="18" charset="0"/>
                <a:cs typeface="Times New Roman" pitchFamily="18" charset="0"/>
              </a:rPr>
              <a:t>– на «раз» - боковой шаг с носка правой (левой) ноги, колено сгибается (как бы маленькое приседание). На «два» - носок другой ноги приставляется к пятке опорной сзади, одновременно колено правой (левой) ноги выпрямляется. Элемент «</a:t>
            </a:r>
            <a:r>
              <a:rPr lang="ru-RU" sz="1200" dirty="0" err="1">
                <a:latin typeface="Times New Roman" pitchFamily="18" charset="0"/>
                <a:cs typeface="Times New Roman" pitchFamily="18" charset="0"/>
              </a:rPr>
              <a:t>припадания</a:t>
            </a:r>
            <a:r>
              <a:rPr lang="ru-RU" sz="1200" dirty="0">
                <a:latin typeface="Times New Roman" pitchFamily="18" charset="0"/>
                <a:cs typeface="Times New Roman" pitchFamily="18" charset="0"/>
              </a:rPr>
              <a:t>» можно выполнять и на месте в «точке» или с поворотом вокруг своей оси («часики</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b="1" dirty="0" smtClean="0">
                <a:latin typeface="Times New Roman" pitchFamily="18" charset="0"/>
                <a:cs typeface="Times New Roman" pitchFamily="18" charset="0"/>
              </a:rPr>
              <a:t>Пружинящий </a:t>
            </a:r>
            <a:r>
              <a:rPr lang="ru-RU" sz="1200" b="1" dirty="0">
                <a:latin typeface="Times New Roman" pitchFamily="18" charset="0"/>
                <a:cs typeface="Times New Roman" pitchFamily="18" charset="0"/>
              </a:rPr>
              <a:t>шаг </a:t>
            </a:r>
            <a:r>
              <a:rPr lang="ru-RU" sz="1200" dirty="0">
                <a:latin typeface="Times New Roman" pitchFamily="18" charset="0"/>
                <a:cs typeface="Times New Roman" pitchFamily="18" charset="0"/>
              </a:rPr>
              <a:t>– это «пружинка» с продвижением на всей ступне</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Крадущийся шаг </a:t>
            </a:r>
            <a:r>
              <a:rPr lang="ru-RU" sz="1200" dirty="0">
                <a:latin typeface="Times New Roman" pitchFamily="18" charset="0"/>
                <a:cs typeface="Times New Roman" pitchFamily="18" charset="0"/>
              </a:rPr>
              <a:t>– это «</a:t>
            </a:r>
            <a:r>
              <a:rPr lang="ru-RU" sz="1200" dirty="0" err="1">
                <a:latin typeface="Times New Roman" pitchFamily="18" charset="0"/>
                <a:cs typeface="Times New Roman" pitchFamily="18" charset="0"/>
              </a:rPr>
              <a:t>пружинка»с</a:t>
            </a:r>
            <a:r>
              <a:rPr lang="ru-RU" sz="1200" dirty="0">
                <a:latin typeface="Times New Roman" pitchFamily="18" charset="0"/>
                <a:cs typeface="Times New Roman" pitchFamily="18" charset="0"/>
              </a:rPr>
              <a:t> продвижением на подушечках и низких </a:t>
            </a:r>
            <a:r>
              <a:rPr lang="ru-RU" sz="1200" dirty="0" err="1">
                <a:latin typeface="Times New Roman" pitchFamily="18" charset="0"/>
                <a:cs typeface="Times New Roman" pitchFamily="18" charset="0"/>
              </a:rPr>
              <a:t>полупальцах</a:t>
            </a:r>
            <a:r>
              <a:rPr lang="ru-RU" sz="1200" dirty="0">
                <a:latin typeface="Times New Roman" pitchFamily="18" charset="0"/>
                <a:cs typeface="Times New Roman" pitchFamily="18" charset="0"/>
              </a:rPr>
              <a:t> (образ куклы, балерины и т. д.). движение выполняется только в подготовительной группе</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Боковой шаг </a:t>
            </a:r>
            <a:r>
              <a:rPr lang="ru-RU" sz="1200" dirty="0">
                <a:latin typeface="Times New Roman" pitchFamily="18" charset="0"/>
                <a:cs typeface="Times New Roman" pitchFamily="18" charset="0"/>
              </a:rPr>
              <a:t>(«крестик») – на «раз» - шаг в сторону с правой (левой) ноги. На «два» - перед ней накрест ставится левая (правая) нога</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Шаг окрестный вперед-назад </a:t>
            </a:r>
            <a:r>
              <a:rPr lang="ru-RU" sz="1200" dirty="0">
                <a:latin typeface="Times New Roman" pitchFamily="18" charset="0"/>
                <a:cs typeface="Times New Roman" pitchFamily="18" charset="0"/>
              </a:rPr>
              <a:t>(«косичка») – хороводный шаг, только ноги ставятся не под углом 450 вправо или влево а накрест перед правой или левой. При движении этим шагом назад левая нога ставится сзади правой и наоборот</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endParaRPr lang="ru-RU" sz="1200" dirty="0">
              <a:latin typeface="Times New Roman" pitchFamily="18" charset="0"/>
              <a:cs typeface="Times New Roman" pitchFamily="18" charset="0"/>
            </a:endParaRPr>
          </a:p>
        </p:txBody>
      </p:sp>
    </p:spTree>
    <p:extLst>
      <p:ext uri="{BB962C8B-B14F-4D97-AF65-F5344CB8AC3E}">
        <p14:creationId xmlns:p14="http://schemas.microsoft.com/office/powerpoint/2010/main" val="19728927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505" y="7759005"/>
            <a:ext cx="6858000" cy="1384995"/>
          </a:xfrm>
          <a:prstGeom prst="rect">
            <a:avLst/>
          </a:prstGeom>
        </p:spPr>
        <p:txBody>
          <a:bodyPr wrap="square">
            <a:spAutoFit/>
          </a:bodyPr>
          <a:lstStyle/>
          <a:p>
            <a:pPr algn="ctr"/>
            <a:r>
              <a:rPr lang="ru-RU" sz="1200" dirty="0" smtClean="0">
                <a:latin typeface="Times New Roman" pitchFamily="18" charset="0"/>
                <a:cs typeface="Times New Roman" pitchFamily="18" charset="0"/>
              </a:rPr>
              <a:t> </a:t>
            </a:r>
            <a:r>
              <a:rPr lang="ru-RU" sz="1200" b="1" dirty="0" smtClean="0">
                <a:latin typeface="Times New Roman" pitchFamily="18" charset="0"/>
                <a:cs typeface="Times New Roman" pitchFamily="18" charset="0"/>
              </a:rPr>
              <a:t>Круг</a:t>
            </a:r>
            <a:endParaRPr lang="ru-RU" sz="1200" dirty="0" smtClean="0">
              <a:latin typeface="Times New Roman" pitchFamily="18" charset="0"/>
              <a:cs typeface="Times New Roman" pitchFamily="18" charset="0"/>
            </a:endParaRPr>
          </a:p>
          <a:p>
            <a:r>
              <a:rPr lang="ru-RU" sz="1200" dirty="0" smtClean="0">
                <a:latin typeface="Times New Roman" pitchFamily="18" charset="0"/>
                <a:cs typeface="Times New Roman" pitchFamily="18" charset="0"/>
              </a:rPr>
              <a:t>В этой фигуре число участвующих не ограничено, однако их должно быть не менее трех человек. Юноши и девушки, повернувшись лицом к центру круга и взявшись за руки, образуют замкнутый круг. Руки свободно, без напряжения отходят под небольшим углом от корпуса вниз или на верх. Движения по кругу, как правило, идут по часовой стрелке. Сделав мягкий по </a:t>
            </a:r>
            <a:r>
              <a:rPr lang="ru-RU" sz="1200" dirty="0" err="1" smtClean="0">
                <a:latin typeface="Times New Roman" pitchFamily="18" charset="0"/>
                <a:cs typeface="Times New Roman" pitchFamily="18" charset="0"/>
              </a:rPr>
              <a:t>луоборот</a:t>
            </a:r>
            <a:r>
              <a:rPr lang="ru-RU" sz="1200" dirty="0" smtClean="0">
                <a:latin typeface="Times New Roman" pitchFamily="18" charset="0"/>
                <a:cs typeface="Times New Roman" pitchFamily="18" charset="0"/>
              </a:rPr>
              <a:t> корпусом по ходу движения, юноши и девушки идут простым шагом или переменным, а также переменным шагом с притопом.</a:t>
            </a:r>
            <a:endParaRPr lang="ru-RU" sz="1200" dirty="0">
              <a:latin typeface="Times New Roman" pitchFamily="18" charset="0"/>
              <a:cs typeface="Times New Roman" pitchFamily="18" charset="0"/>
            </a:endParaRPr>
          </a:p>
        </p:txBody>
      </p:sp>
      <p:sp>
        <p:nvSpPr>
          <p:cNvPr id="3" name="Овал 2"/>
          <p:cNvSpPr/>
          <p:nvPr/>
        </p:nvSpPr>
        <p:spPr>
          <a:xfrm>
            <a:off x="620688" y="1043608"/>
            <a:ext cx="5616624" cy="5544616"/>
          </a:xfrm>
          <a:prstGeom prst="ellipse">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5171146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7943671"/>
            <a:ext cx="6858000" cy="1200329"/>
          </a:xfrm>
          <a:prstGeom prst="rect">
            <a:avLst/>
          </a:prstGeom>
        </p:spPr>
        <p:txBody>
          <a:bodyPr wrap="square">
            <a:spAutoFit/>
          </a:bodyPr>
          <a:lstStyle/>
          <a:p>
            <a:pPr algn="ctr"/>
            <a:r>
              <a:rPr lang="ru-RU" sz="1200" b="1" dirty="0" smtClean="0">
                <a:latin typeface="Times New Roman" pitchFamily="18" charset="0"/>
                <a:cs typeface="Times New Roman" pitchFamily="18" charset="0"/>
              </a:rPr>
              <a:t>«Звездочка».</a:t>
            </a:r>
          </a:p>
          <a:p>
            <a:pPr algn="just"/>
            <a:r>
              <a:rPr lang="ru-RU" sz="1200" dirty="0" smtClean="0">
                <a:latin typeface="Times New Roman" pitchFamily="18" charset="0"/>
                <a:cs typeface="Times New Roman" pitchFamily="18" charset="0"/>
              </a:rPr>
              <a:t>Юноши и девушки, стоя в затылок друг другу по кругу, соединяют в центре образовавшегося круга правые или левые руки. Противоположные руки находятся в третьем или первом положении. Эта фигура может быть построена как из четного, так и из нечетного числа участвующих, однако не менее трех и не более восьми человек. В этом построении можно двигаться по кругу простым или переменным шагом, а также шагом с переступанием.</a:t>
            </a:r>
            <a:endParaRPr lang="ru-RU" sz="1200" dirty="0">
              <a:latin typeface="Times New Roman" pitchFamily="18" charset="0"/>
              <a:cs typeface="Times New Roman" pitchFamily="18" charset="0"/>
            </a:endParaRPr>
          </a:p>
        </p:txBody>
      </p:sp>
      <p:cxnSp>
        <p:nvCxnSpPr>
          <p:cNvPr id="4" name="Прямая соединительная линия 3"/>
          <p:cNvCxnSpPr/>
          <p:nvPr/>
        </p:nvCxnSpPr>
        <p:spPr>
          <a:xfrm flipV="1">
            <a:off x="3645024" y="539552"/>
            <a:ext cx="0" cy="288032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flipV="1">
            <a:off x="1484784" y="3419872"/>
            <a:ext cx="2160240" cy="1872208"/>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flipH="1" flipV="1">
            <a:off x="1844824" y="1259632"/>
            <a:ext cx="1800200" cy="216024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a:xfrm flipH="1" flipV="1">
            <a:off x="836712" y="3131840"/>
            <a:ext cx="2808312" cy="288032"/>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3645024" y="3419872"/>
            <a:ext cx="280831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a:off x="3645024" y="3419872"/>
            <a:ext cx="1872208" cy="2016224"/>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p:cNvCxnSpPr/>
          <p:nvPr/>
        </p:nvCxnSpPr>
        <p:spPr>
          <a:xfrm flipH="1">
            <a:off x="3537012" y="3419872"/>
            <a:ext cx="108012" cy="2952328"/>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Прямая соединительная линия 37"/>
          <p:cNvCxnSpPr/>
          <p:nvPr/>
        </p:nvCxnSpPr>
        <p:spPr>
          <a:xfrm flipV="1">
            <a:off x="3645024" y="1691680"/>
            <a:ext cx="2232248" cy="1728192"/>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11297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Прямая соединительная линия 3"/>
          <p:cNvCxnSpPr/>
          <p:nvPr/>
        </p:nvCxnSpPr>
        <p:spPr>
          <a:xfrm flipV="1">
            <a:off x="3645024" y="539552"/>
            <a:ext cx="0" cy="288032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flipV="1">
            <a:off x="1484784" y="3419872"/>
            <a:ext cx="2160240" cy="1872208"/>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flipH="1" flipV="1">
            <a:off x="1844824" y="1259632"/>
            <a:ext cx="1800200" cy="216024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a:xfrm flipH="1" flipV="1">
            <a:off x="836712" y="3131840"/>
            <a:ext cx="2808312" cy="288032"/>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3645024" y="3419872"/>
            <a:ext cx="280831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a:endCxn id="5" idx="5"/>
          </p:cNvCxnSpPr>
          <p:nvPr/>
        </p:nvCxnSpPr>
        <p:spPr>
          <a:xfrm>
            <a:off x="3645024" y="3419872"/>
            <a:ext cx="1985776" cy="209815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p:cNvCxnSpPr/>
          <p:nvPr/>
        </p:nvCxnSpPr>
        <p:spPr>
          <a:xfrm flipH="1">
            <a:off x="3537012" y="3419872"/>
            <a:ext cx="108012" cy="2952328"/>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Прямая соединительная линия 37"/>
          <p:cNvCxnSpPr/>
          <p:nvPr/>
        </p:nvCxnSpPr>
        <p:spPr>
          <a:xfrm flipV="1">
            <a:off x="3645024" y="1691680"/>
            <a:ext cx="2232248" cy="1728192"/>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Прямоугольник 2"/>
          <p:cNvSpPr/>
          <p:nvPr/>
        </p:nvSpPr>
        <p:spPr>
          <a:xfrm>
            <a:off x="-45132" y="8313003"/>
            <a:ext cx="6912768" cy="830997"/>
          </a:xfrm>
          <a:prstGeom prst="rect">
            <a:avLst/>
          </a:prstGeom>
        </p:spPr>
        <p:txBody>
          <a:bodyPr wrap="square">
            <a:spAutoFit/>
          </a:bodyPr>
          <a:lstStyle/>
          <a:p>
            <a:pPr algn="ctr"/>
            <a:r>
              <a:rPr lang="ru-RU" sz="1200" b="1" dirty="0">
                <a:latin typeface="Times New Roman" pitchFamily="18" charset="0"/>
                <a:cs typeface="Times New Roman" pitchFamily="18" charset="0"/>
              </a:rPr>
              <a:t>«Карусель».</a:t>
            </a:r>
          </a:p>
          <a:p>
            <a:pPr algn="just"/>
            <a:r>
              <a:rPr lang="ru-RU" sz="1200" dirty="0">
                <a:latin typeface="Times New Roman" pitchFamily="18" charset="0"/>
                <a:cs typeface="Times New Roman" pitchFamily="18" charset="0"/>
              </a:rPr>
              <a:t>Основой этой фигуры является «звездочка». Юноши образуют правыми руками «звездочку», а левыми держат правые руки девушек. В построении этой фигуры может участвовать не менее трех, но не более восьми пар.</a:t>
            </a:r>
          </a:p>
        </p:txBody>
      </p:sp>
      <p:sp>
        <p:nvSpPr>
          <p:cNvPr id="5" name="Овал 4"/>
          <p:cNvSpPr/>
          <p:nvPr/>
        </p:nvSpPr>
        <p:spPr>
          <a:xfrm>
            <a:off x="836712" y="539552"/>
            <a:ext cx="5616624" cy="5832648"/>
          </a:xfrm>
          <a:prstGeom prst="ellipse">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Выгнутая влево стрелка 6"/>
          <p:cNvSpPr/>
          <p:nvPr/>
        </p:nvSpPr>
        <p:spPr>
          <a:xfrm>
            <a:off x="2528900" y="3405861"/>
            <a:ext cx="1008112" cy="1476164"/>
          </a:xfrm>
          <a:prstGeom prst="curved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21436693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9106" y="0"/>
            <a:ext cx="6828893" cy="2308324"/>
          </a:xfrm>
          <a:prstGeom prst="rect">
            <a:avLst/>
          </a:prstGeom>
        </p:spPr>
        <p:txBody>
          <a:bodyPr wrap="square">
            <a:spAutoFit/>
          </a:bodyPr>
          <a:lstStyle/>
          <a:p>
            <a:pPr algn="ctr"/>
            <a:r>
              <a:rPr lang="ru-RU" sz="2400" b="1" dirty="0" smtClean="0">
                <a:solidFill>
                  <a:srgbClr val="006600"/>
                </a:solidFill>
                <a:latin typeface="Times New Roman" pitchFamily="18" charset="0"/>
                <a:cs typeface="Times New Roman" pitchFamily="18" charset="0"/>
              </a:rPr>
              <a:t>Присядка</a:t>
            </a:r>
            <a:endParaRPr lang="ru-RU" sz="1200" dirty="0">
              <a:latin typeface="Times New Roman" pitchFamily="18" charset="0"/>
              <a:cs typeface="Times New Roman" pitchFamily="18" charset="0"/>
            </a:endParaRPr>
          </a:p>
          <a:p>
            <a:pPr algn="just"/>
            <a:r>
              <a:rPr lang="ru-RU" sz="1200" dirty="0" smtClean="0">
                <a:latin typeface="Times New Roman" pitchFamily="18" charset="0"/>
                <a:cs typeface="Times New Roman" pitchFamily="18" charset="0"/>
              </a:rPr>
              <a:t>История </a:t>
            </a:r>
            <a:r>
              <a:rPr lang="ru-RU" sz="1200" dirty="0">
                <a:latin typeface="Times New Roman" pitchFamily="18" charset="0"/>
                <a:cs typeface="Times New Roman" pitchFamily="18" charset="0"/>
              </a:rPr>
              <a:t>этого танца начинается в 1113 году в Киеве, когда скончался великий князь Святополк. В то время жил каменщик Петро Присядка. Он много работал сидя на корточках с тяжелыми камнями и инструментами в мозолистых руках. Каждый вечер после своего трудового подвига он выходил на </a:t>
            </a:r>
            <a:r>
              <a:rPr lang="ru-RU" sz="1200" dirty="0" err="1">
                <a:latin typeface="Times New Roman" pitchFamily="18" charset="0"/>
                <a:cs typeface="Times New Roman" pitchFamily="18" charset="0"/>
              </a:rPr>
              <a:t>Крещатик</a:t>
            </a:r>
            <a:r>
              <a:rPr lang="ru-RU" sz="1200" dirty="0">
                <a:latin typeface="Times New Roman" pitchFamily="18" charset="0"/>
                <a:cs typeface="Times New Roman" pitchFamily="18" charset="0"/>
              </a:rPr>
              <a:t> и, приняв ковш вина и калач, принимался подскакивать, разминая затёкшие за день ноги. Владимир Мономах, приглашённый киевлянами на царство, проезжал вечером со своей свитой по городу. Он сразу заметил странную пляску и указал митрополиту Никифору на танцующего молодца. Уже через несколько дней Петро плясал для самого великого князя всея Руси каждый его завтрак, обед и ужин. Танцевать как Присядка или Под-Присядку вскоре стало модным в зажиточном Киеве. Жирные скоморохи худели и учились танцевать «В-Присядку», ломая свои кривые ноги об скверные средневековые тротуары.</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774" y="2308324"/>
            <a:ext cx="3322410" cy="211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34787" y="4310451"/>
            <a:ext cx="6828893" cy="1938992"/>
          </a:xfrm>
          <a:prstGeom prst="rect">
            <a:avLst/>
          </a:prstGeom>
        </p:spPr>
        <p:txBody>
          <a:bodyPr wrap="square">
            <a:spAutoFit/>
          </a:bodyPr>
          <a:lstStyle/>
          <a:p>
            <a:endParaRPr lang="ru-RU" sz="1200" dirty="0" smtClean="0">
              <a:latin typeface="Times New Roman" pitchFamily="18" charset="0"/>
              <a:cs typeface="Times New Roman" pitchFamily="18" charset="0"/>
            </a:endParaRPr>
          </a:p>
          <a:p>
            <a:pPr algn="ctr"/>
            <a:r>
              <a:rPr lang="ru-RU" sz="2400" b="1" dirty="0" smtClean="0">
                <a:solidFill>
                  <a:srgbClr val="006600"/>
                </a:solidFill>
                <a:latin typeface="Times New Roman" pitchFamily="18" charset="0"/>
                <a:cs typeface="Times New Roman" pitchFamily="18" charset="0"/>
              </a:rPr>
              <a:t>Хоровод</a:t>
            </a:r>
            <a:endParaRPr lang="ru-RU" sz="1200" dirty="0" smtClean="0">
              <a:latin typeface="Times New Roman" pitchFamily="18" charset="0"/>
              <a:cs typeface="Times New Roman" pitchFamily="18" charset="0"/>
            </a:endParaRPr>
          </a:p>
          <a:p>
            <a:pPr algn="just"/>
            <a:r>
              <a:rPr lang="ru-RU" sz="1200" dirty="0" smtClean="0">
                <a:latin typeface="Times New Roman" pitchFamily="18" charset="0"/>
                <a:cs typeface="Times New Roman" pitchFamily="18" charset="0"/>
              </a:rPr>
              <a:t>Популярный </a:t>
            </a:r>
            <a:r>
              <a:rPr lang="ru-RU" sz="1200" dirty="0">
                <a:latin typeface="Times New Roman" pitchFamily="18" charset="0"/>
                <a:cs typeface="Times New Roman" pitchFamily="18" charset="0"/>
              </a:rPr>
              <a:t>русский танец — хоровод — танцев по кругу. Круг в хороводе символизировал в древности Солнце – бога Ярила. Считалось, что такие движения по кругу с пением песен задобрят бога Солнца и принесут хорошие урожаи. Сегодня это лишь исторический факт религии язычества древних славян, который не несёт уже своей смысловой нагрузки в исполнении хороводных (круговых) танцев</a:t>
            </a:r>
            <a:r>
              <a:rPr lang="ru-RU" sz="1200" b="1" dirty="0">
                <a:latin typeface="Times New Roman" pitchFamily="18" charset="0"/>
                <a:cs typeface="Times New Roman" pitchFamily="18" charset="0"/>
              </a:rPr>
              <a:t>. Выделяют две основные категории хороводов:</a:t>
            </a:r>
          </a:p>
          <a:p>
            <a:pPr algn="just"/>
            <a:r>
              <a:rPr lang="ru-RU" sz="1200" dirty="0">
                <a:latin typeface="Times New Roman" pitchFamily="18" charset="0"/>
                <a:cs typeface="Times New Roman" pitchFamily="18" charset="0"/>
              </a:rPr>
              <a:t>игровые (они имеют четкий сюжет, о котором рассказывает сопровождающая песня);</a:t>
            </a:r>
          </a:p>
          <a:p>
            <a:pPr algn="just"/>
            <a:r>
              <a:rPr lang="ru-RU" sz="1200" dirty="0">
                <a:latin typeface="Times New Roman" pitchFamily="18" charset="0"/>
                <a:cs typeface="Times New Roman" pitchFamily="18" charset="0"/>
              </a:rPr>
              <a:t>орнаментальные (здесь песня служит лишь музыкальным фоном).</a:t>
            </a:r>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774" y="6588224"/>
            <a:ext cx="3610442"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66213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8313003"/>
            <a:ext cx="6858000" cy="830997"/>
          </a:xfrm>
          <a:prstGeom prst="rect">
            <a:avLst/>
          </a:prstGeom>
        </p:spPr>
        <p:txBody>
          <a:bodyPr wrap="square">
            <a:spAutoFit/>
          </a:bodyPr>
          <a:lstStyle/>
          <a:p>
            <a:pPr algn="ctr"/>
            <a:r>
              <a:rPr lang="ru-RU" sz="1200" b="1" dirty="0">
                <a:latin typeface="Times New Roman" pitchFamily="18" charset="0"/>
                <a:cs typeface="Times New Roman" pitchFamily="18" charset="0"/>
              </a:rPr>
              <a:t>"Два круга рядом"</a:t>
            </a:r>
          </a:p>
          <a:p>
            <a:pPr algn="just"/>
            <a:r>
              <a:rPr lang="ru-RU" sz="1200" dirty="0">
                <a:latin typeface="Times New Roman" pitchFamily="18" charset="0"/>
                <a:cs typeface="Times New Roman" pitchFamily="18" charset="0"/>
              </a:rPr>
              <a:t>Круги находятся на небольшом расстоянии друг от друга или совсем рядом. Каждый круг может двигаться как по часовой стрелке, так и против неё. Повороты обоих кругов происходят одновременно или в одну, или в разные стороны.</a:t>
            </a:r>
          </a:p>
        </p:txBody>
      </p:sp>
      <p:sp>
        <p:nvSpPr>
          <p:cNvPr id="5" name="Овал 4"/>
          <p:cNvSpPr/>
          <p:nvPr/>
        </p:nvSpPr>
        <p:spPr>
          <a:xfrm>
            <a:off x="3068960" y="539552"/>
            <a:ext cx="3600400" cy="3744416"/>
          </a:xfrm>
          <a:prstGeom prst="ellipse">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Овал 5"/>
          <p:cNvSpPr/>
          <p:nvPr/>
        </p:nvSpPr>
        <p:spPr>
          <a:xfrm>
            <a:off x="332656" y="3851920"/>
            <a:ext cx="3600400" cy="3744416"/>
          </a:xfrm>
          <a:prstGeom prst="ellipse">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2084886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7943671"/>
            <a:ext cx="6858000" cy="1015663"/>
          </a:xfrm>
          <a:prstGeom prst="rect">
            <a:avLst/>
          </a:prstGeom>
        </p:spPr>
        <p:txBody>
          <a:bodyPr wrap="square">
            <a:spAutoFit/>
          </a:bodyPr>
          <a:lstStyle/>
          <a:p>
            <a:pPr algn="ctr"/>
            <a:r>
              <a:rPr lang="ru-RU" sz="1200" b="1" dirty="0" smtClean="0">
                <a:latin typeface="Times New Roman" pitchFamily="18" charset="0"/>
                <a:cs typeface="Times New Roman" pitchFamily="18" charset="0"/>
              </a:rPr>
              <a:t>«Круг в круге».</a:t>
            </a:r>
          </a:p>
          <a:p>
            <a:pPr algn="just"/>
            <a:r>
              <a:rPr lang="ru-RU" sz="1200" dirty="0" smtClean="0">
                <a:latin typeface="Times New Roman" pitchFamily="18" charset="0"/>
                <a:cs typeface="Times New Roman" pitchFamily="18" charset="0"/>
              </a:rPr>
              <a:t>Она образуется из двух кругов - круг в круге. Стоя лицом к центру, юноши и девушки берутся за руки, образуя каждые свой круг. Внешний состоит из юношей, а внутренний из девушек. «Корзиночка» движется «гармошкой» или «припаданием». Головы исполнителей повернуты по ходу движения, к своему партнеру или к центру круга.</a:t>
            </a:r>
            <a:endParaRPr lang="ru-RU" sz="1200" dirty="0">
              <a:latin typeface="Times New Roman" pitchFamily="18" charset="0"/>
              <a:cs typeface="Times New Roman" pitchFamily="18" charset="0"/>
            </a:endParaRPr>
          </a:p>
        </p:txBody>
      </p:sp>
      <p:sp>
        <p:nvSpPr>
          <p:cNvPr id="4" name="Овал 3"/>
          <p:cNvSpPr/>
          <p:nvPr/>
        </p:nvSpPr>
        <p:spPr>
          <a:xfrm>
            <a:off x="332656" y="539552"/>
            <a:ext cx="6336704" cy="6480720"/>
          </a:xfrm>
          <a:prstGeom prst="ellipse">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Овал 4"/>
          <p:cNvSpPr/>
          <p:nvPr/>
        </p:nvSpPr>
        <p:spPr>
          <a:xfrm>
            <a:off x="832520" y="1119808"/>
            <a:ext cx="5336976" cy="5320208"/>
          </a:xfrm>
          <a:prstGeom prst="ellipse">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7" name="Прямая со стрелкой 6"/>
          <p:cNvCxnSpPr/>
          <p:nvPr/>
        </p:nvCxnSpPr>
        <p:spPr>
          <a:xfrm>
            <a:off x="620688" y="6012160"/>
            <a:ext cx="648072" cy="648072"/>
          </a:xfrm>
          <a:prstGeom prst="straightConnector1">
            <a:avLst/>
          </a:prstGeom>
          <a:ln w="1016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p:nvPr/>
        </p:nvCxnSpPr>
        <p:spPr>
          <a:xfrm flipH="1" flipV="1">
            <a:off x="1562370" y="4857091"/>
            <a:ext cx="576064" cy="720080"/>
          </a:xfrm>
          <a:prstGeom prst="straightConnector1">
            <a:avLst/>
          </a:prstGeom>
          <a:ln w="1016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50762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1704" y="7775563"/>
            <a:ext cx="6858000" cy="1384995"/>
          </a:xfrm>
          <a:prstGeom prst="rect">
            <a:avLst/>
          </a:prstGeom>
        </p:spPr>
        <p:txBody>
          <a:bodyPr wrap="square">
            <a:spAutoFit/>
          </a:bodyPr>
          <a:lstStyle/>
          <a:p>
            <a:pPr algn="ctr"/>
            <a:r>
              <a:rPr lang="ru-RU" sz="1200" b="1" dirty="0">
                <a:latin typeface="Times New Roman" pitchFamily="18" charset="0"/>
                <a:cs typeface="Times New Roman" pitchFamily="18" charset="0"/>
              </a:rPr>
              <a:t>"Корзиночка"</a:t>
            </a:r>
          </a:p>
          <a:p>
            <a:pPr algn="just"/>
            <a:r>
              <a:rPr lang="ru-RU" sz="1200" dirty="0">
                <a:latin typeface="Times New Roman" pitchFamily="18" charset="0"/>
                <a:cs typeface="Times New Roman" pitchFamily="18" charset="0"/>
              </a:rPr>
              <a:t>Фигура образуется из двух кругов (круг в круге). Внешний состоит из парней, внутренний из девушек. В кругах должно быть равное количество участников. Стоя лицом к центу, парни и девушки берутся за руки, образуя каждый свой круг. Сделав шаг к кругу девушек, парни поднимают руки, и через головы партнёрш отпускают их на руки девушек. Число пар - не менее четырёх. Руки могут находиться, как внутри круга, так и снаружи. Для этого парни, а потом девушки поднимают руки и через головы партнёров опускают их за спины.</a:t>
            </a:r>
          </a:p>
        </p:txBody>
      </p:sp>
      <p:sp>
        <p:nvSpPr>
          <p:cNvPr id="5" name="Овал 4"/>
          <p:cNvSpPr/>
          <p:nvPr/>
        </p:nvSpPr>
        <p:spPr>
          <a:xfrm>
            <a:off x="332656" y="539552"/>
            <a:ext cx="6336704" cy="6480720"/>
          </a:xfrm>
          <a:prstGeom prst="ellipse">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Овал 5"/>
          <p:cNvSpPr/>
          <p:nvPr/>
        </p:nvSpPr>
        <p:spPr>
          <a:xfrm>
            <a:off x="832520" y="1119808"/>
            <a:ext cx="5336976" cy="5320208"/>
          </a:xfrm>
          <a:prstGeom prst="ellipse">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8" name="Прямая со стрелкой 7"/>
          <p:cNvCxnSpPr/>
          <p:nvPr/>
        </p:nvCxnSpPr>
        <p:spPr>
          <a:xfrm flipV="1">
            <a:off x="620688" y="5004048"/>
            <a:ext cx="864096" cy="216024"/>
          </a:xfrm>
          <a:prstGeom prst="straightConnector1">
            <a:avLst/>
          </a:prstGeom>
          <a:ln w="889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p:cNvCxnSpPr/>
          <p:nvPr/>
        </p:nvCxnSpPr>
        <p:spPr>
          <a:xfrm flipH="1">
            <a:off x="1052736" y="5112060"/>
            <a:ext cx="432048" cy="756084"/>
          </a:xfrm>
          <a:prstGeom prst="straightConnector1">
            <a:avLst/>
          </a:prstGeom>
          <a:ln w="889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a:off x="1844824" y="5760132"/>
            <a:ext cx="0" cy="864096"/>
          </a:xfrm>
          <a:prstGeom prst="straightConnector1">
            <a:avLst/>
          </a:prstGeom>
          <a:ln w="889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p:nvPr/>
        </p:nvCxnSpPr>
        <p:spPr>
          <a:xfrm flipV="1">
            <a:off x="1054885" y="5652120"/>
            <a:ext cx="864096" cy="216024"/>
          </a:xfrm>
          <a:prstGeom prst="straightConnector1">
            <a:avLst/>
          </a:prstGeom>
          <a:ln w="889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99758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671" y="8128337"/>
            <a:ext cx="6858000" cy="1015663"/>
          </a:xfrm>
          <a:prstGeom prst="rect">
            <a:avLst/>
          </a:prstGeom>
        </p:spPr>
        <p:txBody>
          <a:bodyPr wrap="square">
            <a:spAutoFit/>
          </a:bodyPr>
          <a:lstStyle/>
          <a:p>
            <a:pPr algn="ctr"/>
            <a:r>
              <a:rPr lang="ru-RU" sz="1200" b="1" dirty="0">
                <a:latin typeface="Times New Roman" pitchFamily="18" charset="0"/>
                <a:cs typeface="Times New Roman" pitchFamily="18" charset="0"/>
              </a:rPr>
              <a:t>"Восьмёрка"</a:t>
            </a:r>
          </a:p>
          <a:p>
            <a:pPr algn="just"/>
            <a:r>
              <a:rPr lang="ru-RU" sz="1200" dirty="0">
                <a:latin typeface="Times New Roman" pitchFamily="18" charset="0"/>
                <a:cs typeface="Times New Roman" pitchFamily="18" charset="0"/>
              </a:rPr>
              <a:t>Эта фигура образуется из двух кругов, стоящих рядом. Круги движутся в разные стороны и в определённый момент ведущие одновременно разрывают их, и участники через одного переходят из одного круга в другой. Образуется рисунок похожий на цифру "восемь". "Восьмёрку исполняют, как по одному, так и парами. Количество участников или пар в каждом круге должно быть одинаковым.</a:t>
            </a:r>
          </a:p>
        </p:txBody>
      </p:sp>
      <p:sp>
        <p:nvSpPr>
          <p:cNvPr id="5" name="Овал 4"/>
          <p:cNvSpPr/>
          <p:nvPr/>
        </p:nvSpPr>
        <p:spPr>
          <a:xfrm>
            <a:off x="260648" y="3419871"/>
            <a:ext cx="4392488" cy="4067307"/>
          </a:xfrm>
          <a:prstGeom prst="ellipse">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Овал 5"/>
          <p:cNvSpPr/>
          <p:nvPr/>
        </p:nvSpPr>
        <p:spPr>
          <a:xfrm>
            <a:off x="2708920" y="179512"/>
            <a:ext cx="4036640" cy="3740224"/>
          </a:xfrm>
          <a:prstGeom prst="ellipse">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7" name="Прямая со стрелкой 6"/>
          <p:cNvCxnSpPr/>
          <p:nvPr/>
        </p:nvCxnSpPr>
        <p:spPr>
          <a:xfrm flipV="1">
            <a:off x="2924944" y="3563888"/>
            <a:ext cx="1440160" cy="72008"/>
          </a:xfrm>
          <a:prstGeom prst="straightConnector1">
            <a:avLst/>
          </a:prstGeom>
          <a:ln w="889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p:cNvCxnSpPr/>
          <p:nvPr/>
        </p:nvCxnSpPr>
        <p:spPr>
          <a:xfrm>
            <a:off x="3140968" y="2915816"/>
            <a:ext cx="936104" cy="1440160"/>
          </a:xfrm>
          <a:prstGeom prst="straightConnector1">
            <a:avLst/>
          </a:prstGeom>
          <a:ln w="889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43902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14087" y="7666673"/>
            <a:ext cx="6408712" cy="1384995"/>
          </a:xfrm>
          <a:prstGeom prst="rect">
            <a:avLst/>
          </a:prstGeom>
        </p:spPr>
        <p:txBody>
          <a:bodyPr wrap="square">
            <a:spAutoFit/>
          </a:bodyPr>
          <a:lstStyle/>
          <a:p>
            <a:pPr algn="ctr"/>
            <a:r>
              <a:rPr lang="ru-RU" sz="1200" b="1" dirty="0">
                <a:latin typeface="Times New Roman" pitchFamily="18" charset="0"/>
                <a:cs typeface="Times New Roman" pitchFamily="18" charset="0"/>
              </a:rPr>
              <a:t>"</a:t>
            </a:r>
            <a:r>
              <a:rPr lang="ru-RU" sz="1200" b="1" dirty="0" err="1">
                <a:latin typeface="Times New Roman" pitchFamily="18" charset="0"/>
                <a:cs typeface="Times New Roman" pitchFamily="18" charset="0"/>
              </a:rPr>
              <a:t>Шен</a:t>
            </a:r>
            <a:r>
              <a:rPr lang="ru-RU" sz="1200" b="1" dirty="0">
                <a:latin typeface="Times New Roman" pitchFamily="18" charset="0"/>
                <a:cs typeface="Times New Roman" pitchFamily="18" charset="0"/>
              </a:rPr>
              <a:t>".</a:t>
            </a:r>
          </a:p>
          <a:p>
            <a:pPr algn="just"/>
            <a:r>
              <a:rPr lang="ru-RU" sz="1200" dirty="0">
                <a:latin typeface="Times New Roman" pitchFamily="18" charset="0"/>
                <a:cs typeface="Times New Roman" pitchFamily="18" charset="0"/>
              </a:rPr>
              <a:t>Парни и девушки стоят в парах по кругу, затем пары одновременно поворачиваются лицом друг к другу и берутся правыми руками, левые руки у всех свободно опущены. Все начинают двигаться по кругу, подавая друг другу поочередно то правые, то левые руки, до тех пор пока не встретятся со своим партнером. Девушки двигаются по движению часовой стрелки, парни - в противоположном направлении. Эти переходы могут исполнятся также парами и тройкой, не только по кругу, но и по прямой линии.</a:t>
            </a:r>
          </a:p>
        </p:txBody>
      </p:sp>
      <p:sp>
        <p:nvSpPr>
          <p:cNvPr id="6" name="Овал 5"/>
          <p:cNvSpPr/>
          <p:nvPr/>
        </p:nvSpPr>
        <p:spPr>
          <a:xfrm>
            <a:off x="3573016" y="6228184"/>
            <a:ext cx="550912" cy="5760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3494679" y="5540943"/>
            <a:ext cx="554360" cy="64807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517104" y="4427984"/>
            <a:ext cx="550912" cy="5760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Овал 8"/>
          <p:cNvSpPr/>
          <p:nvPr/>
        </p:nvSpPr>
        <p:spPr>
          <a:xfrm>
            <a:off x="1196752" y="1188261"/>
            <a:ext cx="550912" cy="5760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Овал 9"/>
          <p:cNvSpPr/>
          <p:nvPr/>
        </p:nvSpPr>
        <p:spPr>
          <a:xfrm>
            <a:off x="5924128" y="3851920"/>
            <a:ext cx="550912" cy="5760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Овал 10"/>
          <p:cNvSpPr/>
          <p:nvPr/>
        </p:nvSpPr>
        <p:spPr>
          <a:xfrm>
            <a:off x="4653136" y="1096864"/>
            <a:ext cx="550912" cy="5760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1238235" y="4265475"/>
            <a:ext cx="554360" cy="64807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1747664" y="1835696"/>
            <a:ext cx="554360" cy="64807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4229059" y="1738760"/>
            <a:ext cx="554360" cy="64807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5085184" y="3617403"/>
            <a:ext cx="554360" cy="64807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7" name="Прямая со стрелкой 16"/>
          <p:cNvCxnSpPr/>
          <p:nvPr/>
        </p:nvCxnSpPr>
        <p:spPr>
          <a:xfrm>
            <a:off x="2024844" y="5864979"/>
            <a:ext cx="1116124" cy="651237"/>
          </a:xfrm>
          <a:prstGeom prst="straightConnector1">
            <a:avLst/>
          </a:prstGeom>
          <a:ln w="952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p:nvPr/>
        </p:nvCxnSpPr>
        <p:spPr>
          <a:xfrm flipH="1" flipV="1">
            <a:off x="2132856" y="5410431"/>
            <a:ext cx="1008112" cy="627394"/>
          </a:xfrm>
          <a:prstGeom prst="straightConnector1">
            <a:avLst/>
          </a:prstGeom>
          <a:ln w="952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314708" y="3273366"/>
            <a:ext cx="2359941" cy="1200329"/>
          </a:xfrm>
          <a:prstGeom prst="rect">
            <a:avLst/>
          </a:prstGeom>
          <a:noFill/>
        </p:spPr>
        <p:txBody>
          <a:bodyPr wrap="none" rtlCol="0">
            <a:spAutoFit/>
          </a:bodyPr>
          <a:lstStyle/>
          <a:p>
            <a:r>
              <a:rPr lang="ru-RU" sz="7200" b="1" dirty="0" smtClean="0">
                <a:latin typeface="Times New Roman" pitchFamily="18" charset="0"/>
                <a:cs typeface="Times New Roman" pitchFamily="18" charset="0"/>
              </a:rPr>
              <a:t>П - Л</a:t>
            </a:r>
            <a:endParaRPr lang="ru-RU" sz="7200" b="1" dirty="0">
              <a:latin typeface="Times New Roman" pitchFamily="18" charset="0"/>
              <a:cs typeface="Times New Roman" pitchFamily="18" charset="0"/>
            </a:endParaRPr>
          </a:p>
        </p:txBody>
      </p:sp>
    </p:spTree>
    <p:extLst>
      <p:ext uri="{BB962C8B-B14F-4D97-AF65-F5344CB8AC3E}">
        <p14:creationId xmlns:p14="http://schemas.microsoft.com/office/powerpoint/2010/main" val="18477946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3513" y="7797927"/>
            <a:ext cx="6624736" cy="1384995"/>
          </a:xfrm>
          <a:prstGeom prst="rect">
            <a:avLst/>
          </a:prstGeom>
        </p:spPr>
        <p:txBody>
          <a:bodyPr wrap="square">
            <a:spAutoFit/>
          </a:bodyPr>
          <a:lstStyle/>
          <a:p>
            <a:pPr algn="ctr"/>
            <a:r>
              <a:rPr lang="ru-RU" sz="1200" b="1" dirty="0">
                <a:latin typeface="Times New Roman" pitchFamily="18" charset="0"/>
                <a:cs typeface="Times New Roman" pitchFamily="18" charset="0"/>
              </a:rPr>
              <a:t>"Улитка"</a:t>
            </a:r>
          </a:p>
          <a:p>
            <a:pPr algn="just"/>
            <a:r>
              <a:rPr lang="ru-RU" sz="1200" dirty="0">
                <a:latin typeface="Times New Roman" pitchFamily="18" charset="0"/>
                <a:cs typeface="Times New Roman" pitchFamily="18" charset="0"/>
              </a:rPr>
              <a:t>Эта фигура образуется из круга. Ведущий разрывает общий круг и, продолжая движение в том же направлении, заводит новый круг внутри большого, затем заводит второй, третий и т. д. "Развивание" фигуры может быть разным.</a:t>
            </a:r>
          </a:p>
          <a:p>
            <a:pPr algn="just"/>
            <a:r>
              <a:rPr lang="ru-RU" sz="1200" dirty="0">
                <a:latin typeface="Times New Roman" pitchFamily="18" charset="0"/>
                <a:cs typeface="Times New Roman" pitchFamily="18" charset="0"/>
              </a:rPr>
              <a:t>1 - вый вариант. Продолжая движение, ведущий делает разворот влево на 180 градусов и начинает выводить хороводную цепь по образовавшемуся между кругами коридору. Движение идёт постепенно увеличивающимися кругами до образования первоначального круга.</a:t>
            </a:r>
          </a:p>
        </p:txBody>
      </p:sp>
      <p:sp>
        <p:nvSpPr>
          <p:cNvPr id="5" name="Овал 4"/>
          <p:cNvSpPr/>
          <p:nvPr/>
        </p:nvSpPr>
        <p:spPr>
          <a:xfrm>
            <a:off x="260648" y="467544"/>
            <a:ext cx="6264696" cy="6336704"/>
          </a:xfrm>
          <a:prstGeom prst="ellipse">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олилиния 5"/>
          <p:cNvSpPr/>
          <p:nvPr/>
        </p:nvSpPr>
        <p:spPr>
          <a:xfrm>
            <a:off x="914400" y="1309511"/>
            <a:ext cx="4899378" cy="4485784"/>
          </a:xfrm>
          <a:custGeom>
            <a:avLst/>
            <a:gdLst>
              <a:gd name="connsiteX0" fmla="*/ 440267 w 4899378"/>
              <a:gd name="connsiteY0" fmla="*/ 0 h 4485784"/>
              <a:gd name="connsiteX1" fmla="*/ 406400 w 4899378"/>
              <a:gd name="connsiteY1" fmla="*/ 56445 h 4485784"/>
              <a:gd name="connsiteX2" fmla="*/ 383822 w 4899378"/>
              <a:gd name="connsiteY2" fmla="*/ 135467 h 4485784"/>
              <a:gd name="connsiteX3" fmla="*/ 372533 w 4899378"/>
              <a:gd name="connsiteY3" fmla="*/ 169333 h 4485784"/>
              <a:gd name="connsiteX4" fmla="*/ 361244 w 4899378"/>
              <a:gd name="connsiteY4" fmla="*/ 214489 h 4485784"/>
              <a:gd name="connsiteX5" fmla="*/ 338667 w 4899378"/>
              <a:gd name="connsiteY5" fmla="*/ 282222 h 4485784"/>
              <a:gd name="connsiteX6" fmla="*/ 327378 w 4899378"/>
              <a:gd name="connsiteY6" fmla="*/ 349956 h 4485784"/>
              <a:gd name="connsiteX7" fmla="*/ 304800 w 4899378"/>
              <a:gd name="connsiteY7" fmla="*/ 417689 h 4485784"/>
              <a:gd name="connsiteX8" fmla="*/ 282222 w 4899378"/>
              <a:gd name="connsiteY8" fmla="*/ 496711 h 4485784"/>
              <a:gd name="connsiteX9" fmla="*/ 270933 w 4899378"/>
              <a:gd name="connsiteY9" fmla="*/ 530578 h 4485784"/>
              <a:gd name="connsiteX10" fmla="*/ 248356 w 4899378"/>
              <a:gd name="connsiteY10" fmla="*/ 643467 h 4485784"/>
              <a:gd name="connsiteX11" fmla="*/ 237067 w 4899378"/>
              <a:gd name="connsiteY11" fmla="*/ 688622 h 4485784"/>
              <a:gd name="connsiteX12" fmla="*/ 225778 w 4899378"/>
              <a:gd name="connsiteY12" fmla="*/ 745067 h 4485784"/>
              <a:gd name="connsiteX13" fmla="*/ 203200 w 4899378"/>
              <a:gd name="connsiteY13" fmla="*/ 824089 h 4485784"/>
              <a:gd name="connsiteX14" fmla="*/ 191911 w 4899378"/>
              <a:gd name="connsiteY14" fmla="*/ 903111 h 4485784"/>
              <a:gd name="connsiteX15" fmla="*/ 180622 w 4899378"/>
              <a:gd name="connsiteY15" fmla="*/ 936978 h 4485784"/>
              <a:gd name="connsiteX16" fmla="*/ 158044 w 4899378"/>
              <a:gd name="connsiteY16" fmla="*/ 1027289 h 4485784"/>
              <a:gd name="connsiteX17" fmla="*/ 135467 w 4899378"/>
              <a:gd name="connsiteY17" fmla="*/ 1117600 h 4485784"/>
              <a:gd name="connsiteX18" fmla="*/ 124178 w 4899378"/>
              <a:gd name="connsiteY18" fmla="*/ 1162756 h 4485784"/>
              <a:gd name="connsiteX19" fmla="*/ 101600 w 4899378"/>
              <a:gd name="connsiteY19" fmla="*/ 1230489 h 4485784"/>
              <a:gd name="connsiteX20" fmla="*/ 79022 w 4899378"/>
              <a:gd name="connsiteY20" fmla="*/ 1320800 h 4485784"/>
              <a:gd name="connsiteX21" fmla="*/ 67733 w 4899378"/>
              <a:gd name="connsiteY21" fmla="*/ 1456267 h 4485784"/>
              <a:gd name="connsiteX22" fmla="*/ 56444 w 4899378"/>
              <a:gd name="connsiteY22" fmla="*/ 1501422 h 4485784"/>
              <a:gd name="connsiteX23" fmla="*/ 45156 w 4899378"/>
              <a:gd name="connsiteY23" fmla="*/ 1603022 h 4485784"/>
              <a:gd name="connsiteX24" fmla="*/ 22578 w 4899378"/>
              <a:gd name="connsiteY24" fmla="*/ 1727200 h 4485784"/>
              <a:gd name="connsiteX25" fmla="*/ 11289 w 4899378"/>
              <a:gd name="connsiteY25" fmla="*/ 1817511 h 4485784"/>
              <a:gd name="connsiteX26" fmla="*/ 0 w 4899378"/>
              <a:gd name="connsiteY26" fmla="*/ 1896533 h 4485784"/>
              <a:gd name="connsiteX27" fmla="*/ 11289 w 4899378"/>
              <a:gd name="connsiteY27" fmla="*/ 2833511 h 4485784"/>
              <a:gd name="connsiteX28" fmla="*/ 33867 w 4899378"/>
              <a:gd name="connsiteY28" fmla="*/ 2912533 h 4485784"/>
              <a:gd name="connsiteX29" fmla="*/ 56444 w 4899378"/>
              <a:gd name="connsiteY29" fmla="*/ 3014133 h 4485784"/>
              <a:gd name="connsiteX30" fmla="*/ 79022 w 4899378"/>
              <a:gd name="connsiteY30" fmla="*/ 3048000 h 4485784"/>
              <a:gd name="connsiteX31" fmla="*/ 101600 w 4899378"/>
              <a:gd name="connsiteY31" fmla="*/ 3127022 h 4485784"/>
              <a:gd name="connsiteX32" fmla="*/ 146756 w 4899378"/>
              <a:gd name="connsiteY32" fmla="*/ 3206045 h 4485784"/>
              <a:gd name="connsiteX33" fmla="*/ 158044 w 4899378"/>
              <a:gd name="connsiteY33" fmla="*/ 3239911 h 4485784"/>
              <a:gd name="connsiteX34" fmla="*/ 191911 w 4899378"/>
              <a:gd name="connsiteY34" fmla="*/ 3285067 h 4485784"/>
              <a:gd name="connsiteX35" fmla="*/ 214489 w 4899378"/>
              <a:gd name="connsiteY35" fmla="*/ 3318933 h 4485784"/>
              <a:gd name="connsiteX36" fmla="*/ 259644 w 4899378"/>
              <a:gd name="connsiteY36" fmla="*/ 3397956 h 4485784"/>
              <a:gd name="connsiteX37" fmla="*/ 293511 w 4899378"/>
              <a:gd name="connsiteY37" fmla="*/ 3431822 h 4485784"/>
              <a:gd name="connsiteX38" fmla="*/ 316089 w 4899378"/>
              <a:gd name="connsiteY38" fmla="*/ 3465689 h 4485784"/>
              <a:gd name="connsiteX39" fmla="*/ 349956 w 4899378"/>
              <a:gd name="connsiteY39" fmla="*/ 3510845 h 4485784"/>
              <a:gd name="connsiteX40" fmla="*/ 417689 w 4899378"/>
              <a:gd name="connsiteY40" fmla="*/ 3612445 h 4485784"/>
              <a:gd name="connsiteX41" fmla="*/ 440267 w 4899378"/>
              <a:gd name="connsiteY41" fmla="*/ 3646311 h 4485784"/>
              <a:gd name="connsiteX42" fmla="*/ 462844 w 4899378"/>
              <a:gd name="connsiteY42" fmla="*/ 3680178 h 4485784"/>
              <a:gd name="connsiteX43" fmla="*/ 530578 w 4899378"/>
              <a:gd name="connsiteY43" fmla="*/ 3747911 h 4485784"/>
              <a:gd name="connsiteX44" fmla="*/ 553156 w 4899378"/>
              <a:gd name="connsiteY44" fmla="*/ 3781778 h 4485784"/>
              <a:gd name="connsiteX45" fmla="*/ 587022 w 4899378"/>
              <a:gd name="connsiteY45" fmla="*/ 3804356 h 4485784"/>
              <a:gd name="connsiteX46" fmla="*/ 620889 w 4899378"/>
              <a:gd name="connsiteY46" fmla="*/ 3838222 h 4485784"/>
              <a:gd name="connsiteX47" fmla="*/ 654756 w 4899378"/>
              <a:gd name="connsiteY47" fmla="*/ 3860800 h 4485784"/>
              <a:gd name="connsiteX48" fmla="*/ 711200 w 4899378"/>
              <a:gd name="connsiteY48" fmla="*/ 3905956 h 4485784"/>
              <a:gd name="connsiteX49" fmla="*/ 745067 w 4899378"/>
              <a:gd name="connsiteY49" fmla="*/ 3928533 h 4485784"/>
              <a:gd name="connsiteX50" fmla="*/ 824089 w 4899378"/>
              <a:gd name="connsiteY50" fmla="*/ 3984978 h 4485784"/>
              <a:gd name="connsiteX51" fmla="*/ 857956 w 4899378"/>
              <a:gd name="connsiteY51" fmla="*/ 3996267 h 4485784"/>
              <a:gd name="connsiteX52" fmla="*/ 936978 w 4899378"/>
              <a:gd name="connsiteY52" fmla="*/ 4041422 h 4485784"/>
              <a:gd name="connsiteX53" fmla="*/ 970844 w 4899378"/>
              <a:gd name="connsiteY53" fmla="*/ 4064000 h 4485784"/>
              <a:gd name="connsiteX54" fmla="*/ 1038578 w 4899378"/>
              <a:gd name="connsiteY54" fmla="*/ 4086578 h 4485784"/>
              <a:gd name="connsiteX55" fmla="*/ 1083733 w 4899378"/>
              <a:gd name="connsiteY55" fmla="*/ 4109156 h 4485784"/>
              <a:gd name="connsiteX56" fmla="*/ 1151467 w 4899378"/>
              <a:gd name="connsiteY56" fmla="*/ 4131733 h 4485784"/>
              <a:gd name="connsiteX57" fmla="*/ 1185333 w 4899378"/>
              <a:gd name="connsiteY57" fmla="*/ 4154311 h 4485784"/>
              <a:gd name="connsiteX58" fmla="*/ 1241778 w 4899378"/>
              <a:gd name="connsiteY58" fmla="*/ 4165600 h 4485784"/>
              <a:gd name="connsiteX59" fmla="*/ 1275644 w 4899378"/>
              <a:gd name="connsiteY59" fmla="*/ 4176889 h 4485784"/>
              <a:gd name="connsiteX60" fmla="*/ 1365956 w 4899378"/>
              <a:gd name="connsiteY60" fmla="*/ 4199467 h 4485784"/>
              <a:gd name="connsiteX61" fmla="*/ 1433689 w 4899378"/>
              <a:gd name="connsiteY61" fmla="*/ 4222045 h 4485784"/>
              <a:gd name="connsiteX62" fmla="*/ 1478844 w 4899378"/>
              <a:gd name="connsiteY62" fmla="*/ 4233333 h 4485784"/>
              <a:gd name="connsiteX63" fmla="*/ 1603022 w 4899378"/>
              <a:gd name="connsiteY63" fmla="*/ 4267200 h 4485784"/>
              <a:gd name="connsiteX64" fmla="*/ 1727200 w 4899378"/>
              <a:gd name="connsiteY64" fmla="*/ 4301067 h 4485784"/>
              <a:gd name="connsiteX65" fmla="*/ 1761067 w 4899378"/>
              <a:gd name="connsiteY65" fmla="*/ 4312356 h 4485784"/>
              <a:gd name="connsiteX66" fmla="*/ 1851378 w 4899378"/>
              <a:gd name="connsiteY66" fmla="*/ 4334933 h 4485784"/>
              <a:gd name="connsiteX67" fmla="*/ 1919111 w 4899378"/>
              <a:gd name="connsiteY67" fmla="*/ 4346222 h 4485784"/>
              <a:gd name="connsiteX68" fmla="*/ 2009422 w 4899378"/>
              <a:gd name="connsiteY68" fmla="*/ 4368800 h 4485784"/>
              <a:gd name="connsiteX69" fmla="*/ 2043289 w 4899378"/>
              <a:gd name="connsiteY69" fmla="*/ 4380089 h 4485784"/>
              <a:gd name="connsiteX70" fmla="*/ 2133600 w 4899378"/>
              <a:gd name="connsiteY70" fmla="*/ 4391378 h 4485784"/>
              <a:gd name="connsiteX71" fmla="*/ 2201333 w 4899378"/>
              <a:gd name="connsiteY71" fmla="*/ 4402667 h 4485784"/>
              <a:gd name="connsiteX72" fmla="*/ 2291644 w 4899378"/>
              <a:gd name="connsiteY72" fmla="*/ 4413956 h 4485784"/>
              <a:gd name="connsiteX73" fmla="*/ 2348089 w 4899378"/>
              <a:gd name="connsiteY73" fmla="*/ 4425245 h 4485784"/>
              <a:gd name="connsiteX74" fmla="*/ 2562578 w 4899378"/>
              <a:gd name="connsiteY74" fmla="*/ 4447822 h 4485784"/>
              <a:gd name="connsiteX75" fmla="*/ 2686756 w 4899378"/>
              <a:gd name="connsiteY75" fmla="*/ 4459111 h 4485784"/>
              <a:gd name="connsiteX76" fmla="*/ 3115733 w 4899378"/>
              <a:gd name="connsiteY76" fmla="*/ 4481689 h 4485784"/>
              <a:gd name="connsiteX77" fmla="*/ 3522133 w 4899378"/>
              <a:gd name="connsiteY77" fmla="*/ 4470400 h 4485784"/>
              <a:gd name="connsiteX78" fmla="*/ 3556000 w 4899378"/>
              <a:gd name="connsiteY78" fmla="*/ 4459111 h 4485784"/>
              <a:gd name="connsiteX79" fmla="*/ 3623733 w 4899378"/>
              <a:gd name="connsiteY79" fmla="*/ 4413956 h 4485784"/>
              <a:gd name="connsiteX80" fmla="*/ 3714044 w 4899378"/>
              <a:gd name="connsiteY80" fmla="*/ 4380089 h 4485784"/>
              <a:gd name="connsiteX81" fmla="*/ 3759200 w 4899378"/>
              <a:gd name="connsiteY81" fmla="*/ 4357511 h 4485784"/>
              <a:gd name="connsiteX82" fmla="*/ 3804356 w 4899378"/>
              <a:gd name="connsiteY82" fmla="*/ 4323645 h 4485784"/>
              <a:gd name="connsiteX83" fmla="*/ 3872089 w 4899378"/>
              <a:gd name="connsiteY83" fmla="*/ 4278489 h 4485784"/>
              <a:gd name="connsiteX84" fmla="*/ 3905956 w 4899378"/>
              <a:gd name="connsiteY84" fmla="*/ 4255911 h 4485784"/>
              <a:gd name="connsiteX85" fmla="*/ 3939822 w 4899378"/>
              <a:gd name="connsiteY85" fmla="*/ 4244622 h 4485784"/>
              <a:gd name="connsiteX86" fmla="*/ 4030133 w 4899378"/>
              <a:gd name="connsiteY86" fmla="*/ 4176889 h 4485784"/>
              <a:gd name="connsiteX87" fmla="*/ 4097867 w 4899378"/>
              <a:gd name="connsiteY87" fmla="*/ 4131733 h 4485784"/>
              <a:gd name="connsiteX88" fmla="*/ 4165600 w 4899378"/>
              <a:gd name="connsiteY88" fmla="*/ 4086578 h 4485784"/>
              <a:gd name="connsiteX89" fmla="*/ 4199467 w 4899378"/>
              <a:gd name="connsiteY89" fmla="*/ 4052711 h 4485784"/>
              <a:gd name="connsiteX90" fmla="*/ 4312356 w 4899378"/>
              <a:gd name="connsiteY90" fmla="*/ 3951111 h 4485784"/>
              <a:gd name="connsiteX91" fmla="*/ 4346222 w 4899378"/>
              <a:gd name="connsiteY91" fmla="*/ 3905956 h 4485784"/>
              <a:gd name="connsiteX92" fmla="*/ 4368800 w 4899378"/>
              <a:gd name="connsiteY92" fmla="*/ 3872089 h 4485784"/>
              <a:gd name="connsiteX93" fmla="*/ 4413956 w 4899378"/>
              <a:gd name="connsiteY93" fmla="*/ 3838222 h 4485784"/>
              <a:gd name="connsiteX94" fmla="*/ 4436533 w 4899378"/>
              <a:gd name="connsiteY94" fmla="*/ 3793067 h 4485784"/>
              <a:gd name="connsiteX95" fmla="*/ 4459111 w 4899378"/>
              <a:gd name="connsiteY95" fmla="*/ 3759200 h 4485784"/>
              <a:gd name="connsiteX96" fmla="*/ 4470400 w 4899378"/>
              <a:gd name="connsiteY96" fmla="*/ 3725333 h 4485784"/>
              <a:gd name="connsiteX97" fmla="*/ 4504267 w 4899378"/>
              <a:gd name="connsiteY97" fmla="*/ 3691467 h 4485784"/>
              <a:gd name="connsiteX98" fmla="*/ 4560711 w 4899378"/>
              <a:gd name="connsiteY98" fmla="*/ 3589867 h 4485784"/>
              <a:gd name="connsiteX99" fmla="*/ 4583289 w 4899378"/>
              <a:gd name="connsiteY99" fmla="*/ 3556000 h 4485784"/>
              <a:gd name="connsiteX100" fmla="*/ 4617156 w 4899378"/>
              <a:gd name="connsiteY100" fmla="*/ 3476978 h 4485784"/>
              <a:gd name="connsiteX101" fmla="*/ 4651022 w 4899378"/>
              <a:gd name="connsiteY101" fmla="*/ 3409245 h 4485784"/>
              <a:gd name="connsiteX102" fmla="*/ 4673600 w 4899378"/>
              <a:gd name="connsiteY102" fmla="*/ 3330222 h 4485784"/>
              <a:gd name="connsiteX103" fmla="*/ 4707467 w 4899378"/>
              <a:gd name="connsiteY103" fmla="*/ 3251200 h 4485784"/>
              <a:gd name="connsiteX104" fmla="*/ 4718756 w 4899378"/>
              <a:gd name="connsiteY104" fmla="*/ 3206045 h 4485784"/>
              <a:gd name="connsiteX105" fmla="*/ 4741333 w 4899378"/>
              <a:gd name="connsiteY105" fmla="*/ 3138311 h 4485784"/>
              <a:gd name="connsiteX106" fmla="*/ 4752622 w 4899378"/>
              <a:gd name="connsiteY106" fmla="*/ 3104445 h 4485784"/>
              <a:gd name="connsiteX107" fmla="*/ 4763911 w 4899378"/>
              <a:gd name="connsiteY107" fmla="*/ 3059289 h 4485784"/>
              <a:gd name="connsiteX108" fmla="*/ 4797778 w 4899378"/>
              <a:gd name="connsiteY108" fmla="*/ 2980267 h 4485784"/>
              <a:gd name="connsiteX109" fmla="*/ 4820356 w 4899378"/>
              <a:gd name="connsiteY109" fmla="*/ 2889956 h 4485784"/>
              <a:gd name="connsiteX110" fmla="*/ 4842933 w 4899378"/>
              <a:gd name="connsiteY110" fmla="*/ 2788356 h 4485784"/>
              <a:gd name="connsiteX111" fmla="*/ 4854222 w 4899378"/>
              <a:gd name="connsiteY111" fmla="*/ 2754489 h 4485784"/>
              <a:gd name="connsiteX112" fmla="*/ 4865511 w 4899378"/>
              <a:gd name="connsiteY112" fmla="*/ 2664178 h 4485784"/>
              <a:gd name="connsiteX113" fmla="*/ 4876800 w 4899378"/>
              <a:gd name="connsiteY113" fmla="*/ 2596445 h 4485784"/>
              <a:gd name="connsiteX114" fmla="*/ 4899378 w 4899378"/>
              <a:gd name="connsiteY114" fmla="*/ 2438400 h 4485784"/>
              <a:gd name="connsiteX115" fmla="*/ 4888089 w 4899378"/>
              <a:gd name="connsiteY115" fmla="*/ 1365956 h 4485784"/>
              <a:gd name="connsiteX116" fmla="*/ 4865511 w 4899378"/>
              <a:gd name="connsiteY116" fmla="*/ 1332089 h 4485784"/>
              <a:gd name="connsiteX117" fmla="*/ 4854222 w 4899378"/>
              <a:gd name="connsiteY117" fmla="*/ 1264356 h 4485784"/>
              <a:gd name="connsiteX118" fmla="*/ 4820356 w 4899378"/>
              <a:gd name="connsiteY118" fmla="*/ 1151467 h 4485784"/>
              <a:gd name="connsiteX119" fmla="*/ 4797778 w 4899378"/>
              <a:gd name="connsiteY119" fmla="*/ 1106311 h 4485784"/>
              <a:gd name="connsiteX120" fmla="*/ 4786489 w 4899378"/>
              <a:gd name="connsiteY120" fmla="*/ 1072445 h 4485784"/>
              <a:gd name="connsiteX121" fmla="*/ 4752622 w 4899378"/>
              <a:gd name="connsiteY121" fmla="*/ 1038578 h 4485784"/>
              <a:gd name="connsiteX122" fmla="*/ 4718756 w 4899378"/>
              <a:gd name="connsiteY122" fmla="*/ 959556 h 4485784"/>
              <a:gd name="connsiteX123" fmla="*/ 4662311 w 4899378"/>
              <a:gd name="connsiteY123" fmla="*/ 891822 h 4485784"/>
              <a:gd name="connsiteX124" fmla="*/ 4639733 w 4899378"/>
              <a:gd name="connsiteY124" fmla="*/ 846667 h 4485784"/>
              <a:gd name="connsiteX125" fmla="*/ 4560711 w 4899378"/>
              <a:gd name="connsiteY125" fmla="*/ 767645 h 4485784"/>
              <a:gd name="connsiteX126" fmla="*/ 4526844 w 4899378"/>
              <a:gd name="connsiteY126" fmla="*/ 733778 h 4485784"/>
              <a:gd name="connsiteX127" fmla="*/ 4504267 w 4899378"/>
              <a:gd name="connsiteY127" fmla="*/ 699911 h 4485784"/>
              <a:gd name="connsiteX128" fmla="*/ 4470400 w 4899378"/>
              <a:gd name="connsiteY128" fmla="*/ 677333 h 4485784"/>
              <a:gd name="connsiteX129" fmla="*/ 4425244 w 4899378"/>
              <a:gd name="connsiteY129" fmla="*/ 643467 h 4485784"/>
              <a:gd name="connsiteX130" fmla="*/ 4323644 w 4899378"/>
              <a:gd name="connsiteY130" fmla="*/ 575733 h 4485784"/>
              <a:gd name="connsiteX131" fmla="*/ 4289778 w 4899378"/>
              <a:gd name="connsiteY131" fmla="*/ 553156 h 4485784"/>
              <a:gd name="connsiteX132" fmla="*/ 4176889 w 4899378"/>
              <a:gd name="connsiteY132" fmla="*/ 485422 h 4485784"/>
              <a:gd name="connsiteX133" fmla="*/ 4143022 w 4899378"/>
              <a:gd name="connsiteY133" fmla="*/ 462845 h 4485784"/>
              <a:gd name="connsiteX134" fmla="*/ 4109156 w 4899378"/>
              <a:gd name="connsiteY134" fmla="*/ 428978 h 4485784"/>
              <a:gd name="connsiteX135" fmla="*/ 4041422 w 4899378"/>
              <a:gd name="connsiteY135" fmla="*/ 395111 h 4485784"/>
              <a:gd name="connsiteX136" fmla="*/ 3973689 w 4899378"/>
              <a:gd name="connsiteY136" fmla="*/ 349956 h 4485784"/>
              <a:gd name="connsiteX137" fmla="*/ 3872089 w 4899378"/>
              <a:gd name="connsiteY137" fmla="*/ 270933 h 4485784"/>
              <a:gd name="connsiteX138" fmla="*/ 3838222 w 4899378"/>
              <a:gd name="connsiteY138" fmla="*/ 248356 h 4485784"/>
              <a:gd name="connsiteX139" fmla="*/ 3804356 w 4899378"/>
              <a:gd name="connsiteY139" fmla="*/ 237067 h 4485784"/>
              <a:gd name="connsiteX140" fmla="*/ 3770489 w 4899378"/>
              <a:gd name="connsiteY140" fmla="*/ 214489 h 4485784"/>
              <a:gd name="connsiteX141" fmla="*/ 3702756 w 4899378"/>
              <a:gd name="connsiteY141" fmla="*/ 191911 h 4485784"/>
              <a:gd name="connsiteX142" fmla="*/ 3601156 w 4899378"/>
              <a:gd name="connsiteY142" fmla="*/ 158045 h 4485784"/>
              <a:gd name="connsiteX143" fmla="*/ 3567289 w 4899378"/>
              <a:gd name="connsiteY143" fmla="*/ 146756 h 4485784"/>
              <a:gd name="connsiteX144" fmla="*/ 3533422 w 4899378"/>
              <a:gd name="connsiteY144" fmla="*/ 135467 h 4485784"/>
              <a:gd name="connsiteX145" fmla="*/ 3465689 w 4899378"/>
              <a:gd name="connsiteY145" fmla="*/ 124178 h 4485784"/>
              <a:gd name="connsiteX146" fmla="*/ 3206044 w 4899378"/>
              <a:gd name="connsiteY146" fmla="*/ 101600 h 4485784"/>
              <a:gd name="connsiteX147" fmla="*/ 3070578 w 4899378"/>
              <a:gd name="connsiteY147" fmla="*/ 79022 h 4485784"/>
              <a:gd name="connsiteX148" fmla="*/ 3002844 w 4899378"/>
              <a:gd name="connsiteY148" fmla="*/ 67733 h 4485784"/>
              <a:gd name="connsiteX149" fmla="*/ 2923822 w 4899378"/>
              <a:gd name="connsiteY149" fmla="*/ 56445 h 4485784"/>
              <a:gd name="connsiteX150" fmla="*/ 1817511 w 4899378"/>
              <a:gd name="connsiteY150" fmla="*/ 67733 h 4485784"/>
              <a:gd name="connsiteX151" fmla="*/ 1670756 w 4899378"/>
              <a:gd name="connsiteY151" fmla="*/ 90311 h 4485784"/>
              <a:gd name="connsiteX152" fmla="*/ 1625600 w 4899378"/>
              <a:gd name="connsiteY152" fmla="*/ 101600 h 4485784"/>
              <a:gd name="connsiteX153" fmla="*/ 1490133 w 4899378"/>
              <a:gd name="connsiteY153" fmla="*/ 135467 h 4485784"/>
              <a:gd name="connsiteX154" fmla="*/ 1456267 w 4899378"/>
              <a:gd name="connsiteY154" fmla="*/ 146756 h 4485784"/>
              <a:gd name="connsiteX155" fmla="*/ 1422400 w 4899378"/>
              <a:gd name="connsiteY155" fmla="*/ 158045 h 4485784"/>
              <a:gd name="connsiteX156" fmla="*/ 1343378 w 4899378"/>
              <a:gd name="connsiteY156" fmla="*/ 191911 h 4485784"/>
              <a:gd name="connsiteX157" fmla="*/ 1275644 w 4899378"/>
              <a:gd name="connsiteY157" fmla="*/ 237067 h 4485784"/>
              <a:gd name="connsiteX158" fmla="*/ 1162756 w 4899378"/>
              <a:gd name="connsiteY158" fmla="*/ 316089 h 4485784"/>
              <a:gd name="connsiteX159" fmla="*/ 1128889 w 4899378"/>
              <a:gd name="connsiteY159" fmla="*/ 338667 h 4485784"/>
              <a:gd name="connsiteX160" fmla="*/ 1095022 w 4899378"/>
              <a:gd name="connsiteY160" fmla="*/ 361245 h 4485784"/>
              <a:gd name="connsiteX161" fmla="*/ 1027289 w 4899378"/>
              <a:gd name="connsiteY161" fmla="*/ 417689 h 4485784"/>
              <a:gd name="connsiteX162" fmla="*/ 970844 w 4899378"/>
              <a:gd name="connsiteY162" fmla="*/ 485422 h 4485784"/>
              <a:gd name="connsiteX163" fmla="*/ 936978 w 4899378"/>
              <a:gd name="connsiteY163" fmla="*/ 508000 h 4485784"/>
              <a:gd name="connsiteX164" fmla="*/ 869244 w 4899378"/>
              <a:gd name="connsiteY164" fmla="*/ 609600 h 4485784"/>
              <a:gd name="connsiteX165" fmla="*/ 846667 w 4899378"/>
              <a:gd name="connsiteY165" fmla="*/ 643467 h 4485784"/>
              <a:gd name="connsiteX166" fmla="*/ 812800 w 4899378"/>
              <a:gd name="connsiteY166" fmla="*/ 688622 h 4485784"/>
              <a:gd name="connsiteX167" fmla="*/ 778933 w 4899378"/>
              <a:gd name="connsiteY167" fmla="*/ 767645 h 4485784"/>
              <a:gd name="connsiteX168" fmla="*/ 767644 w 4899378"/>
              <a:gd name="connsiteY168" fmla="*/ 801511 h 4485784"/>
              <a:gd name="connsiteX169" fmla="*/ 745067 w 4899378"/>
              <a:gd name="connsiteY169" fmla="*/ 846667 h 4485784"/>
              <a:gd name="connsiteX170" fmla="*/ 722489 w 4899378"/>
              <a:gd name="connsiteY170" fmla="*/ 925689 h 4485784"/>
              <a:gd name="connsiteX171" fmla="*/ 699911 w 4899378"/>
              <a:gd name="connsiteY171" fmla="*/ 970845 h 4485784"/>
              <a:gd name="connsiteX172" fmla="*/ 666044 w 4899378"/>
              <a:gd name="connsiteY172" fmla="*/ 1117600 h 4485784"/>
              <a:gd name="connsiteX173" fmla="*/ 654756 w 4899378"/>
              <a:gd name="connsiteY173" fmla="*/ 1151467 h 4485784"/>
              <a:gd name="connsiteX174" fmla="*/ 643467 w 4899378"/>
              <a:gd name="connsiteY174" fmla="*/ 1196622 h 4485784"/>
              <a:gd name="connsiteX175" fmla="*/ 620889 w 4899378"/>
              <a:gd name="connsiteY175" fmla="*/ 1264356 h 4485784"/>
              <a:gd name="connsiteX176" fmla="*/ 609600 w 4899378"/>
              <a:gd name="connsiteY176" fmla="*/ 1309511 h 4485784"/>
              <a:gd name="connsiteX177" fmla="*/ 564444 w 4899378"/>
              <a:gd name="connsiteY177" fmla="*/ 1467556 h 4485784"/>
              <a:gd name="connsiteX178" fmla="*/ 553156 w 4899378"/>
              <a:gd name="connsiteY178" fmla="*/ 1512711 h 4485784"/>
              <a:gd name="connsiteX179" fmla="*/ 530578 w 4899378"/>
              <a:gd name="connsiteY179" fmla="*/ 1919111 h 4485784"/>
              <a:gd name="connsiteX180" fmla="*/ 541867 w 4899378"/>
              <a:gd name="connsiteY180" fmla="*/ 2404533 h 4485784"/>
              <a:gd name="connsiteX181" fmla="*/ 564444 w 4899378"/>
              <a:gd name="connsiteY181" fmla="*/ 2483556 h 4485784"/>
              <a:gd name="connsiteX182" fmla="*/ 598311 w 4899378"/>
              <a:gd name="connsiteY182" fmla="*/ 2596445 h 4485784"/>
              <a:gd name="connsiteX183" fmla="*/ 632178 w 4899378"/>
              <a:gd name="connsiteY183" fmla="*/ 2686756 h 4485784"/>
              <a:gd name="connsiteX184" fmla="*/ 654756 w 4899378"/>
              <a:gd name="connsiteY184" fmla="*/ 2720622 h 4485784"/>
              <a:gd name="connsiteX185" fmla="*/ 699911 w 4899378"/>
              <a:gd name="connsiteY185" fmla="*/ 2833511 h 4485784"/>
              <a:gd name="connsiteX186" fmla="*/ 711200 w 4899378"/>
              <a:gd name="connsiteY186" fmla="*/ 2867378 h 4485784"/>
              <a:gd name="connsiteX187" fmla="*/ 733778 w 4899378"/>
              <a:gd name="connsiteY187" fmla="*/ 2912533 h 4485784"/>
              <a:gd name="connsiteX188" fmla="*/ 756356 w 4899378"/>
              <a:gd name="connsiteY188" fmla="*/ 2980267 h 4485784"/>
              <a:gd name="connsiteX189" fmla="*/ 778933 w 4899378"/>
              <a:gd name="connsiteY189" fmla="*/ 3014133 h 4485784"/>
              <a:gd name="connsiteX190" fmla="*/ 824089 w 4899378"/>
              <a:gd name="connsiteY190" fmla="*/ 3115733 h 4485784"/>
              <a:gd name="connsiteX191" fmla="*/ 869244 w 4899378"/>
              <a:gd name="connsiteY191" fmla="*/ 3217333 h 4485784"/>
              <a:gd name="connsiteX192" fmla="*/ 925689 w 4899378"/>
              <a:gd name="connsiteY192" fmla="*/ 3318933 h 4485784"/>
              <a:gd name="connsiteX193" fmla="*/ 1004711 w 4899378"/>
              <a:gd name="connsiteY193" fmla="*/ 3386667 h 4485784"/>
              <a:gd name="connsiteX194" fmla="*/ 1038578 w 4899378"/>
              <a:gd name="connsiteY194" fmla="*/ 3397956 h 4485784"/>
              <a:gd name="connsiteX195" fmla="*/ 1128889 w 4899378"/>
              <a:gd name="connsiteY195" fmla="*/ 3443111 h 4485784"/>
              <a:gd name="connsiteX196" fmla="*/ 1128889 w 4899378"/>
              <a:gd name="connsiteY196" fmla="*/ 3443111 h 4485784"/>
              <a:gd name="connsiteX197" fmla="*/ 1162756 w 4899378"/>
              <a:gd name="connsiteY197" fmla="*/ 3465689 h 4485784"/>
              <a:gd name="connsiteX198" fmla="*/ 1230489 w 4899378"/>
              <a:gd name="connsiteY198" fmla="*/ 3488267 h 4485784"/>
              <a:gd name="connsiteX199" fmla="*/ 1298222 w 4899378"/>
              <a:gd name="connsiteY199" fmla="*/ 3522133 h 4485784"/>
              <a:gd name="connsiteX200" fmla="*/ 1399822 w 4899378"/>
              <a:gd name="connsiteY200" fmla="*/ 3544711 h 4485784"/>
              <a:gd name="connsiteX201" fmla="*/ 1444978 w 4899378"/>
              <a:gd name="connsiteY201" fmla="*/ 3567289 h 4485784"/>
              <a:gd name="connsiteX202" fmla="*/ 1501422 w 4899378"/>
              <a:gd name="connsiteY202" fmla="*/ 3589867 h 4485784"/>
              <a:gd name="connsiteX203" fmla="*/ 1546578 w 4899378"/>
              <a:gd name="connsiteY203" fmla="*/ 3612445 h 4485784"/>
              <a:gd name="connsiteX204" fmla="*/ 1648178 w 4899378"/>
              <a:gd name="connsiteY204" fmla="*/ 3623733 h 4485784"/>
              <a:gd name="connsiteX205" fmla="*/ 1806222 w 4899378"/>
              <a:gd name="connsiteY205" fmla="*/ 3646311 h 4485784"/>
              <a:gd name="connsiteX206" fmla="*/ 1941689 w 4899378"/>
              <a:gd name="connsiteY206" fmla="*/ 3668889 h 4485784"/>
              <a:gd name="connsiteX207" fmla="*/ 2032000 w 4899378"/>
              <a:gd name="connsiteY207" fmla="*/ 3680178 h 4485784"/>
              <a:gd name="connsiteX208" fmla="*/ 2088444 w 4899378"/>
              <a:gd name="connsiteY208" fmla="*/ 3691467 h 4485784"/>
              <a:gd name="connsiteX209" fmla="*/ 2415822 w 4899378"/>
              <a:gd name="connsiteY209" fmla="*/ 3714045 h 4485784"/>
              <a:gd name="connsiteX210" fmla="*/ 2788356 w 4899378"/>
              <a:gd name="connsiteY210" fmla="*/ 3736622 h 4485784"/>
              <a:gd name="connsiteX211" fmla="*/ 3635022 w 4899378"/>
              <a:gd name="connsiteY211" fmla="*/ 3725333 h 4485784"/>
              <a:gd name="connsiteX212" fmla="*/ 3668889 w 4899378"/>
              <a:gd name="connsiteY212" fmla="*/ 3714045 h 4485784"/>
              <a:gd name="connsiteX213" fmla="*/ 3747911 w 4899378"/>
              <a:gd name="connsiteY213" fmla="*/ 3668889 h 4485784"/>
              <a:gd name="connsiteX214" fmla="*/ 3781778 w 4899378"/>
              <a:gd name="connsiteY214" fmla="*/ 3657600 h 4485784"/>
              <a:gd name="connsiteX215" fmla="*/ 3815644 w 4899378"/>
              <a:gd name="connsiteY215" fmla="*/ 3623733 h 4485784"/>
              <a:gd name="connsiteX216" fmla="*/ 3849511 w 4899378"/>
              <a:gd name="connsiteY216" fmla="*/ 3601156 h 4485784"/>
              <a:gd name="connsiteX217" fmla="*/ 3894667 w 4899378"/>
              <a:gd name="connsiteY217" fmla="*/ 3567289 h 4485784"/>
              <a:gd name="connsiteX218" fmla="*/ 3962400 w 4899378"/>
              <a:gd name="connsiteY218" fmla="*/ 3522133 h 4485784"/>
              <a:gd name="connsiteX219" fmla="*/ 3996267 w 4899378"/>
              <a:gd name="connsiteY219" fmla="*/ 3499556 h 4485784"/>
              <a:gd name="connsiteX220" fmla="*/ 4052711 w 4899378"/>
              <a:gd name="connsiteY220" fmla="*/ 3431822 h 4485784"/>
              <a:gd name="connsiteX221" fmla="*/ 4097867 w 4899378"/>
              <a:gd name="connsiteY221" fmla="*/ 3409245 h 4485784"/>
              <a:gd name="connsiteX222" fmla="*/ 4176889 w 4899378"/>
              <a:gd name="connsiteY222" fmla="*/ 3318933 h 4485784"/>
              <a:gd name="connsiteX223" fmla="*/ 4199467 w 4899378"/>
              <a:gd name="connsiteY223" fmla="*/ 3273778 h 4485784"/>
              <a:gd name="connsiteX224" fmla="*/ 4222044 w 4899378"/>
              <a:gd name="connsiteY224" fmla="*/ 3239911 h 4485784"/>
              <a:gd name="connsiteX225" fmla="*/ 4267200 w 4899378"/>
              <a:gd name="connsiteY225" fmla="*/ 3138311 h 4485784"/>
              <a:gd name="connsiteX226" fmla="*/ 4278489 w 4899378"/>
              <a:gd name="connsiteY226" fmla="*/ 3070578 h 4485784"/>
              <a:gd name="connsiteX227" fmla="*/ 4289778 w 4899378"/>
              <a:gd name="connsiteY227" fmla="*/ 3036711 h 4485784"/>
              <a:gd name="connsiteX228" fmla="*/ 4312356 w 4899378"/>
              <a:gd name="connsiteY228" fmla="*/ 2946400 h 4485784"/>
              <a:gd name="connsiteX229" fmla="*/ 4323644 w 4899378"/>
              <a:gd name="connsiteY229" fmla="*/ 2867378 h 4485784"/>
              <a:gd name="connsiteX230" fmla="*/ 4346222 w 4899378"/>
              <a:gd name="connsiteY230" fmla="*/ 2777067 h 4485784"/>
              <a:gd name="connsiteX231" fmla="*/ 4368800 w 4899378"/>
              <a:gd name="connsiteY231" fmla="*/ 2585156 h 4485784"/>
              <a:gd name="connsiteX232" fmla="*/ 4391378 w 4899378"/>
              <a:gd name="connsiteY232" fmla="*/ 2427111 h 4485784"/>
              <a:gd name="connsiteX233" fmla="*/ 4380089 w 4899378"/>
              <a:gd name="connsiteY233" fmla="*/ 1738489 h 4485784"/>
              <a:gd name="connsiteX234" fmla="*/ 4346222 w 4899378"/>
              <a:gd name="connsiteY234" fmla="*/ 1603022 h 4485784"/>
              <a:gd name="connsiteX235" fmla="*/ 4312356 w 4899378"/>
              <a:gd name="connsiteY235" fmla="*/ 1478845 h 4485784"/>
              <a:gd name="connsiteX236" fmla="*/ 4301067 w 4899378"/>
              <a:gd name="connsiteY236" fmla="*/ 1444978 h 4485784"/>
              <a:gd name="connsiteX237" fmla="*/ 4278489 w 4899378"/>
              <a:gd name="connsiteY237" fmla="*/ 1411111 h 4485784"/>
              <a:gd name="connsiteX238" fmla="*/ 4267200 w 4899378"/>
              <a:gd name="connsiteY238" fmla="*/ 1377245 h 4485784"/>
              <a:gd name="connsiteX239" fmla="*/ 4244622 w 4899378"/>
              <a:gd name="connsiteY239" fmla="*/ 1343378 h 4485784"/>
              <a:gd name="connsiteX240" fmla="*/ 4233333 w 4899378"/>
              <a:gd name="connsiteY240" fmla="*/ 1309511 h 4485784"/>
              <a:gd name="connsiteX241" fmla="*/ 4176889 w 4899378"/>
              <a:gd name="connsiteY241" fmla="*/ 1230489 h 4485784"/>
              <a:gd name="connsiteX242" fmla="*/ 4120444 w 4899378"/>
              <a:gd name="connsiteY242" fmla="*/ 1151467 h 4485784"/>
              <a:gd name="connsiteX243" fmla="*/ 4018844 w 4899378"/>
              <a:gd name="connsiteY243" fmla="*/ 1061156 h 4485784"/>
              <a:gd name="connsiteX244" fmla="*/ 3962400 w 4899378"/>
              <a:gd name="connsiteY244" fmla="*/ 993422 h 4485784"/>
              <a:gd name="connsiteX245" fmla="*/ 3928533 w 4899378"/>
              <a:gd name="connsiteY245" fmla="*/ 970845 h 4485784"/>
              <a:gd name="connsiteX246" fmla="*/ 3826933 w 4899378"/>
              <a:gd name="connsiteY246" fmla="*/ 891822 h 4485784"/>
              <a:gd name="connsiteX247" fmla="*/ 3793067 w 4899378"/>
              <a:gd name="connsiteY247" fmla="*/ 869245 h 4485784"/>
              <a:gd name="connsiteX248" fmla="*/ 3714044 w 4899378"/>
              <a:gd name="connsiteY248" fmla="*/ 835378 h 4485784"/>
              <a:gd name="connsiteX249" fmla="*/ 3680178 w 4899378"/>
              <a:gd name="connsiteY249" fmla="*/ 812800 h 4485784"/>
              <a:gd name="connsiteX250" fmla="*/ 3646311 w 4899378"/>
              <a:gd name="connsiteY250" fmla="*/ 801511 h 4485784"/>
              <a:gd name="connsiteX251" fmla="*/ 3612444 w 4899378"/>
              <a:gd name="connsiteY251" fmla="*/ 778933 h 4485784"/>
              <a:gd name="connsiteX252" fmla="*/ 3567289 w 4899378"/>
              <a:gd name="connsiteY252" fmla="*/ 767645 h 4485784"/>
              <a:gd name="connsiteX253" fmla="*/ 3454400 w 4899378"/>
              <a:gd name="connsiteY253" fmla="*/ 711200 h 4485784"/>
              <a:gd name="connsiteX254" fmla="*/ 3409244 w 4899378"/>
              <a:gd name="connsiteY254" fmla="*/ 688622 h 4485784"/>
              <a:gd name="connsiteX255" fmla="*/ 3330222 w 4899378"/>
              <a:gd name="connsiteY255" fmla="*/ 666045 h 4485784"/>
              <a:gd name="connsiteX256" fmla="*/ 3296356 w 4899378"/>
              <a:gd name="connsiteY256" fmla="*/ 643467 h 4485784"/>
              <a:gd name="connsiteX257" fmla="*/ 3239911 w 4899378"/>
              <a:gd name="connsiteY257" fmla="*/ 632178 h 4485784"/>
              <a:gd name="connsiteX258" fmla="*/ 3194756 w 4899378"/>
              <a:gd name="connsiteY258" fmla="*/ 620889 h 4485784"/>
              <a:gd name="connsiteX259" fmla="*/ 3127022 w 4899378"/>
              <a:gd name="connsiteY259" fmla="*/ 598311 h 4485784"/>
              <a:gd name="connsiteX260" fmla="*/ 3081867 w 4899378"/>
              <a:gd name="connsiteY260" fmla="*/ 587022 h 4485784"/>
              <a:gd name="connsiteX261" fmla="*/ 2957689 w 4899378"/>
              <a:gd name="connsiteY261" fmla="*/ 564445 h 4485784"/>
              <a:gd name="connsiteX262" fmla="*/ 2156178 w 4899378"/>
              <a:gd name="connsiteY262" fmla="*/ 575733 h 4485784"/>
              <a:gd name="connsiteX263" fmla="*/ 2111022 w 4899378"/>
              <a:gd name="connsiteY263" fmla="*/ 587022 h 4485784"/>
              <a:gd name="connsiteX264" fmla="*/ 1998133 w 4899378"/>
              <a:gd name="connsiteY264" fmla="*/ 620889 h 4485784"/>
              <a:gd name="connsiteX265" fmla="*/ 1952978 w 4899378"/>
              <a:gd name="connsiteY265" fmla="*/ 643467 h 4485784"/>
              <a:gd name="connsiteX266" fmla="*/ 1919111 w 4899378"/>
              <a:gd name="connsiteY266" fmla="*/ 666045 h 4485784"/>
              <a:gd name="connsiteX267" fmla="*/ 1806222 w 4899378"/>
              <a:gd name="connsiteY267" fmla="*/ 699911 h 4485784"/>
              <a:gd name="connsiteX268" fmla="*/ 1704622 w 4899378"/>
              <a:gd name="connsiteY268" fmla="*/ 767645 h 4485784"/>
              <a:gd name="connsiteX269" fmla="*/ 1670756 w 4899378"/>
              <a:gd name="connsiteY269" fmla="*/ 790222 h 4485784"/>
              <a:gd name="connsiteX270" fmla="*/ 1569156 w 4899378"/>
              <a:gd name="connsiteY270" fmla="*/ 846667 h 4485784"/>
              <a:gd name="connsiteX271" fmla="*/ 1501422 w 4899378"/>
              <a:gd name="connsiteY271" fmla="*/ 903111 h 4485784"/>
              <a:gd name="connsiteX272" fmla="*/ 1411111 w 4899378"/>
              <a:gd name="connsiteY272" fmla="*/ 982133 h 4485784"/>
              <a:gd name="connsiteX273" fmla="*/ 1365956 w 4899378"/>
              <a:gd name="connsiteY273" fmla="*/ 1049867 h 4485784"/>
              <a:gd name="connsiteX274" fmla="*/ 1343378 w 4899378"/>
              <a:gd name="connsiteY274" fmla="*/ 1083733 h 4485784"/>
              <a:gd name="connsiteX275" fmla="*/ 1309511 w 4899378"/>
              <a:gd name="connsiteY275" fmla="*/ 1117600 h 4485784"/>
              <a:gd name="connsiteX276" fmla="*/ 1286933 w 4899378"/>
              <a:gd name="connsiteY276" fmla="*/ 1162756 h 4485784"/>
              <a:gd name="connsiteX277" fmla="*/ 1241778 w 4899378"/>
              <a:gd name="connsiteY277" fmla="*/ 1230489 h 4485784"/>
              <a:gd name="connsiteX278" fmla="*/ 1219200 w 4899378"/>
              <a:gd name="connsiteY278" fmla="*/ 1275645 h 4485784"/>
              <a:gd name="connsiteX279" fmla="*/ 1185333 w 4899378"/>
              <a:gd name="connsiteY279" fmla="*/ 1354667 h 4485784"/>
              <a:gd name="connsiteX280" fmla="*/ 1174044 w 4899378"/>
              <a:gd name="connsiteY280" fmla="*/ 1411111 h 4485784"/>
              <a:gd name="connsiteX281" fmla="*/ 1162756 w 4899378"/>
              <a:gd name="connsiteY281" fmla="*/ 1444978 h 4485784"/>
              <a:gd name="connsiteX282" fmla="*/ 1151467 w 4899378"/>
              <a:gd name="connsiteY282" fmla="*/ 1569156 h 4485784"/>
              <a:gd name="connsiteX283" fmla="*/ 1162756 w 4899378"/>
              <a:gd name="connsiteY283" fmla="*/ 2235200 h 4485784"/>
              <a:gd name="connsiteX284" fmla="*/ 1174044 w 4899378"/>
              <a:gd name="connsiteY284" fmla="*/ 2280356 h 4485784"/>
              <a:gd name="connsiteX285" fmla="*/ 1185333 w 4899378"/>
              <a:gd name="connsiteY285" fmla="*/ 2370667 h 4485784"/>
              <a:gd name="connsiteX286" fmla="*/ 1196622 w 4899378"/>
              <a:gd name="connsiteY286" fmla="*/ 2427111 h 4485784"/>
              <a:gd name="connsiteX287" fmla="*/ 1207911 w 4899378"/>
              <a:gd name="connsiteY287" fmla="*/ 2517422 h 4485784"/>
              <a:gd name="connsiteX288" fmla="*/ 1241778 w 4899378"/>
              <a:gd name="connsiteY288" fmla="*/ 2630311 h 4485784"/>
              <a:gd name="connsiteX289" fmla="*/ 1275644 w 4899378"/>
              <a:gd name="connsiteY289" fmla="*/ 2754489 h 4485784"/>
              <a:gd name="connsiteX290" fmla="*/ 1354667 w 4899378"/>
              <a:gd name="connsiteY290" fmla="*/ 2867378 h 4485784"/>
              <a:gd name="connsiteX291" fmla="*/ 1433689 w 4899378"/>
              <a:gd name="connsiteY291" fmla="*/ 2957689 h 4485784"/>
              <a:gd name="connsiteX292" fmla="*/ 1456267 w 4899378"/>
              <a:gd name="connsiteY292" fmla="*/ 2991556 h 4485784"/>
              <a:gd name="connsiteX293" fmla="*/ 1490133 w 4899378"/>
              <a:gd name="connsiteY293" fmla="*/ 3014133 h 4485784"/>
              <a:gd name="connsiteX294" fmla="*/ 1535289 w 4899378"/>
              <a:gd name="connsiteY294" fmla="*/ 3048000 h 4485784"/>
              <a:gd name="connsiteX295" fmla="*/ 1704622 w 4899378"/>
              <a:gd name="connsiteY295" fmla="*/ 3138311 h 4485784"/>
              <a:gd name="connsiteX296" fmla="*/ 1772356 w 4899378"/>
              <a:gd name="connsiteY296" fmla="*/ 3160889 h 4485784"/>
              <a:gd name="connsiteX297" fmla="*/ 1862667 w 4899378"/>
              <a:gd name="connsiteY297" fmla="*/ 3194756 h 4485784"/>
              <a:gd name="connsiteX298" fmla="*/ 1896533 w 4899378"/>
              <a:gd name="connsiteY298" fmla="*/ 3217333 h 4485784"/>
              <a:gd name="connsiteX299" fmla="*/ 1930400 w 4899378"/>
              <a:gd name="connsiteY299" fmla="*/ 3228622 h 4485784"/>
              <a:gd name="connsiteX300" fmla="*/ 1986844 w 4899378"/>
              <a:gd name="connsiteY300" fmla="*/ 3251200 h 4485784"/>
              <a:gd name="connsiteX301" fmla="*/ 2054578 w 4899378"/>
              <a:gd name="connsiteY301" fmla="*/ 3285067 h 4485784"/>
              <a:gd name="connsiteX302" fmla="*/ 2099733 w 4899378"/>
              <a:gd name="connsiteY302" fmla="*/ 3296356 h 4485784"/>
              <a:gd name="connsiteX303" fmla="*/ 2235200 w 4899378"/>
              <a:gd name="connsiteY303" fmla="*/ 3330222 h 4485784"/>
              <a:gd name="connsiteX304" fmla="*/ 2269067 w 4899378"/>
              <a:gd name="connsiteY304" fmla="*/ 3341511 h 4485784"/>
              <a:gd name="connsiteX305" fmla="*/ 2404533 w 4899378"/>
              <a:gd name="connsiteY305" fmla="*/ 3352800 h 4485784"/>
              <a:gd name="connsiteX306" fmla="*/ 2901244 w 4899378"/>
              <a:gd name="connsiteY306" fmla="*/ 3352800 h 4485784"/>
              <a:gd name="connsiteX307" fmla="*/ 2946400 w 4899378"/>
              <a:gd name="connsiteY307" fmla="*/ 3330222 h 4485784"/>
              <a:gd name="connsiteX308" fmla="*/ 2980267 w 4899378"/>
              <a:gd name="connsiteY308" fmla="*/ 3318933 h 4485784"/>
              <a:gd name="connsiteX309" fmla="*/ 3014133 w 4899378"/>
              <a:gd name="connsiteY309" fmla="*/ 3296356 h 4485784"/>
              <a:gd name="connsiteX310" fmla="*/ 3081867 w 4899378"/>
              <a:gd name="connsiteY310" fmla="*/ 3273778 h 4485784"/>
              <a:gd name="connsiteX311" fmla="*/ 3115733 w 4899378"/>
              <a:gd name="connsiteY311" fmla="*/ 3262489 h 4485784"/>
              <a:gd name="connsiteX312" fmla="*/ 3149600 w 4899378"/>
              <a:gd name="connsiteY312" fmla="*/ 3239911 h 4485784"/>
              <a:gd name="connsiteX313" fmla="*/ 3228622 w 4899378"/>
              <a:gd name="connsiteY313" fmla="*/ 3217333 h 4485784"/>
              <a:gd name="connsiteX314" fmla="*/ 3296356 w 4899378"/>
              <a:gd name="connsiteY314" fmla="*/ 3172178 h 4485784"/>
              <a:gd name="connsiteX315" fmla="*/ 3341511 w 4899378"/>
              <a:gd name="connsiteY315" fmla="*/ 3149600 h 4485784"/>
              <a:gd name="connsiteX316" fmla="*/ 3375378 w 4899378"/>
              <a:gd name="connsiteY316" fmla="*/ 3115733 h 4485784"/>
              <a:gd name="connsiteX317" fmla="*/ 3409244 w 4899378"/>
              <a:gd name="connsiteY317" fmla="*/ 3093156 h 4485784"/>
              <a:gd name="connsiteX318" fmla="*/ 3476978 w 4899378"/>
              <a:gd name="connsiteY318" fmla="*/ 3014133 h 4485784"/>
              <a:gd name="connsiteX319" fmla="*/ 3510844 w 4899378"/>
              <a:gd name="connsiteY319" fmla="*/ 2980267 h 4485784"/>
              <a:gd name="connsiteX320" fmla="*/ 3578578 w 4899378"/>
              <a:gd name="connsiteY320" fmla="*/ 2867378 h 4485784"/>
              <a:gd name="connsiteX321" fmla="*/ 3623733 w 4899378"/>
              <a:gd name="connsiteY321" fmla="*/ 2788356 h 4485784"/>
              <a:gd name="connsiteX322" fmla="*/ 3635022 w 4899378"/>
              <a:gd name="connsiteY322" fmla="*/ 2754489 h 4485784"/>
              <a:gd name="connsiteX323" fmla="*/ 3657600 w 4899378"/>
              <a:gd name="connsiteY323" fmla="*/ 2709333 h 4485784"/>
              <a:gd name="connsiteX324" fmla="*/ 3668889 w 4899378"/>
              <a:gd name="connsiteY324" fmla="*/ 2664178 h 4485784"/>
              <a:gd name="connsiteX325" fmla="*/ 3691467 w 4899378"/>
              <a:gd name="connsiteY325" fmla="*/ 2596445 h 4485784"/>
              <a:gd name="connsiteX326" fmla="*/ 3702756 w 4899378"/>
              <a:gd name="connsiteY326" fmla="*/ 2562578 h 4485784"/>
              <a:gd name="connsiteX327" fmla="*/ 3714044 w 4899378"/>
              <a:gd name="connsiteY327" fmla="*/ 2506133 h 4485784"/>
              <a:gd name="connsiteX328" fmla="*/ 3725333 w 4899378"/>
              <a:gd name="connsiteY328" fmla="*/ 2393245 h 4485784"/>
              <a:gd name="connsiteX329" fmla="*/ 3747911 w 4899378"/>
              <a:gd name="connsiteY329" fmla="*/ 2302933 h 4485784"/>
              <a:gd name="connsiteX330" fmla="*/ 3747911 w 4899378"/>
              <a:gd name="connsiteY330" fmla="*/ 1625600 h 4485784"/>
              <a:gd name="connsiteX331" fmla="*/ 3714044 w 4899378"/>
              <a:gd name="connsiteY331" fmla="*/ 1546578 h 4485784"/>
              <a:gd name="connsiteX332" fmla="*/ 3668889 w 4899378"/>
              <a:gd name="connsiteY332" fmla="*/ 1478845 h 4485784"/>
              <a:gd name="connsiteX333" fmla="*/ 3646311 w 4899378"/>
              <a:gd name="connsiteY333" fmla="*/ 1444978 h 4485784"/>
              <a:gd name="connsiteX334" fmla="*/ 3623733 w 4899378"/>
              <a:gd name="connsiteY334" fmla="*/ 1399822 h 4485784"/>
              <a:gd name="connsiteX335" fmla="*/ 3589867 w 4899378"/>
              <a:gd name="connsiteY335" fmla="*/ 1377245 h 4485784"/>
              <a:gd name="connsiteX336" fmla="*/ 3533422 w 4899378"/>
              <a:gd name="connsiteY336" fmla="*/ 1309511 h 4485784"/>
              <a:gd name="connsiteX337" fmla="*/ 3510844 w 4899378"/>
              <a:gd name="connsiteY337" fmla="*/ 1275645 h 4485784"/>
              <a:gd name="connsiteX338" fmla="*/ 3443111 w 4899378"/>
              <a:gd name="connsiteY338" fmla="*/ 1230489 h 4485784"/>
              <a:gd name="connsiteX339" fmla="*/ 3409244 w 4899378"/>
              <a:gd name="connsiteY339" fmla="*/ 1207911 h 4485784"/>
              <a:gd name="connsiteX340" fmla="*/ 3375378 w 4899378"/>
              <a:gd name="connsiteY340" fmla="*/ 1174045 h 4485784"/>
              <a:gd name="connsiteX341" fmla="*/ 3330222 w 4899378"/>
              <a:gd name="connsiteY341" fmla="*/ 1162756 h 4485784"/>
              <a:gd name="connsiteX342" fmla="*/ 3239911 w 4899378"/>
              <a:gd name="connsiteY342" fmla="*/ 1140178 h 4485784"/>
              <a:gd name="connsiteX343" fmla="*/ 3194756 w 4899378"/>
              <a:gd name="connsiteY343" fmla="*/ 1128889 h 4485784"/>
              <a:gd name="connsiteX344" fmla="*/ 3014133 w 4899378"/>
              <a:gd name="connsiteY344" fmla="*/ 1106311 h 4485784"/>
              <a:gd name="connsiteX345" fmla="*/ 2980267 w 4899378"/>
              <a:gd name="connsiteY345" fmla="*/ 1095022 h 4485784"/>
              <a:gd name="connsiteX346" fmla="*/ 2517422 w 4899378"/>
              <a:gd name="connsiteY346" fmla="*/ 1095022 h 4485784"/>
              <a:gd name="connsiteX347" fmla="*/ 2449689 w 4899378"/>
              <a:gd name="connsiteY347" fmla="*/ 1128889 h 4485784"/>
              <a:gd name="connsiteX348" fmla="*/ 2314222 w 4899378"/>
              <a:gd name="connsiteY348" fmla="*/ 1219200 h 4485784"/>
              <a:gd name="connsiteX349" fmla="*/ 2269067 w 4899378"/>
              <a:gd name="connsiteY349" fmla="*/ 1253067 h 4485784"/>
              <a:gd name="connsiteX350" fmla="*/ 2190044 w 4899378"/>
              <a:gd name="connsiteY350" fmla="*/ 1309511 h 4485784"/>
              <a:gd name="connsiteX351" fmla="*/ 2111022 w 4899378"/>
              <a:gd name="connsiteY351" fmla="*/ 1399822 h 4485784"/>
              <a:gd name="connsiteX352" fmla="*/ 2077156 w 4899378"/>
              <a:gd name="connsiteY352" fmla="*/ 1433689 h 4485784"/>
              <a:gd name="connsiteX353" fmla="*/ 2020711 w 4899378"/>
              <a:gd name="connsiteY353" fmla="*/ 1501422 h 4485784"/>
              <a:gd name="connsiteX354" fmla="*/ 1998133 w 4899378"/>
              <a:gd name="connsiteY354" fmla="*/ 1546578 h 4485784"/>
              <a:gd name="connsiteX355" fmla="*/ 1952978 w 4899378"/>
              <a:gd name="connsiteY355" fmla="*/ 1614311 h 4485784"/>
              <a:gd name="connsiteX356" fmla="*/ 1941689 w 4899378"/>
              <a:gd name="connsiteY356" fmla="*/ 1648178 h 4485784"/>
              <a:gd name="connsiteX357" fmla="*/ 1907822 w 4899378"/>
              <a:gd name="connsiteY357" fmla="*/ 1715911 h 4485784"/>
              <a:gd name="connsiteX358" fmla="*/ 1885244 w 4899378"/>
              <a:gd name="connsiteY358" fmla="*/ 1817511 h 4485784"/>
              <a:gd name="connsiteX359" fmla="*/ 1873956 w 4899378"/>
              <a:gd name="connsiteY359" fmla="*/ 1851378 h 4485784"/>
              <a:gd name="connsiteX360" fmla="*/ 1862667 w 4899378"/>
              <a:gd name="connsiteY360" fmla="*/ 1919111 h 4485784"/>
              <a:gd name="connsiteX361" fmla="*/ 1851378 w 4899378"/>
              <a:gd name="connsiteY361" fmla="*/ 1964267 h 4485784"/>
              <a:gd name="connsiteX362" fmla="*/ 1851378 w 4899378"/>
              <a:gd name="connsiteY362" fmla="*/ 2438400 h 4485784"/>
              <a:gd name="connsiteX363" fmla="*/ 1896533 w 4899378"/>
              <a:gd name="connsiteY363" fmla="*/ 2506133 h 4485784"/>
              <a:gd name="connsiteX364" fmla="*/ 1907822 w 4899378"/>
              <a:gd name="connsiteY364" fmla="*/ 2540000 h 4485784"/>
              <a:gd name="connsiteX365" fmla="*/ 1941689 w 4899378"/>
              <a:gd name="connsiteY365" fmla="*/ 2573867 h 4485784"/>
              <a:gd name="connsiteX366" fmla="*/ 1986844 w 4899378"/>
              <a:gd name="connsiteY366" fmla="*/ 2641600 h 4485784"/>
              <a:gd name="connsiteX367" fmla="*/ 2009422 w 4899378"/>
              <a:gd name="connsiteY367" fmla="*/ 2675467 h 4485784"/>
              <a:gd name="connsiteX368" fmla="*/ 2043289 w 4899378"/>
              <a:gd name="connsiteY368" fmla="*/ 2698045 h 4485784"/>
              <a:gd name="connsiteX369" fmla="*/ 2133600 w 4899378"/>
              <a:gd name="connsiteY369" fmla="*/ 2743200 h 4485784"/>
              <a:gd name="connsiteX370" fmla="*/ 2167467 w 4899378"/>
              <a:gd name="connsiteY370" fmla="*/ 2765778 h 4485784"/>
              <a:gd name="connsiteX371" fmla="*/ 2201333 w 4899378"/>
              <a:gd name="connsiteY371" fmla="*/ 2777067 h 4485784"/>
              <a:gd name="connsiteX372" fmla="*/ 2348089 w 4899378"/>
              <a:gd name="connsiteY372" fmla="*/ 2810933 h 4485784"/>
              <a:gd name="connsiteX373" fmla="*/ 2427111 w 4899378"/>
              <a:gd name="connsiteY373" fmla="*/ 2822222 h 4485784"/>
              <a:gd name="connsiteX374" fmla="*/ 2856089 w 4899378"/>
              <a:gd name="connsiteY374" fmla="*/ 2822222 h 4485784"/>
              <a:gd name="connsiteX375" fmla="*/ 2923822 w 4899378"/>
              <a:gd name="connsiteY375" fmla="*/ 2799645 h 4485784"/>
              <a:gd name="connsiteX376" fmla="*/ 2957689 w 4899378"/>
              <a:gd name="connsiteY376" fmla="*/ 2777067 h 4485784"/>
              <a:gd name="connsiteX377" fmla="*/ 3014133 w 4899378"/>
              <a:gd name="connsiteY377" fmla="*/ 2709333 h 4485784"/>
              <a:gd name="connsiteX378" fmla="*/ 3036711 w 4899378"/>
              <a:gd name="connsiteY378" fmla="*/ 2641600 h 4485784"/>
              <a:gd name="connsiteX379" fmla="*/ 3025422 w 4899378"/>
              <a:gd name="connsiteY379" fmla="*/ 2415822 h 4485784"/>
              <a:gd name="connsiteX380" fmla="*/ 2980267 w 4899378"/>
              <a:gd name="connsiteY380" fmla="*/ 2302933 h 4485784"/>
              <a:gd name="connsiteX381" fmla="*/ 2935111 w 4899378"/>
              <a:gd name="connsiteY381" fmla="*/ 2235200 h 4485784"/>
              <a:gd name="connsiteX382" fmla="*/ 2901244 w 4899378"/>
              <a:gd name="connsiteY382" fmla="*/ 2212622 h 4485784"/>
              <a:gd name="connsiteX383" fmla="*/ 2867378 w 4899378"/>
              <a:gd name="connsiteY383" fmla="*/ 2167467 h 4485784"/>
              <a:gd name="connsiteX384" fmla="*/ 2788356 w 4899378"/>
              <a:gd name="connsiteY384" fmla="*/ 2111022 h 4485784"/>
              <a:gd name="connsiteX385" fmla="*/ 2754489 w 4899378"/>
              <a:gd name="connsiteY385" fmla="*/ 2077156 h 4485784"/>
              <a:gd name="connsiteX386" fmla="*/ 2686756 w 4899378"/>
              <a:gd name="connsiteY386" fmla="*/ 2054578 h 4485784"/>
              <a:gd name="connsiteX387" fmla="*/ 2652889 w 4899378"/>
              <a:gd name="connsiteY387" fmla="*/ 2043289 h 4485784"/>
              <a:gd name="connsiteX388" fmla="*/ 2449689 w 4899378"/>
              <a:gd name="connsiteY388" fmla="*/ 2054578 h 4485784"/>
              <a:gd name="connsiteX389" fmla="*/ 2415822 w 4899378"/>
              <a:gd name="connsiteY389" fmla="*/ 2088445 h 448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899378" h="4485784">
                <a:moveTo>
                  <a:pt x="440267" y="0"/>
                </a:moveTo>
                <a:cubicBezTo>
                  <a:pt x="428978" y="18815"/>
                  <a:pt x="416213" y="36820"/>
                  <a:pt x="406400" y="56445"/>
                </a:cubicBezTo>
                <a:cubicBezTo>
                  <a:pt x="397377" y="74491"/>
                  <a:pt x="388645" y="118586"/>
                  <a:pt x="383822" y="135467"/>
                </a:cubicBezTo>
                <a:cubicBezTo>
                  <a:pt x="380553" y="146908"/>
                  <a:pt x="375802" y="157892"/>
                  <a:pt x="372533" y="169333"/>
                </a:cubicBezTo>
                <a:cubicBezTo>
                  <a:pt x="368271" y="184251"/>
                  <a:pt x="365702" y="199628"/>
                  <a:pt x="361244" y="214489"/>
                </a:cubicBezTo>
                <a:cubicBezTo>
                  <a:pt x="354406" y="237284"/>
                  <a:pt x="338667" y="282222"/>
                  <a:pt x="338667" y="282222"/>
                </a:cubicBezTo>
                <a:cubicBezTo>
                  <a:pt x="334904" y="304800"/>
                  <a:pt x="332930" y="327750"/>
                  <a:pt x="327378" y="349956"/>
                </a:cubicBezTo>
                <a:cubicBezTo>
                  <a:pt x="321606" y="373044"/>
                  <a:pt x="312326" y="395111"/>
                  <a:pt x="304800" y="417689"/>
                </a:cubicBezTo>
                <a:cubicBezTo>
                  <a:pt x="277734" y="498885"/>
                  <a:pt x="310570" y="397494"/>
                  <a:pt x="282222" y="496711"/>
                </a:cubicBezTo>
                <a:cubicBezTo>
                  <a:pt x="278953" y="508153"/>
                  <a:pt x="274202" y="519136"/>
                  <a:pt x="270933" y="530578"/>
                </a:cubicBezTo>
                <a:cubicBezTo>
                  <a:pt x="253450" y="591768"/>
                  <a:pt x="263142" y="569534"/>
                  <a:pt x="248356" y="643467"/>
                </a:cubicBezTo>
                <a:cubicBezTo>
                  <a:pt x="245313" y="658681"/>
                  <a:pt x="240433" y="673477"/>
                  <a:pt x="237067" y="688622"/>
                </a:cubicBezTo>
                <a:cubicBezTo>
                  <a:pt x="232905" y="707353"/>
                  <a:pt x="229940" y="726336"/>
                  <a:pt x="225778" y="745067"/>
                </a:cubicBezTo>
                <a:cubicBezTo>
                  <a:pt x="216328" y="787590"/>
                  <a:pt x="215771" y="786377"/>
                  <a:pt x="203200" y="824089"/>
                </a:cubicBezTo>
                <a:cubicBezTo>
                  <a:pt x="199437" y="850430"/>
                  <a:pt x="197129" y="877020"/>
                  <a:pt x="191911" y="903111"/>
                </a:cubicBezTo>
                <a:cubicBezTo>
                  <a:pt x="189577" y="914780"/>
                  <a:pt x="183753" y="925498"/>
                  <a:pt x="180622" y="936978"/>
                </a:cubicBezTo>
                <a:cubicBezTo>
                  <a:pt x="172457" y="966915"/>
                  <a:pt x="165570" y="997185"/>
                  <a:pt x="158044" y="1027289"/>
                </a:cubicBezTo>
                <a:lnTo>
                  <a:pt x="135467" y="1117600"/>
                </a:lnTo>
                <a:cubicBezTo>
                  <a:pt x="131704" y="1132652"/>
                  <a:pt x="129084" y="1148037"/>
                  <a:pt x="124178" y="1162756"/>
                </a:cubicBezTo>
                <a:cubicBezTo>
                  <a:pt x="116652" y="1185334"/>
                  <a:pt x="107372" y="1207401"/>
                  <a:pt x="101600" y="1230489"/>
                </a:cubicBezTo>
                <a:lnTo>
                  <a:pt x="79022" y="1320800"/>
                </a:lnTo>
                <a:cubicBezTo>
                  <a:pt x="75259" y="1365956"/>
                  <a:pt x="73353" y="1411305"/>
                  <a:pt x="67733" y="1456267"/>
                </a:cubicBezTo>
                <a:cubicBezTo>
                  <a:pt x="65809" y="1471662"/>
                  <a:pt x="58803" y="1486087"/>
                  <a:pt x="56444" y="1501422"/>
                </a:cubicBezTo>
                <a:cubicBezTo>
                  <a:pt x="51263" y="1535101"/>
                  <a:pt x="49659" y="1569246"/>
                  <a:pt x="45156" y="1603022"/>
                </a:cubicBezTo>
                <a:cubicBezTo>
                  <a:pt x="24151" y="1760568"/>
                  <a:pt x="43857" y="1588891"/>
                  <a:pt x="22578" y="1727200"/>
                </a:cubicBezTo>
                <a:cubicBezTo>
                  <a:pt x="17965" y="1757185"/>
                  <a:pt x="15299" y="1787439"/>
                  <a:pt x="11289" y="1817511"/>
                </a:cubicBezTo>
                <a:cubicBezTo>
                  <a:pt x="7772" y="1843886"/>
                  <a:pt x="3763" y="1870192"/>
                  <a:pt x="0" y="1896533"/>
                </a:cubicBezTo>
                <a:cubicBezTo>
                  <a:pt x="3763" y="2208859"/>
                  <a:pt x="4110" y="2521245"/>
                  <a:pt x="11289" y="2833511"/>
                </a:cubicBezTo>
                <a:cubicBezTo>
                  <a:pt x="11824" y="2856768"/>
                  <a:pt x="28133" y="2889597"/>
                  <a:pt x="33867" y="2912533"/>
                </a:cubicBezTo>
                <a:cubicBezTo>
                  <a:pt x="37080" y="2925384"/>
                  <a:pt x="49493" y="2997914"/>
                  <a:pt x="56444" y="3014133"/>
                </a:cubicBezTo>
                <a:cubicBezTo>
                  <a:pt x="61788" y="3026604"/>
                  <a:pt x="71496" y="3036711"/>
                  <a:pt x="79022" y="3048000"/>
                </a:cubicBezTo>
                <a:cubicBezTo>
                  <a:pt x="84751" y="3070917"/>
                  <a:pt x="91882" y="3104347"/>
                  <a:pt x="101600" y="3127022"/>
                </a:cubicBezTo>
                <a:cubicBezTo>
                  <a:pt x="118788" y="3167127"/>
                  <a:pt x="124081" y="3172032"/>
                  <a:pt x="146756" y="3206045"/>
                </a:cubicBezTo>
                <a:cubicBezTo>
                  <a:pt x="150519" y="3217334"/>
                  <a:pt x="152140" y="3229580"/>
                  <a:pt x="158044" y="3239911"/>
                </a:cubicBezTo>
                <a:cubicBezTo>
                  <a:pt x="167379" y="3256247"/>
                  <a:pt x="180975" y="3269757"/>
                  <a:pt x="191911" y="3285067"/>
                </a:cubicBezTo>
                <a:cubicBezTo>
                  <a:pt x="199797" y="3296107"/>
                  <a:pt x="207758" y="3307153"/>
                  <a:pt x="214489" y="3318933"/>
                </a:cubicBezTo>
                <a:cubicBezTo>
                  <a:pt x="234561" y="3354059"/>
                  <a:pt x="234644" y="3367956"/>
                  <a:pt x="259644" y="3397956"/>
                </a:cubicBezTo>
                <a:cubicBezTo>
                  <a:pt x="269864" y="3410221"/>
                  <a:pt x="283290" y="3419558"/>
                  <a:pt x="293511" y="3431822"/>
                </a:cubicBezTo>
                <a:cubicBezTo>
                  <a:pt x="302197" y="3442245"/>
                  <a:pt x="308203" y="3454649"/>
                  <a:pt x="316089" y="3465689"/>
                </a:cubicBezTo>
                <a:cubicBezTo>
                  <a:pt x="327025" y="3480999"/>
                  <a:pt x="339166" y="3495431"/>
                  <a:pt x="349956" y="3510845"/>
                </a:cubicBezTo>
                <a:cubicBezTo>
                  <a:pt x="373297" y="3544190"/>
                  <a:pt x="395111" y="3578579"/>
                  <a:pt x="417689" y="3612445"/>
                </a:cubicBezTo>
                <a:lnTo>
                  <a:pt x="440267" y="3646311"/>
                </a:lnTo>
                <a:cubicBezTo>
                  <a:pt x="447793" y="3657600"/>
                  <a:pt x="453250" y="3670584"/>
                  <a:pt x="462844" y="3680178"/>
                </a:cubicBezTo>
                <a:cubicBezTo>
                  <a:pt x="485422" y="3702756"/>
                  <a:pt x="512866" y="3721344"/>
                  <a:pt x="530578" y="3747911"/>
                </a:cubicBezTo>
                <a:cubicBezTo>
                  <a:pt x="538104" y="3759200"/>
                  <a:pt x="543562" y="3772184"/>
                  <a:pt x="553156" y="3781778"/>
                </a:cubicBezTo>
                <a:cubicBezTo>
                  <a:pt x="562750" y="3791372"/>
                  <a:pt x="576599" y="3795670"/>
                  <a:pt x="587022" y="3804356"/>
                </a:cubicBezTo>
                <a:cubicBezTo>
                  <a:pt x="599287" y="3814576"/>
                  <a:pt x="608624" y="3828002"/>
                  <a:pt x="620889" y="3838222"/>
                </a:cubicBezTo>
                <a:cubicBezTo>
                  <a:pt x="631312" y="3846908"/>
                  <a:pt x="643902" y="3852659"/>
                  <a:pt x="654756" y="3860800"/>
                </a:cubicBezTo>
                <a:cubicBezTo>
                  <a:pt x="674032" y="3875257"/>
                  <a:pt x="691924" y="3891499"/>
                  <a:pt x="711200" y="3905956"/>
                </a:cubicBezTo>
                <a:cubicBezTo>
                  <a:pt x="722054" y="3914096"/>
                  <a:pt x="734027" y="3920647"/>
                  <a:pt x="745067" y="3928533"/>
                </a:cubicBezTo>
                <a:cubicBezTo>
                  <a:pt x="757003" y="3937059"/>
                  <a:pt x="806349" y="3976108"/>
                  <a:pt x="824089" y="3984978"/>
                </a:cubicBezTo>
                <a:cubicBezTo>
                  <a:pt x="834732" y="3990300"/>
                  <a:pt x="846667" y="3992504"/>
                  <a:pt x="857956" y="3996267"/>
                </a:cubicBezTo>
                <a:cubicBezTo>
                  <a:pt x="940465" y="4051275"/>
                  <a:pt x="836720" y="3984132"/>
                  <a:pt x="936978" y="4041422"/>
                </a:cubicBezTo>
                <a:cubicBezTo>
                  <a:pt x="948758" y="4048153"/>
                  <a:pt x="958446" y="4058490"/>
                  <a:pt x="970844" y="4064000"/>
                </a:cubicBezTo>
                <a:cubicBezTo>
                  <a:pt x="992592" y="4073666"/>
                  <a:pt x="1017291" y="4075934"/>
                  <a:pt x="1038578" y="4086578"/>
                </a:cubicBezTo>
                <a:cubicBezTo>
                  <a:pt x="1053630" y="4094104"/>
                  <a:pt x="1068108" y="4102906"/>
                  <a:pt x="1083733" y="4109156"/>
                </a:cubicBezTo>
                <a:cubicBezTo>
                  <a:pt x="1105830" y="4117995"/>
                  <a:pt x="1151467" y="4131733"/>
                  <a:pt x="1151467" y="4131733"/>
                </a:cubicBezTo>
                <a:cubicBezTo>
                  <a:pt x="1162756" y="4139259"/>
                  <a:pt x="1172629" y="4149547"/>
                  <a:pt x="1185333" y="4154311"/>
                </a:cubicBezTo>
                <a:cubicBezTo>
                  <a:pt x="1203299" y="4161048"/>
                  <a:pt x="1223163" y="4160946"/>
                  <a:pt x="1241778" y="4165600"/>
                </a:cubicBezTo>
                <a:cubicBezTo>
                  <a:pt x="1253322" y="4168486"/>
                  <a:pt x="1264164" y="4173758"/>
                  <a:pt x="1275644" y="4176889"/>
                </a:cubicBezTo>
                <a:cubicBezTo>
                  <a:pt x="1305581" y="4185054"/>
                  <a:pt x="1336518" y="4189654"/>
                  <a:pt x="1365956" y="4199467"/>
                </a:cubicBezTo>
                <a:cubicBezTo>
                  <a:pt x="1388534" y="4206993"/>
                  <a:pt x="1410601" y="4216273"/>
                  <a:pt x="1433689" y="4222045"/>
                </a:cubicBezTo>
                <a:cubicBezTo>
                  <a:pt x="1448741" y="4225808"/>
                  <a:pt x="1463983" y="4228875"/>
                  <a:pt x="1478844" y="4233333"/>
                </a:cubicBezTo>
                <a:cubicBezTo>
                  <a:pt x="1593434" y="4267709"/>
                  <a:pt x="1500140" y="4246623"/>
                  <a:pt x="1603022" y="4267200"/>
                </a:cubicBezTo>
                <a:cubicBezTo>
                  <a:pt x="1683504" y="4307441"/>
                  <a:pt x="1613293" y="4278285"/>
                  <a:pt x="1727200" y="4301067"/>
                </a:cubicBezTo>
                <a:cubicBezTo>
                  <a:pt x="1738869" y="4303401"/>
                  <a:pt x="1749587" y="4309225"/>
                  <a:pt x="1761067" y="4312356"/>
                </a:cubicBezTo>
                <a:cubicBezTo>
                  <a:pt x="1791004" y="4320520"/>
                  <a:pt x="1820770" y="4329832"/>
                  <a:pt x="1851378" y="4334933"/>
                </a:cubicBezTo>
                <a:cubicBezTo>
                  <a:pt x="1873956" y="4338696"/>
                  <a:pt x="1896730" y="4341426"/>
                  <a:pt x="1919111" y="4346222"/>
                </a:cubicBezTo>
                <a:cubicBezTo>
                  <a:pt x="1949452" y="4352724"/>
                  <a:pt x="1979984" y="4358987"/>
                  <a:pt x="2009422" y="4368800"/>
                </a:cubicBezTo>
                <a:cubicBezTo>
                  <a:pt x="2020711" y="4372563"/>
                  <a:pt x="2031581" y="4377960"/>
                  <a:pt x="2043289" y="4380089"/>
                </a:cubicBezTo>
                <a:cubicBezTo>
                  <a:pt x="2073138" y="4385516"/>
                  <a:pt x="2103567" y="4387088"/>
                  <a:pt x="2133600" y="4391378"/>
                </a:cubicBezTo>
                <a:cubicBezTo>
                  <a:pt x="2156259" y="4394615"/>
                  <a:pt x="2178674" y="4399430"/>
                  <a:pt x="2201333" y="4402667"/>
                </a:cubicBezTo>
                <a:cubicBezTo>
                  <a:pt x="2231366" y="4406957"/>
                  <a:pt x="2261659" y="4409343"/>
                  <a:pt x="2291644" y="4413956"/>
                </a:cubicBezTo>
                <a:cubicBezTo>
                  <a:pt x="2310608" y="4416874"/>
                  <a:pt x="2329050" y="4422865"/>
                  <a:pt x="2348089" y="4425245"/>
                </a:cubicBezTo>
                <a:cubicBezTo>
                  <a:pt x="2419425" y="4434162"/>
                  <a:pt x="2491043" y="4440669"/>
                  <a:pt x="2562578" y="4447822"/>
                </a:cubicBezTo>
                <a:lnTo>
                  <a:pt x="2686756" y="4459111"/>
                </a:lnTo>
                <a:cubicBezTo>
                  <a:pt x="2850391" y="4500021"/>
                  <a:pt x="2763382" y="4481689"/>
                  <a:pt x="3115733" y="4481689"/>
                </a:cubicBezTo>
                <a:cubicBezTo>
                  <a:pt x="3251252" y="4481689"/>
                  <a:pt x="3386666" y="4474163"/>
                  <a:pt x="3522133" y="4470400"/>
                </a:cubicBezTo>
                <a:cubicBezTo>
                  <a:pt x="3533422" y="4466637"/>
                  <a:pt x="3545598" y="4464890"/>
                  <a:pt x="3556000" y="4459111"/>
                </a:cubicBezTo>
                <a:cubicBezTo>
                  <a:pt x="3579720" y="4445933"/>
                  <a:pt x="3597991" y="4422537"/>
                  <a:pt x="3623733" y="4413956"/>
                </a:cubicBezTo>
                <a:cubicBezTo>
                  <a:pt x="3660972" y="4401543"/>
                  <a:pt x="3673546" y="4398088"/>
                  <a:pt x="3714044" y="4380089"/>
                </a:cubicBezTo>
                <a:cubicBezTo>
                  <a:pt x="3729422" y="4373254"/>
                  <a:pt x="3744929" y="4366430"/>
                  <a:pt x="3759200" y="4357511"/>
                </a:cubicBezTo>
                <a:cubicBezTo>
                  <a:pt x="3775155" y="4347539"/>
                  <a:pt x="3788942" y="4334435"/>
                  <a:pt x="3804356" y="4323645"/>
                </a:cubicBezTo>
                <a:cubicBezTo>
                  <a:pt x="3826586" y="4308084"/>
                  <a:pt x="3849511" y="4293541"/>
                  <a:pt x="3872089" y="4278489"/>
                </a:cubicBezTo>
                <a:cubicBezTo>
                  <a:pt x="3883378" y="4270963"/>
                  <a:pt x="3893085" y="4260202"/>
                  <a:pt x="3905956" y="4255911"/>
                </a:cubicBezTo>
                <a:lnTo>
                  <a:pt x="3939822" y="4244622"/>
                </a:lnTo>
                <a:cubicBezTo>
                  <a:pt x="3969926" y="4222044"/>
                  <a:pt x="3998823" y="4197762"/>
                  <a:pt x="4030133" y="4176889"/>
                </a:cubicBezTo>
                <a:cubicBezTo>
                  <a:pt x="4052711" y="4161837"/>
                  <a:pt x="4078679" y="4150921"/>
                  <a:pt x="4097867" y="4131733"/>
                </a:cubicBezTo>
                <a:cubicBezTo>
                  <a:pt x="4140147" y="4089453"/>
                  <a:pt x="4116588" y="4102915"/>
                  <a:pt x="4165600" y="4086578"/>
                </a:cubicBezTo>
                <a:cubicBezTo>
                  <a:pt x="4176889" y="4075289"/>
                  <a:pt x="4187345" y="4063101"/>
                  <a:pt x="4199467" y="4052711"/>
                </a:cubicBezTo>
                <a:cubicBezTo>
                  <a:pt x="4252648" y="4007127"/>
                  <a:pt x="4261048" y="4019522"/>
                  <a:pt x="4312356" y="3951111"/>
                </a:cubicBezTo>
                <a:cubicBezTo>
                  <a:pt x="4323645" y="3936059"/>
                  <a:pt x="4335286" y="3921266"/>
                  <a:pt x="4346222" y="3905956"/>
                </a:cubicBezTo>
                <a:cubicBezTo>
                  <a:pt x="4354108" y="3894915"/>
                  <a:pt x="4359206" y="3881683"/>
                  <a:pt x="4368800" y="3872089"/>
                </a:cubicBezTo>
                <a:cubicBezTo>
                  <a:pt x="4382104" y="3858785"/>
                  <a:pt x="4398904" y="3849511"/>
                  <a:pt x="4413956" y="3838222"/>
                </a:cubicBezTo>
                <a:cubicBezTo>
                  <a:pt x="4421482" y="3823170"/>
                  <a:pt x="4428184" y="3807678"/>
                  <a:pt x="4436533" y="3793067"/>
                </a:cubicBezTo>
                <a:cubicBezTo>
                  <a:pt x="4443264" y="3781287"/>
                  <a:pt x="4453043" y="3771335"/>
                  <a:pt x="4459111" y="3759200"/>
                </a:cubicBezTo>
                <a:cubicBezTo>
                  <a:pt x="4464433" y="3748557"/>
                  <a:pt x="4463799" y="3735234"/>
                  <a:pt x="4470400" y="3725333"/>
                </a:cubicBezTo>
                <a:cubicBezTo>
                  <a:pt x="4479256" y="3712050"/>
                  <a:pt x="4492978" y="3702756"/>
                  <a:pt x="4504267" y="3691467"/>
                </a:cubicBezTo>
                <a:cubicBezTo>
                  <a:pt x="4524137" y="3631858"/>
                  <a:pt x="4508955" y="3667501"/>
                  <a:pt x="4560711" y="3589867"/>
                </a:cubicBezTo>
                <a:lnTo>
                  <a:pt x="4583289" y="3556000"/>
                </a:lnTo>
                <a:cubicBezTo>
                  <a:pt x="4606785" y="3462017"/>
                  <a:pt x="4578174" y="3554944"/>
                  <a:pt x="4617156" y="3476978"/>
                </a:cubicBezTo>
                <a:cubicBezTo>
                  <a:pt x="4663890" y="3383507"/>
                  <a:pt x="4586320" y="3506295"/>
                  <a:pt x="4651022" y="3409245"/>
                </a:cubicBezTo>
                <a:cubicBezTo>
                  <a:pt x="4656750" y="3386331"/>
                  <a:pt x="4663883" y="3352895"/>
                  <a:pt x="4673600" y="3330222"/>
                </a:cubicBezTo>
                <a:cubicBezTo>
                  <a:pt x="4699405" y="3270011"/>
                  <a:pt x="4692338" y="3304152"/>
                  <a:pt x="4707467" y="3251200"/>
                </a:cubicBezTo>
                <a:cubicBezTo>
                  <a:pt x="4711729" y="3236282"/>
                  <a:pt x="4714298" y="3220906"/>
                  <a:pt x="4718756" y="3206045"/>
                </a:cubicBezTo>
                <a:cubicBezTo>
                  <a:pt x="4725595" y="3183249"/>
                  <a:pt x="4733807" y="3160889"/>
                  <a:pt x="4741333" y="3138311"/>
                </a:cubicBezTo>
                <a:cubicBezTo>
                  <a:pt x="4745096" y="3127022"/>
                  <a:pt x="4749736" y="3115989"/>
                  <a:pt x="4752622" y="3104445"/>
                </a:cubicBezTo>
                <a:cubicBezTo>
                  <a:pt x="4756385" y="3089393"/>
                  <a:pt x="4758463" y="3073816"/>
                  <a:pt x="4763911" y="3059289"/>
                </a:cubicBezTo>
                <a:cubicBezTo>
                  <a:pt x="4794748" y="2977056"/>
                  <a:pt x="4779090" y="3048789"/>
                  <a:pt x="4797778" y="2980267"/>
                </a:cubicBezTo>
                <a:cubicBezTo>
                  <a:pt x="4805943" y="2950330"/>
                  <a:pt x="4814271" y="2920384"/>
                  <a:pt x="4820356" y="2889956"/>
                </a:cubicBezTo>
                <a:cubicBezTo>
                  <a:pt x="4828117" y="2851148"/>
                  <a:pt x="4832302" y="2825563"/>
                  <a:pt x="4842933" y="2788356"/>
                </a:cubicBezTo>
                <a:cubicBezTo>
                  <a:pt x="4846202" y="2776914"/>
                  <a:pt x="4850459" y="2765778"/>
                  <a:pt x="4854222" y="2754489"/>
                </a:cubicBezTo>
                <a:cubicBezTo>
                  <a:pt x="4857985" y="2724385"/>
                  <a:pt x="4861221" y="2694211"/>
                  <a:pt x="4865511" y="2664178"/>
                </a:cubicBezTo>
                <a:cubicBezTo>
                  <a:pt x="4868748" y="2641519"/>
                  <a:pt x="4873775" y="2619133"/>
                  <a:pt x="4876800" y="2596445"/>
                </a:cubicBezTo>
                <a:cubicBezTo>
                  <a:pt x="4898253" y="2435550"/>
                  <a:pt x="4876876" y="2550909"/>
                  <a:pt x="4899378" y="2438400"/>
                </a:cubicBezTo>
                <a:cubicBezTo>
                  <a:pt x="4895615" y="2080919"/>
                  <a:pt x="4899028" y="1723290"/>
                  <a:pt x="4888089" y="1365956"/>
                </a:cubicBezTo>
                <a:cubicBezTo>
                  <a:pt x="4887674" y="1352395"/>
                  <a:pt x="4869802" y="1344960"/>
                  <a:pt x="4865511" y="1332089"/>
                </a:cubicBezTo>
                <a:cubicBezTo>
                  <a:pt x="4858273" y="1310375"/>
                  <a:pt x="4858711" y="1286801"/>
                  <a:pt x="4854222" y="1264356"/>
                </a:cubicBezTo>
                <a:cubicBezTo>
                  <a:pt x="4848821" y="1237350"/>
                  <a:pt x="4829954" y="1170663"/>
                  <a:pt x="4820356" y="1151467"/>
                </a:cubicBezTo>
                <a:cubicBezTo>
                  <a:pt x="4812830" y="1136415"/>
                  <a:pt x="4804407" y="1121779"/>
                  <a:pt x="4797778" y="1106311"/>
                </a:cubicBezTo>
                <a:cubicBezTo>
                  <a:pt x="4793091" y="1095374"/>
                  <a:pt x="4793090" y="1082346"/>
                  <a:pt x="4786489" y="1072445"/>
                </a:cubicBezTo>
                <a:cubicBezTo>
                  <a:pt x="4777633" y="1059161"/>
                  <a:pt x="4763911" y="1049867"/>
                  <a:pt x="4752622" y="1038578"/>
                </a:cubicBezTo>
                <a:cubicBezTo>
                  <a:pt x="4743410" y="1010942"/>
                  <a:pt x="4736192" y="983966"/>
                  <a:pt x="4718756" y="959556"/>
                </a:cubicBezTo>
                <a:cubicBezTo>
                  <a:pt x="4652041" y="866154"/>
                  <a:pt x="4713507" y="981415"/>
                  <a:pt x="4662311" y="891822"/>
                </a:cubicBezTo>
                <a:cubicBezTo>
                  <a:pt x="4653962" y="877211"/>
                  <a:pt x="4650389" y="859691"/>
                  <a:pt x="4639733" y="846667"/>
                </a:cubicBezTo>
                <a:cubicBezTo>
                  <a:pt x="4616144" y="817836"/>
                  <a:pt x="4587052" y="793986"/>
                  <a:pt x="4560711" y="767645"/>
                </a:cubicBezTo>
                <a:cubicBezTo>
                  <a:pt x="4549422" y="756356"/>
                  <a:pt x="4535700" y="747062"/>
                  <a:pt x="4526844" y="733778"/>
                </a:cubicBezTo>
                <a:cubicBezTo>
                  <a:pt x="4519318" y="722489"/>
                  <a:pt x="4513861" y="709505"/>
                  <a:pt x="4504267" y="699911"/>
                </a:cubicBezTo>
                <a:cubicBezTo>
                  <a:pt x="4494673" y="690317"/>
                  <a:pt x="4481441" y="685219"/>
                  <a:pt x="4470400" y="677333"/>
                </a:cubicBezTo>
                <a:cubicBezTo>
                  <a:pt x="4455090" y="666397"/>
                  <a:pt x="4440658" y="654257"/>
                  <a:pt x="4425244" y="643467"/>
                </a:cubicBezTo>
                <a:cubicBezTo>
                  <a:pt x="4425226" y="643454"/>
                  <a:pt x="4340587" y="587028"/>
                  <a:pt x="4323644" y="575733"/>
                </a:cubicBezTo>
                <a:cubicBezTo>
                  <a:pt x="4312355" y="568207"/>
                  <a:pt x="4301913" y="559223"/>
                  <a:pt x="4289778" y="553156"/>
                </a:cubicBezTo>
                <a:cubicBezTo>
                  <a:pt x="4220348" y="518441"/>
                  <a:pt x="4258631" y="539916"/>
                  <a:pt x="4176889" y="485422"/>
                </a:cubicBezTo>
                <a:cubicBezTo>
                  <a:pt x="4165600" y="477896"/>
                  <a:pt x="4152616" y="472439"/>
                  <a:pt x="4143022" y="462845"/>
                </a:cubicBezTo>
                <a:cubicBezTo>
                  <a:pt x="4131733" y="451556"/>
                  <a:pt x="4122439" y="437834"/>
                  <a:pt x="4109156" y="428978"/>
                </a:cubicBezTo>
                <a:cubicBezTo>
                  <a:pt x="4007320" y="361087"/>
                  <a:pt x="4148010" y="483934"/>
                  <a:pt x="4041422" y="395111"/>
                </a:cubicBezTo>
                <a:cubicBezTo>
                  <a:pt x="3985048" y="348133"/>
                  <a:pt x="4033206" y="369795"/>
                  <a:pt x="3973689" y="349956"/>
                </a:cubicBezTo>
                <a:cubicBezTo>
                  <a:pt x="3920636" y="296903"/>
                  <a:pt x="3953102" y="324942"/>
                  <a:pt x="3872089" y="270933"/>
                </a:cubicBezTo>
                <a:cubicBezTo>
                  <a:pt x="3860800" y="263407"/>
                  <a:pt x="3851093" y="252647"/>
                  <a:pt x="3838222" y="248356"/>
                </a:cubicBezTo>
                <a:cubicBezTo>
                  <a:pt x="3826933" y="244593"/>
                  <a:pt x="3814999" y="242389"/>
                  <a:pt x="3804356" y="237067"/>
                </a:cubicBezTo>
                <a:cubicBezTo>
                  <a:pt x="3792221" y="230999"/>
                  <a:pt x="3782887" y="219999"/>
                  <a:pt x="3770489" y="214489"/>
                </a:cubicBezTo>
                <a:cubicBezTo>
                  <a:pt x="3748741" y="204823"/>
                  <a:pt x="3725334" y="199437"/>
                  <a:pt x="3702756" y="191911"/>
                </a:cubicBezTo>
                <a:lnTo>
                  <a:pt x="3601156" y="158045"/>
                </a:lnTo>
                <a:lnTo>
                  <a:pt x="3567289" y="146756"/>
                </a:lnTo>
                <a:cubicBezTo>
                  <a:pt x="3556000" y="142993"/>
                  <a:pt x="3545160" y="137423"/>
                  <a:pt x="3533422" y="135467"/>
                </a:cubicBezTo>
                <a:cubicBezTo>
                  <a:pt x="3510844" y="131704"/>
                  <a:pt x="3488377" y="127203"/>
                  <a:pt x="3465689" y="124178"/>
                </a:cubicBezTo>
                <a:cubicBezTo>
                  <a:pt x="3366912" y="111008"/>
                  <a:pt x="3312339" y="109193"/>
                  <a:pt x="3206044" y="101600"/>
                </a:cubicBezTo>
                <a:cubicBezTo>
                  <a:pt x="3135451" y="78068"/>
                  <a:pt x="3196607" y="95826"/>
                  <a:pt x="3070578" y="79022"/>
                </a:cubicBezTo>
                <a:cubicBezTo>
                  <a:pt x="3047889" y="75997"/>
                  <a:pt x="3025467" y="71213"/>
                  <a:pt x="3002844" y="67733"/>
                </a:cubicBezTo>
                <a:cubicBezTo>
                  <a:pt x="2976545" y="63687"/>
                  <a:pt x="2950163" y="60208"/>
                  <a:pt x="2923822" y="56445"/>
                </a:cubicBezTo>
                <a:lnTo>
                  <a:pt x="1817511" y="67733"/>
                </a:lnTo>
                <a:cubicBezTo>
                  <a:pt x="1780124" y="68438"/>
                  <a:pt x="1711436" y="81271"/>
                  <a:pt x="1670756" y="90311"/>
                </a:cubicBezTo>
                <a:cubicBezTo>
                  <a:pt x="1655610" y="93677"/>
                  <a:pt x="1640814" y="98557"/>
                  <a:pt x="1625600" y="101600"/>
                </a:cubicBezTo>
                <a:cubicBezTo>
                  <a:pt x="1511592" y="124402"/>
                  <a:pt x="1603287" y="97748"/>
                  <a:pt x="1490133" y="135467"/>
                </a:cubicBezTo>
                <a:lnTo>
                  <a:pt x="1456267" y="146756"/>
                </a:lnTo>
                <a:cubicBezTo>
                  <a:pt x="1444978" y="150519"/>
                  <a:pt x="1432301" y="151444"/>
                  <a:pt x="1422400" y="158045"/>
                </a:cubicBezTo>
                <a:cubicBezTo>
                  <a:pt x="1375624" y="189228"/>
                  <a:pt x="1401695" y="177331"/>
                  <a:pt x="1343378" y="191911"/>
                </a:cubicBezTo>
                <a:cubicBezTo>
                  <a:pt x="1320800" y="206963"/>
                  <a:pt x="1297352" y="220786"/>
                  <a:pt x="1275644" y="237067"/>
                </a:cubicBezTo>
                <a:cubicBezTo>
                  <a:pt x="1208783" y="287212"/>
                  <a:pt x="1246140" y="260499"/>
                  <a:pt x="1162756" y="316089"/>
                </a:cubicBezTo>
                <a:lnTo>
                  <a:pt x="1128889" y="338667"/>
                </a:lnTo>
                <a:cubicBezTo>
                  <a:pt x="1117600" y="346193"/>
                  <a:pt x="1104616" y="351651"/>
                  <a:pt x="1095022" y="361245"/>
                </a:cubicBezTo>
                <a:cubicBezTo>
                  <a:pt x="996082" y="460185"/>
                  <a:pt x="1121590" y="339105"/>
                  <a:pt x="1027289" y="417689"/>
                </a:cubicBezTo>
                <a:cubicBezTo>
                  <a:pt x="916332" y="510153"/>
                  <a:pt x="1059638" y="396628"/>
                  <a:pt x="970844" y="485422"/>
                </a:cubicBezTo>
                <a:cubicBezTo>
                  <a:pt x="961250" y="495016"/>
                  <a:pt x="948267" y="500474"/>
                  <a:pt x="936978" y="508000"/>
                </a:cubicBezTo>
                <a:lnTo>
                  <a:pt x="869244" y="609600"/>
                </a:lnTo>
                <a:cubicBezTo>
                  <a:pt x="861718" y="620889"/>
                  <a:pt x="854808" y="632613"/>
                  <a:pt x="846667" y="643467"/>
                </a:cubicBezTo>
                <a:lnTo>
                  <a:pt x="812800" y="688622"/>
                </a:lnTo>
                <a:cubicBezTo>
                  <a:pt x="786327" y="768042"/>
                  <a:pt x="820781" y="670002"/>
                  <a:pt x="778933" y="767645"/>
                </a:cubicBezTo>
                <a:cubicBezTo>
                  <a:pt x="774246" y="778582"/>
                  <a:pt x="772331" y="790574"/>
                  <a:pt x="767644" y="801511"/>
                </a:cubicBezTo>
                <a:cubicBezTo>
                  <a:pt x="761015" y="816979"/>
                  <a:pt x="751696" y="831199"/>
                  <a:pt x="745067" y="846667"/>
                </a:cubicBezTo>
                <a:cubicBezTo>
                  <a:pt x="717769" y="910363"/>
                  <a:pt x="751140" y="849286"/>
                  <a:pt x="722489" y="925689"/>
                </a:cubicBezTo>
                <a:cubicBezTo>
                  <a:pt x="716580" y="941446"/>
                  <a:pt x="707437" y="955793"/>
                  <a:pt x="699911" y="970845"/>
                </a:cubicBezTo>
                <a:cubicBezTo>
                  <a:pt x="690955" y="1015627"/>
                  <a:pt x="679662" y="1076743"/>
                  <a:pt x="666044" y="1117600"/>
                </a:cubicBezTo>
                <a:cubicBezTo>
                  <a:pt x="662281" y="1128889"/>
                  <a:pt x="658025" y="1140025"/>
                  <a:pt x="654756" y="1151467"/>
                </a:cubicBezTo>
                <a:cubicBezTo>
                  <a:pt x="650494" y="1166385"/>
                  <a:pt x="647925" y="1181761"/>
                  <a:pt x="643467" y="1196622"/>
                </a:cubicBezTo>
                <a:cubicBezTo>
                  <a:pt x="636628" y="1219418"/>
                  <a:pt x="626661" y="1241267"/>
                  <a:pt x="620889" y="1264356"/>
                </a:cubicBezTo>
                <a:cubicBezTo>
                  <a:pt x="617126" y="1279408"/>
                  <a:pt x="614058" y="1294650"/>
                  <a:pt x="609600" y="1309511"/>
                </a:cubicBezTo>
                <a:cubicBezTo>
                  <a:pt x="561021" y="1471439"/>
                  <a:pt x="613901" y="1269725"/>
                  <a:pt x="564444" y="1467556"/>
                </a:cubicBezTo>
                <a:lnTo>
                  <a:pt x="553156" y="1512711"/>
                </a:lnTo>
                <a:cubicBezTo>
                  <a:pt x="534846" y="1677503"/>
                  <a:pt x="530578" y="1693210"/>
                  <a:pt x="530578" y="1919111"/>
                </a:cubicBezTo>
                <a:cubicBezTo>
                  <a:pt x="530578" y="2080962"/>
                  <a:pt x="534986" y="2242828"/>
                  <a:pt x="541867" y="2404533"/>
                </a:cubicBezTo>
                <a:cubicBezTo>
                  <a:pt x="542749" y="2425260"/>
                  <a:pt x="558445" y="2462560"/>
                  <a:pt x="564444" y="2483556"/>
                </a:cubicBezTo>
                <a:cubicBezTo>
                  <a:pt x="598554" y="2602945"/>
                  <a:pt x="544675" y="2435538"/>
                  <a:pt x="598311" y="2596445"/>
                </a:cubicBezTo>
                <a:cubicBezTo>
                  <a:pt x="608080" y="2625753"/>
                  <a:pt x="618682" y="2659764"/>
                  <a:pt x="632178" y="2686756"/>
                </a:cubicBezTo>
                <a:cubicBezTo>
                  <a:pt x="638246" y="2698891"/>
                  <a:pt x="647230" y="2709333"/>
                  <a:pt x="654756" y="2720622"/>
                </a:cubicBezTo>
                <a:cubicBezTo>
                  <a:pt x="706141" y="2874784"/>
                  <a:pt x="650082" y="2717245"/>
                  <a:pt x="699911" y="2833511"/>
                </a:cubicBezTo>
                <a:cubicBezTo>
                  <a:pt x="704599" y="2844448"/>
                  <a:pt x="706512" y="2856441"/>
                  <a:pt x="711200" y="2867378"/>
                </a:cubicBezTo>
                <a:cubicBezTo>
                  <a:pt x="717829" y="2882846"/>
                  <a:pt x="727528" y="2896908"/>
                  <a:pt x="733778" y="2912533"/>
                </a:cubicBezTo>
                <a:cubicBezTo>
                  <a:pt x="742617" y="2934630"/>
                  <a:pt x="743155" y="2960465"/>
                  <a:pt x="756356" y="2980267"/>
                </a:cubicBezTo>
                <a:cubicBezTo>
                  <a:pt x="763882" y="2991556"/>
                  <a:pt x="773423" y="3001735"/>
                  <a:pt x="778933" y="3014133"/>
                </a:cubicBezTo>
                <a:cubicBezTo>
                  <a:pt x="832666" y="3135034"/>
                  <a:pt x="772994" y="3039093"/>
                  <a:pt x="824089" y="3115733"/>
                </a:cubicBezTo>
                <a:cubicBezTo>
                  <a:pt x="882339" y="3290484"/>
                  <a:pt x="815576" y="3109995"/>
                  <a:pt x="869244" y="3217333"/>
                </a:cubicBezTo>
                <a:cubicBezTo>
                  <a:pt x="897635" y="3274116"/>
                  <a:pt x="854502" y="3247746"/>
                  <a:pt x="925689" y="3318933"/>
                </a:cubicBezTo>
                <a:cubicBezTo>
                  <a:pt x="952378" y="3345622"/>
                  <a:pt x="970922" y="3367359"/>
                  <a:pt x="1004711" y="3386667"/>
                </a:cubicBezTo>
                <a:cubicBezTo>
                  <a:pt x="1015043" y="3392571"/>
                  <a:pt x="1027745" y="3393032"/>
                  <a:pt x="1038578" y="3397956"/>
                </a:cubicBezTo>
                <a:cubicBezTo>
                  <a:pt x="1069218" y="3411883"/>
                  <a:pt x="1098785" y="3428059"/>
                  <a:pt x="1128889" y="3443111"/>
                </a:cubicBezTo>
                <a:lnTo>
                  <a:pt x="1128889" y="3443111"/>
                </a:lnTo>
                <a:cubicBezTo>
                  <a:pt x="1140178" y="3450637"/>
                  <a:pt x="1150358" y="3460179"/>
                  <a:pt x="1162756" y="3465689"/>
                </a:cubicBezTo>
                <a:cubicBezTo>
                  <a:pt x="1184504" y="3475355"/>
                  <a:pt x="1210687" y="3475066"/>
                  <a:pt x="1230489" y="3488267"/>
                </a:cubicBezTo>
                <a:cubicBezTo>
                  <a:pt x="1263600" y="3510341"/>
                  <a:pt x="1260831" y="3512785"/>
                  <a:pt x="1298222" y="3522133"/>
                </a:cubicBezTo>
                <a:cubicBezTo>
                  <a:pt x="1319680" y="3527497"/>
                  <a:pt x="1376644" y="3536019"/>
                  <a:pt x="1399822" y="3544711"/>
                </a:cubicBezTo>
                <a:cubicBezTo>
                  <a:pt x="1415579" y="3550620"/>
                  <a:pt x="1429600" y="3560454"/>
                  <a:pt x="1444978" y="3567289"/>
                </a:cubicBezTo>
                <a:cubicBezTo>
                  <a:pt x="1463496" y="3575519"/>
                  <a:pt x="1482904" y="3581637"/>
                  <a:pt x="1501422" y="3589867"/>
                </a:cubicBezTo>
                <a:cubicBezTo>
                  <a:pt x="1516800" y="3596702"/>
                  <a:pt x="1530180" y="3608661"/>
                  <a:pt x="1546578" y="3612445"/>
                </a:cubicBezTo>
                <a:cubicBezTo>
                  <a:pt x="1579780" y="3620107"/>
                  <a:pt x="1614311" y="3619970"/>
                  <a:pt x="1648178" y="3623733"/>
                </a:cubicBezTo>
                <a:cubicBezTo>
                  <a:pt x="1729061" y="3650695"/>
                  <a:pt x="1643695" y="3625112"/>
                  <a:pt x="1806222" y="3646311"/>
                </a:cubicBezTo>
                <a:cubicBezTo>
                  <a:pt x="1851616" y="3652232"/>
                  <a:pt x="1896264" y="3663211"/>
                  <a:pt x="1941689" y="3668889"/>
                </a:cubicBezTo>
                <a:cubicBezTo>
                  <a:pt x="1971793" y="3672652"/>
                  <a:pt x="2002015" y="3675565"/>
                  <a:pt x="2032000" y="3680178"/>
                </a:cubicBezTo>
                <a:cubicBezTo>
                  <a:pt x="2050964" y="3683096"/>
                  <a:pt x="2069405" y="3689087"/>
                  <a:pt x="2088444" y="3691467"/>
                </a:cubicBezTo>
                <a:cubicBezTo>
                  <a:pt x="2192252" y="3704443"/>
                  <a:pt x="2314637" y="3707721"/>
                  <a:pt x="2415822" y="3714045"/>
                </a:cubicBezTo>
                <a:cubicBezTo>
                  <a:pt x="2852859" y="3741359"/>
                  <a:pt x="2239738" y="3707747"/>
                  <a:pt x="2788356" y="3736622"/>
                </a:cubicBezTo>
                <a:lnTo>
                  <a:pt x="3635022" y="3725333"/>
                </a:lnTo>
                <a:cubicBezTo>
                  <a:pt x="3646918" y="3725028"/>
                  <a:pt x="3657952" y="3718732"/>
                  <a:pt x="3668889" y="3714045"/>
                </a:cubicBezTo>
                <a:cubicBezTo>
                  <a:pt x="3807404" y="3654683"/>
                  <a:pt x="3634556" y="3725567"/>
                  <a:pt x="3747911" y="3668889"/>
                </a:cubicBezTo>
                <a:cubicBezTo>
                  <a:pt x="3758554" y="3663567"/>
                  <a:pt x="3770489" y="3661363"/>
                  <a:pt x="3781778" y="3657600"/>
                </a:cubicBezTo>
                <a:cubicBezTo>
                  <a:pt x="3793067" y="3646311"/>
                  <a:pt x="3803379" y="3633953"/>
                  <a:pt x="3815644" y="3623733"/>
                </a:cubicBezTo>
                <a:cubicBezTo>
                  <a:pt x="3826067" y="3615047"/>
                  <a:pt x="3838471" y="3609042"/>
                  <a:pt x="3849511" y="3601156"/>
                </a:cubicBezTo>
                <a:cubicBezTo>
                  <a:pt x="3864821" y="3590220"/>
                  <a:pt x="3879253" y="3578079"/>
                  <a:pt x="3894667" y="3567289"/>
                </a:cubicBezTo>
                <a:cubicBezTo>
                  <a:pt x="3916897" y="3551728"/>
                  <a:pt x="3939822" y="3537185"/>
                  <a:pt x="3962400" y="3522133"/>
                </a:cubicBezTo>
                <a:lnTo>
                  <a:pt x="3996267" y="3499556"/>
                </a:lnTo>
                <a:cubicBezTo>
                  <a:pt x="4014270" y="3472551"/>
                  <a:pt x="4025053" y="3451577"/>
                  <a:pt x="4052711" y="3431822"/>
                </a:cubicBezTo>
                <a:cubicBezTo>
                  <a:pt x="4066405" y="3422041"/>
                  <a:pt x="4082815" y="3416771"/>
                  <a:pt x="4097867" y="3409245"/>
                </a:cubicBezTo>
                <a:cubicBezTo>
                  <a:pt x="4150548" y="3330222"/>
                  <a:pt x="4120444" y="3356563"/>
                  <a:pt x="4176889" y="3318933"/>
                </a:cubicBezTo>
                <a:cubicBezTo>
                  <a:pt x="4184415" y="3303881"/>
                  <a:pt x="4191118" y="3288389"/>
                  <a:pt x="4199467" y="3273778"/>
                </a:cubicBezTo>
                <a:cubicBezTo>
                  <a:pt x="4206198" y="3261998"/>
                  <a:pt x="4216534" y="3252309"/>
                  <a:pt x="4222044" y="3239911"/>
                </a:cubicBezTo>
                <a:cubicBezTo>
                  <a:pt x="4275778" y="3119009"/>
                  <a:pt x="4216105" y="3214953"/>
                  <a:pt x="4267200" y="3138311"/>
                </a:cubicBezTo>
                <a:cubicBezTo>
                  <a:pt x="4270963" y="3115733"/>
                  <a:pt x="4273524" y="3092922"/>
                  <a:pt x="4278489" y="3070578"/>
                </a:cubicBezTo>
                <a:cubicBezTo>
                  <a:pt x="4281070" y="3058962"/>
                  <a:pt x="4286892" y="3048255"/>
                  <a:pt x="4289778" y="3036711"/>
                </a:cubicBezTo>
                <a:lnTo>
                  <a:pt x="4312356" y="2946400"/>
                </a:lnTo>
                <a:cubicBezTo>
                  <a:pt x="4316119" y="2920059"/>
                  <a:pt x="4318426" y="2893469"/>
                  <a:pt x="4323644" y="2867378"/>
                </a:cubicBezTo>
                <a:cubicBezTo>
                  <a:pt x="4329729" y="2836950"/>
                  <a:pt x="4346222" y="2777067"/>
                  <a:pt x="4346222" y="2777067"/>
                </a:cubicBezTo>
                <a:cubicBezTo>
                  <a:pt x="4371982" y="2519473"/>
                  <a:pt x="4343844" y="2784801"/>
                  <a:pt x="4368800" y="2585156"/>
                </a:cubicBezTo>
                <a:cubicBezTo>
                  <a:pt x="4386677" y="2442139"/>
                  <a:pt x="4370890" y="2529553"/>
                  <a:pt x="4391378" y="2427111"/>
                </a:cubicBezTo>
                <a:cubicBezTo>
                  <a:pt x="4387615" y="2197570"/>
                  <a:pt x="4386741" y="1967964"/>
                  <a:pt x="4380089" y="1738489"/>
                </a:cubicBezTo>
                <a:cubicBezTo>
                  <a:pt x="4377620" y="1653293"/>
                  <a:pt x="4376317" y="1663213"/>
                  <a:pt x="4346222" y="1603022"/>
                </a:cubicBezTo>
                <a:cubicBezTo>
                  <a:pt x="4330266" y="1523243"/>
                  <a:pt x="4341000" y="1564779"/>
                  <a:pt x="4312356" y="1478845"/>
                </a:cubicBezTo>
                <a:cubicBezTo>
                  <a:pt x="4308593" y="1467556"/>
                  <a:pt x="4307668" y="1454879"/>
                  <a:pt x="4301067" y="1444978"/>
                </a:cubicBezTo>
                <a:cubicBezTo>
                  <a:pt x="4293541" y="1433689"/>
                  <a:pt x="4284557" y="1423246"/>
                  <a:pt x="4278489" y="1411111"/>
                </a:cubicBezTo>
                <a:cubicBezTo>
                  <a:pt x="4273167" y="1400468"/>
                  <a:pt x="4272522" y="1387888"/>
                  <a:pt x="4267200" y="1377245"/>
                </a:cubicBezTo>
                <a:cubicBezTo>
                  <a:pt x="4261132" y="1365110"/>
                  <a:pt x="4250690" y="1355513"/>
                  <a:pt x="4244622" y="1343378"/>
                </a:cubicBezTo>
                <a:cubicBezTo>
                  <a:pt x="4239300" y="1332735"/>
                  <a:pt x="4238655" y="1320154"/>
                  <a:pt x="4233333" y="1309511"/>
                </a:cubicBezTo>
                <a:cubicBezTo>
                  <a:pt x="4224464" y="1291773"/>
                  <a:pt x="4185412" y="1242422"/>
                  <a:pt x="4176889" y="1230489"/>
                </a:cubicBezTo>
                <a:cubicBezTo>
                  <a:pt x="4155745" y="1200888"/>
                  <a:pt x="4145990" y="1179852"/>
                  <a:pt x="4120444" y="1151467"/>
                </a:cubicBezTo>
                <a:cubicBezTo>
                  <a:pt x="4062445" y="1087024"/>
                  <a:pt x="4071066" y="1095969"/>
                  <a:pt x="4018844" y="1061156"/>
                </a:cubicBezTo>
                <a:cubicBezTo>
                  <a:pt x="3996645" y="1027855"/>
                  <a:pt x="3994996" y="1020585"/>
                  <a:pt x="3962400" y="993422"/>
                </a:cubicBezTo>
                <a:cubicBezTo>
                  <a:pt x="3951977" y="984736"/>
                  <a:pt x="3938956" y="979531"/>
                  <a:pt x="3928533" y="970845"/>
                </a:cubicBezTo>
                <a:cubicBezTo>
                  <a:pt x="3822417" y="882416"/>
                  <a:pt x="3998140" y="1005960"/>
                  <a:pt x="3826933" y="891822"/>
                </a:cubicBezTo>
                <a:cubicBezTo>
                  <a:pt x="3815644" y="884296"/>
                  <a:pt x="3805938" y="873535"/>
                  <a:pt x="3793067" y="869245"/>
                </a:cubicBezTo>
                <a:cubicBezTo>
                  <a:pt x="3755073" y="856580"/>
                  <a:pt x="3753102" y="857697"/>
                  <a:pt x="3714044" y="835378"/>
                </a:cubicBezTo>
                <a:cubicBezTo>
                  <a:pt x="3702264" y="828647"/>
                  <a:pt x="3692313" y="818868"/>
                  <a:pt x="3680178" y="812800"/>
                </a:cubicBezTo>
                <a:cubicBezTo>
                  <a:pt x="3669535" y="807478"/>
                  <a:pt x="3656954" y="806833"/>
                  <a:pt x="3646311" y="801511"/>
                </a:cubicBezTo>
                <a:cubicBezTo>
                  <a:pt x="3634176" y="795443"/>
                  <a:pt x="3624915" y="784277"/>
                  <a:pt x="3612444" y="778933"/>
                </a:cubicBezTo>
                <a:cubicBezTo>
                  <a:pt x="3598184" y="772821"/>
                  <a:pt x="3582341" y="771408"/>
                  <a:pt x="3567289" y="767645"/>
                </a:cubicBezTo>
                <a:cubicBezTo>
                  <a:pt x="3457989" y="685670"/>
                  <a:pt x="3597036" y="782518"/>
                  <a:pt x="3454400" y="711200"/>
                </a:cubicBezTo>
                <a:cubicBezTo>
                  <a:pt x="3439348" y="703674"/>
                  <a:pt x="3424712" y="695251"/>
                  <a:pt x="3409244" y="688622"/>
                </a:cubicBezTo>
                <a:cubicBezTo>
                  <a:pt x="3386566" y="678903"/>
                  <a:pt x="3353143" y="671775"/>
                  <a:pt x="3330222" y="666045"/>
                </a:cubicBezTo>
                <a:cubicBezTo>
                  <a:pt x="3318933" y="658519"/>
                  <a:pt x="3309060" y="648231"/>
                  <a:pt x="3296356" y="643467"/>
                </a:cubicBezTo>
                <a:cubicBezTo>
                  <a:pt x="3278390" y="636730"/>
                  <a:pt x="3258642" y="636340"/>
                  <a:pt x="3239911" y="632178"/>
                </a:cubicBezTo>
                <a:cubicBezTo>
                  <a:pt x="3224766" y="628812"/>
                  <a:pt x="3209617" y="625347"/>
                  <a:pt x="3194756" y="620889"/>
                </a:cubicBezTo>
                <a:cubicBezTo>
                  <a:pt x="3171960" y="614050"/>
                  <a:pt x="3150111" y="604083"/>
                  <a:pt x="3127022" y="598311"/>
                </a:cubicBezTo>
                <a:cubicBezTo>
                  <a:pt x="3111970" y="594548"/>
                  <a:pt x="3097012" y="590388"/>
                  <a:pt x="3081867" y="587022"/>
                </a:cubicBezTo>
                <a:cubicBezTo>
                  <a:pt x="3034528" y="576502"/>
                  <a:pt x="3006711" y="572615"/>
                  <a:pt x="2957689" y="564445"/>
                </a:cubicBezTo>
                <a:lnTo>
                  <a:pt x="2156178" y="575733"/>
                </a:lnTo>
                <a:cubicBezTo>
                  <a:pt x="2140668" y="576147"/>
                  <a:pt x="2125883" y="582564"/>
                  <a:pt x="2111022" y="587022"/>
                </a:cubicBezTo>
                <a:cubicBezTo>
                  <a:pt x="1973601" y="628249"/>
                  <a:pt x="2102213" y="594869"/>
                  <a:pt x="1998133" y="620889"/>
                </a:cubicBezTo>
                <a:cubicBezTo>
                  <a:pt x="1983081" y="628415"/>
                  <a:pt x="1967589" y="635118"/>
                  <a:pt x="1952978" y="643467"/>
                </a:cubicBezTo>
                <a:cubicBezTo>
                  <a:pt x="1941198" y="650199"/>
                  <a:pt x="1931509" y="660535"/>
                  <a:pt x="1919111" y="666045"/>
                </a:cubicBezTo>
                <a:cubicBezTo>
                  <a:pt x="1883778" y="681749"/>
                  <a:pt x="1843748" y="690529"/>
                  <a:pt x="1806222" y="699911"/>
                </a:cubicBezTo>
                <a:cubicBezTo>
                  <a:pt x="1731071" y="756276"/>
                  <a:pt x="1791711" y="713214"/>
                  <a:pt x="1704622" y="767645"/>
                </a:cubicBezTo>
                <a:cubicBezTo>
                  <a:pt x="1693117" y="774836"/>
                  <a:pt x="1682891" y="784155"/>
                  <a:pt x="1670756" y="790222"/>
                </a:cubicBezTo>
                <a:cubicBezTo>
                  <a:pt x="1613972" y="818614"/>
                  <a:pt x="1640348" y="775477"/>
                  <a:pt x="1569156" y="846667"/>
                </a:cubicBezTo>
                <a:cubicBezTo>
                  <a:pt x="1451695" y="964124"/>
                  <a:pt x="1611461" y="808790"/>
                  <a:pt x="1501422" y="903111"/>
                </a:cubicBezTo>
                <a:cubicBezTo>
                  <a:pt x="1365036" y="1020015"/>
                  <a:pt x="1542175" y="883838"/>
                  <a:pt x="1411111" y="982133"/>
                </a:cubicBezTo>
                <a:lnTo>
                  <a:pt x="1365956" y="1049867"/>
                </a:lnTo>
                <a:cubicBezTo>
                  <a:pt x="1358430" y="1061156"/>
                  <a:pt x="1352972" y="1074139"/>
                  <a:pt x="1343378" y="1083733"/>
                </a:cubicBezTo>
                <a:cubicBezTo>
                  <a:pt x="1332089" y="1095022"/>
                  <a:pt x="1318791" y="1104609"/>
                  <a:pt x="1309511" y="1117600"/>
                </a:cubicBezTo>
                <a:cubicBezTo>
                  <a:pt x="1299730" y="1131294"/>
                  <a:pt x="1295591" y="1148326"/>
                  <a:pt x="1286933" y="1162756"/>
                </a:cubicBezTo>
                <a:cubicBezTo>
                  <a:pt x="1272972" y="1186024"/>
                  <a:pt x="1253913" y="1206219"/>
                  <a:pt x="1241778" y="1230489"/>
                </a:cubicBezTo>
                <a:cubicBezTo>
                  <a:pt x="1234252" y="1245541"/>
                  <a:pt x="1225829" y="1260177"/>
                  <a:pt x="1219200" y="1275645"/>
                </a:cubicBezTo>
                <a:cubicBezTo>
                  <a:pt x="1169368" y="1391919"/>
                  <a:pt x="1260216" y="1204900"/>
                  <a:pt x="1185333" y="1354667"/>
                </a:cubicBezTo>
                <a:cubicBezTo>
                  <a:pt x="1181570" y="1373482"/>
                  <a:pt x="1178697" y="1392497"/>
                  <a:pt x="1174044" y="1411111"/>
                </a:cubicBezTo>
                <a:cubicBezTo>
                  <a:pt x="1171158" y="1422655"/>
                  <a:pt x="1164439" y="1433198"/>
                  <a:pt x="1162756" y="1444978"/>
                </a:cubicBezTo>
                <a:cubicBezTo>
                  <a:pt x="1156878" y="1486124"/>
                  <a:pt x="1155230" y="1527763"/>
                  <a:pt x="1151467" y="1569156"/>
                </a:cubicBezTo>
                <a:cubicBezTo>
                  <a:pt x="1155230" y="1791171"/>
                  <a:pt x="1155711" y="2013265"/>
                  <a:pt x="1162756" y="2235200"/>
                </a:cubicBezTo>
                <a:cubicBezTo>
                  <a:pt x="1163248" y="2250707"/>
                  <a:pt x="1171493" y="2265052"/>
                  <a:pt x="1174044" y="2280356"/>
                </a:cubicBezTo>
                <a:cubicBezTo>
                  <a:pt x="1179031" y="2310281"/>
                  <a:pt x="1180720" y="2340682"/>
                  <a:pt x="1185333" y="2370667"/>
                </a:cubicBezTo>
                <a:cubicBezTo>
                  <a:pt x="1188251" y="2389631"/>
                  <a:pt x="1193704" y="2408147"/>
                  <a:pt x="1196622" y="2427111"/>
                </a:cubicBezTo>
                <a:cubicBezTo>
                  <a:pt x="1201235" y="2457096"/>
                  <a:pt x="1202923" y="2487497"/>
                  <a:pt x="1207911" y="2517422"/>
                </a:cubicBezTo>
                <a:cubicBezTo>
                  <a:pt x="1226687" y="2630079"/>
                  <a:pt x="1211663" y="2479734"/>
                  <a:pt x="1241778" y="2630311"/>
                </a:cubicBezTo>
                <a:cubicBezTo>
                  <a:pt x="1247836" y="2660602"/>
                  <a:pt x="1259277" y="2729938"/>
                  <a:pt x="1275644" y="2754489"/>
                </a:cubicBezTo>
                <a:cubicBezTo>
                  <a:pt x="1427711" y="2982587"/>
                  <a:pt x="1237625" y="2700175"/>
                  <a:pt x="1354667" y="2867378"/>
                </a:cubicBezTo>
                <a:cubicBezTo>
                  <a:pt x="1412287" y="2949693"/>
                  <a:pt x="1374775" y="2918413"/>
                  <a:pt x="1433689" y="2957689"/>
                </a:cubicBezTo>
                <a:cubicBezTo>
                  <a:pt x="1441215" y="2968978"/>
                  <a:pt x="1446673" y="2981962"/>
                  <a:pt x="1456267" y="2991556"/>
                </a:cubicBezTo>
                <a:cubicBezTo>
                  <a:pt x="1465860" y="3001149"/>
                  <a:pt x="1479093" y="3006247"/>
                  <a:pt x="1490133" y="3014133"/>
                </a:cubicBezTo>
                <a:cubicBezTo>
                  <a:pt x="1505443" y="3025069"/>
                  <a:pt x="1519634" y="3037563"/>
                  <a:pt x="1535289" y="3048000"/>
                </a:cubicBezTo>
                <a:cubicBezTo>
                  <a:pt x="1611419" y="3098754"/>
                  <a:pt x="1624036" y="3107317"/>
                  <a:pt x="1704622" y="3138311"/>
                </a:cubicBezTo>
                <a:cubicBezTo>
                  <a:pt x="1726835" y="3146854"/>
                  <a:pt x="1751069" y="3150245"/>
                  <a:pt x="1772356" y="3160889"/>
                </a:cubicBezTo>
                <a:cubicBezTo>
                  <a:pt x="1831388" y="3190406"/>
                  <a:pt x="1801185" y="3179386"/>
                  <a:pt x="1862667" y="3194756"/>
                </a:cubicBezTo>
                <a:cubicBezTo>
                  <a:pt x="1873956" y="3202282"/>
                  <a:pt x="1884398" y="3211266"/>
                  <a:pt x="1896533" y="3217333"/>
                </a:cubicBezTo>
                <a:cubicBezTo>
                  <a:pt x="1907176" y="3222655"/>
                  <a:pt x="1919258" y="3224444"/>
                  <a:pt x="1930400" y="3228622"/>
                </a:cubicBezTo>
                <a:cubicBezTo>
                  <a:pt x="1949374" y="3235737"/>
                  <a:pt x="1968396" y="3242815"/>
                  <a:pt x="1986844" y="3251200"/>
                </a:cubicBezTo>
                <a:cubicBezTo>
                  <a:pt x="2009824" y="3261646"/>
                  <a:pt x="2031141" y="3275692"/>
                  <a:pt x="2054578" y="3285067"/>
                </a:cubicBezTo>
                <a:cubicBezTo>
                  <a:pt x="2068983" y="3290829"/>
                  <a:pt x="2084872" y="3291898"/>
                  <a:pt x="2099733" y="3296356"/>
                </a:cubicBezTo>
                <a:cubicBezTo>
                  <a:pt x="2295257" y="3355012"/>
                  <a:pt x="2041972" y="3287282"/>
                  <a:pt x="2235200" y="3330222"/>
                </a:cubicBezTo>
                <a:cubicBezTo>
                  <a:pt x="2246816" y="3332803"/>
                  <a:pt x="2257272" y="3339938"/>
                  <a:pt x="2269067" y="3341511"/>
                </a:cubicBezTo>
                <a:cubicBezTo>
                  <a:pt x="2313981" y="3347500"/>
                  <a:pt x="2359378" y="3349037"/>
                  <a:pt x="2404533" y="3352800"/>
                </a:cubicBezTo>
                <a:cubicBezTo>
                  <a:pt x="2589227" y="3398973"/>
                  <a:pt x="2497567" y="3380324"/>
                  <a:pt x="2901244" y="3352800"/>
                </a:cubicBezTo>
                <a:cubicBezTo>
                  <a:pt x="2918034" y="3351655"/>
                  <a:pt x="2930932" y="3336851"/>
                  <a:pt x="2946400" y="3330222"/>
                </a:cubicBezTo>
                <a:cubicBezTo>
                  <a:pt x="2957338" y="3325534"/>
                  <a:pt x="2969624" y="3324255"/>
                  <a:pt x="2980267" y="3318933"/>
                </a:cubicBezTo>
                <a:cubicBezTo>
                  <a:pt x="2992402" y="3312866"/>
                  <a:pt x="3001735" y="3301866"/>
                  <a:pt x="3014133" y="3296356"/>
                </a:cubicBezTo>
                <a:cubicBezTo>
                  <a:pt x="3035881" y="3286690"/>
                  <a:pt x="3059289" y="3281304"/>
                  <a:pt x="3081867" y="3273778"/>
                </a:cubicBezTo>
                <a:cubicBezTo>
                  <a:pt x="3093156" y="3270015"/>
                  <a:pt x="3105832" y="3269090"/>
                  <a:pt x="3115733" y="3262489"/>
                </a:cubicBezTo>
                <a:cubicBezTo>
                  <a:pt x="3127022" y="3254963"/>
                  <a:pt x="3137129" y="3245256"/>
                  <a:pt x="3149600" y="3239911"/>
                </a:cubicBezTo>
                <a:cubicBezTo>
                  <a:pt x="3175180" y="3228948"/>
                  <a:pt x="3203904" y="3231065"/>
                  <a:pt x="3228622" y="3217333"/>
                </a:cubicBezTo>
                <a:cubicBezTo>
                  <a:pt x="3252342" y="3204155"/>
                  <a:pt x="3272086" y="3184313"/>
                  <a:pt x="3296356" y="3172178"/>
                </a:cubicBezTo>
                <a:cubicBezTo>
                  <a:pt x="3311408" y="3164652"/>
                  <a:pt x="3327817" y="3159381"/>
                  <a:pt x="3341511" y="3149600"/>
                </a:cubicBezTo>
                <a:cubicBezTo>
                  <a:pt x="3354502" y="3140320"/>
                  <a:pt x="3363113" y="3125954"/>
                  <a:pt x="3375378" y="3115733"/>
                </a:cubicBezTo>
                <a:cubicBezTo>
                  <a:pt x="3385801" y="3107047"/>
                  <a:pt x="3398821" y="3101842"/>
                  <a:pt x="3409244" y="3093156"/>
                </a:cubicBezTo>
                <a:cubicBezTo>
                  <a:pt x="3451262" y="3058141"/>
                  <a:pt x="3439605" y="3057734"/>
                  <a:pt x="3476978" y="3014133"/>
                </a:cubicBezTo>
                <a:cubicBezTo>
                  <a:pt x="3487368" y="3002012"/>
                  <a:pt x="3501043" y="2992869"/>
                  <a:pt x="3510844" y="2980267"/>
                </a:cubicBezTo>
                <a:cubicBezTo>
                  <a:pt x="3570323" y="2903793"/>
                  <a:pt x="3540771" y="2933540"/>
                  <a:pt x="3578578" y="2867378"/>
                </a:cubicBezTo>
                <a:cubicBezTo>
                  <a:pt x="3610969" y="2810694"/>
                  <a:pt x="3594495" y="2856580"/>
                  <a:pt x="3623733" y="2788356"/>
                </a:cubicBezTo>
                <a:cubicBezTo>
                  <a:pt x="3628420" y="2777418"/>
                  <a:pt x="3630334" y="2765427"/>
                  <a:pt x="3635022" y="2754489"/>
                </a:cubicBezTo>
                <a:cubicBezTo>
                  <a:pt x="3641651" y="2739021"/>
                  <a:pt x="3651691" y="2725090"/>
                  <a:pt x="3657600" y="2709333"/>
                </a:cubicBezTo>
                <a:cubicBezTo>
                  <a:pt x="3663048" y="2694806"/>
                  <a:pt x="3664431" y="2679039"/>
                  <a:pt x="3668889" y="2664178"/>
                </a:cubicBezTo>
                <a:cubicBezTo>
                  <a:pt x="3675728" y="2641383"/>
                  <a:pt x="3683941" y="2619023"/>
                  <a:pt x="3691467" y="2596445"/>
                </a:cubicBezTo>
                <a:cubicBezTo>
                  <a:pt x="3695230" y="2585156"/>
                  <a:pt x="3700422" y="2574247"/>
                  <a:pt x="3702756" y="2562578"/>
                </a:cubicBezTo>
                <a:cubicBezTo>
                  <a:pt x="3706519" y="2543763"/>
                  <a:pt x="3711508" y="2525152"/>
                  <a:pt x="3714044" y="2506133"/>
                </a:cubicBezTo>
                <a:cubicBezTo>
                  <a:pt x="3719042" y="2468648"/>
                  <a:pt x="3719116" y="2430547"/>
                  <a:pt x="3725333" y="2393245"/>
                </a:cubicBezTo>
                <a:cubicBezTo>
                  <a:pt x="3730434" y="2362637"/>
                  <a:pt x="3747911" y="2302933"/>
                  <a:pt x="3747911" y="2302933"/>
                </a:cubicBezTo>
                <a:cubicBezTo>
                  <a:pt x="3779031" y="2022859"/>
                  <a:pt x="3767566" y="2166117"/>
                  <a:pt x="3747911" y="1625600"/>
                </a:cubicBezTo>
                <a:cubicBezTo>
                  <a:pt x="3746509" y="1587049"/>
                  <a:pt x="3733704" y="1576068"/>
                  <a:pt x="3714044" y="1546578"/>
                </a:cubicBezTo>
                <a:cubicBezTo>
                  <a:pt x="3694207" y="1487060"/>
                  <a:pt x="3715868" y="1535219"/>
                  <a:pt x="3668889" y="1478845"/>
                </a:cubicBezTo>
                <a:cubicBezTo>
                  <a:pt x="3660203" y="1468422"/>
                  <a:pt x="3653042" y="1456758"/>
                  <a:pt x="3646311" y="1444978"/>
                </a:cubicBezTo>
                <a:cubicBezTo>
                  <a:pt x="3637962" y="1430367"/>
                  <a:pt x="3634506" y="1412750"/>
                  <a:pt x="3623733" y="1399822"/>
                </a:cubicBezTo>
                <a:cubicBezTo>
                  <a:pt x="3615047" y="1389399"/>
                  <a:pt x="3601156" y="1384771"/>
                  <a:pt x="3589867" y="1377245"/>
                </a:cubicBezTo>
                <a:cubicBezTo>
                  <a:pt x="3568306" y="1312562"/>
                  <a:pt x="3594932" y="1371020"/>
                  <a:pt x="3533422" y="1309511"/>
                </a:cubicBezTo>
                <a:cubicBezTo>
                  <a:pt x="3523828" y="1299917"/>
                  <a:pt x="3521055" y="1284579"/>
                  <a:pt x="3510844" y="1275645"/>
                </a:cubicBezTo>
                <a:cubicBezTo>
                  <a:pt x="3490423" y="1257776"/>
                  <a:pt x="3465689" y="1245541"/>
                  <a:pt x="3443111" y="1230489"/>
                </a:cubicBezTo>
                <a:cubicBezTo>
                  <a:pt x="3431822" y="1222963"/>
                  <a:pt x="3418838" y="1217505"/>
                  <a:pt x="3409244" y="1207911"/>
                </a:cubicBezTo>
                <a:cubicBezTo>
                  <a:pt x="3397955" y="1196622"/>
                  <a:pt x="3389239" y="1181966"/>
                  <a:pt x="3375378" y="1174045"/>
                </a:cubicBezTo>
                <a:cubicBezTo>
                  <a:pt x="3361907" y="1166347"/>
                  <a:pt x="3345140" y="1167018"/>
                  <a:pt x="3330222" y="1162756"/>
                </a:cubicBezTo>
                <a:cubicBezTo>
                  <a:pt x="3224312" y="1132496"/>
                  <a:pt x="3394843" y="1174608"/>
                  <a:pt x="3239911" y="1140178"/>
                </a:cubicBezTo>
                <a:cubicBezTo>
                  <a:pt x="3224766" y="1136812"/>
                  <a:pt x="3210021" y="1131664"/>
                  <a:pt x="3194756" y="1128889"/>
                </a:cubicBezTo>
                <a:cubicBezTo>
                  <a:pt x="3144133" y="1119685"/>
                  <a:pt x="3062611" y="1111697"/>
                  <a:pt x="3014133" y="1106311"/>
                </a:cubicBezTo>
                <a:cubicBezTo>
                  <a:pt x="3002844" y="1102548"/>
                  <a:pt x="2992085" y="1096412"/>
                  <a:pt x="2980267" y="1095022"/>
                </a:cubicBezTo>
                <a:cubicBezTo>
                  <a:pt x="2798335" y="1073618"/>
                  <a:pt x="2725769" y="1087305"/>
                  <a:pt x="2517422" y="1095022"/>
                </a:cubicBezTo>
                <a:cubicBezTo>
                  <a:pt x="2455330" y="1115720"/>
                  <a:pt x="2510965" y="1093874"/>
                  <a:pt x="2449689" y="1128889"/>
                </a:cubicBezTo>
                <a:cubicBezTo>
                  <a:pt x="2339353" y="1191938"/>
                  <a:pt x="2488482" y="1088504"/>
                  <a:pt x="2314222" y="1219200"/>
                </a:cubicBezTo>
                <a:cubicBezTo>
                  <a:pt x="2299170" y="1230489"/>
                  <a:pt x="2282371" y="1239763"/>
                  <a:pt x="2269067" y="1253067"/>
                </a:cubicBezTo>
                <a:cubicBezTo>
                  <a:pt x="2223300" y="1298832"/>
                  <a:pt x="2249479" y="1279793"/>
                  <a:pt x="2190044" y="1309511"/>
                </a:cubicBezTo>
                <a:cubicBezTo>
                  <a:pt x="2078823" y="1420735"/>
                  <a:pt x="2204297" y="1291001"/>
                  <a:pt x="2111022" y="1399822"/>
                </a:cubicBezTo>
                <a:cubicBezTo>
                  <a:pt x="2100632" y="1411943"/>
                  <a:pt x="2087376" y="1421424"/>
                  <a:pt x="2077156" y="1433689"/>
                </a:cubicBezTo>
                <a:cubicBezTo>
                  <a:pt x="1998587" y="1527973"/>
                  <a:pt x="2119635" y="1402501"/>
                  <a:pt x="2020711" y="1501422"/>
                </a:cubicBezTo>
                <a:cubicBezTo>
                  <a:pt x="2013185" y="1516474"/>
                  <a:pt x="2006791" y="1532148"/>
                  <a:pt x="1998133" y="1546578"/>
                </a:cubicBezTo>
                <a:cubicBezTo>
                  <a:pt x="1984172" y="1569846"/>
                  <a:pt x="1952978" y="1614311"/>
                  <a:pt x="1952978" y="1614311"/>
                </a:cubicBezTo>
                <a:cubicBezTo>
                  <a:pt x="1949215" y="1625600"/>
                  <a:pt x="1947011" y="1637535"/>
                  <a:pt x="1941689" y="1648178"/>
                </a:cubicBezTo>
                <a:cubicBezTo>
                  <a:pt x="1908706" y="1714144"/>
                  <a:pt x="1926738" y="1649705"/>
                  <a:pt x="1907822" y="1715911"/>
                </a:cubicBezTo>
                <a:cubicBezTo>
                  <a:pt x="1884653" y="1797001"/>
                  <a:pt x="1908512" y="1724434"/>
                  <a:pt x="1885244" y="1817511"/>
                </a:cubicBezTo>
                <a:cubicBezTo>
                  <a:pt x="1882358" y="1829055"/>
                  <a:pt x="1876537" y="1839762"/>
                  <a:pt x="1873956" y="1851378"/>
                </a:cubicBezTo>
                <a:cubicBezTo>
                  <a:pt x="1868991" y="1873722"/>
                  <a:pt x="1867156" y="1896666"/>
                  <a:pt x="1862667" y="1919111"/>
                </a:cubicBezTo>
                <a:cubicBezTo>
                  <a:pt x="1859624" y="1934325"/>
                  <a:pt x="1855141" y="1949215"/>
                  <a:pt x="1851378" y="1964267"/>
                </a:cubicBezTo>
                <a:cubicBezTo>
                  <a:pt x="1831439" y="2143720"/>
                  <a:pt x="1820575" y="2198139"/>
                  <a:pt x="1851378" y="2438400"/>
                </a:cubicBezTo>
                <a:cubicBezTo>
                  <a:pt x="1854829" y="2465315"/>
                  <a:pt x="1887952" y="2480391"/>
                  <a:pt x="1896533" y="2506133"/>
                </a:cubicBezTo>
                <a:cubicBezTo>
                  <a:pt x="1900296" y="2517422"/>
                  <a:pt x="1901221" y="2530099"/>
                  <a:pt x="1907822" y="2540000"/>
                </a:cubicBezTo>
                <a:cubicBezTo>
                  <a:pt x="1916678" y="2553284"/>
                  <a:pt x="1931887" y="2561265"/>
                  <a:pt x="1941689" y="2573867"/>
                </a:cubicBezTo>
                <a:cubicBezTo>
                  <a:pt x="1958348" y="2595286"/>
                  <a:pt x="1971792" y="2619022"/>
                  <a:pt x="1986844" y="2641600"/>
                </a:cubicBezTo>
                <a:cubicBezTo>
                  <a:pt x="1994370" y="2652889"/>
                  <a:pt x="1998133" y="2667941"/>
                  <a:pt x="2009422" y="2675467"/>
                </a:cubicBezTo>
                <a:cubicBezTo>
                  <a:pt x="2020711" y="2682993"/>
                  <a:pt x="2031378" y="2691548"/>
                  <a:pt x="2043289" y="2698045"/>
                </a:cubicBezTo>
                <a:cubicBezTo>
                  <a:pt x="2072836" y="2714162"/>
                  <a:pt x="2105596" y="2724531"/>
                  <a:pt x="2133600" y="2743200"/>
                </a:cubicBezTo>
                <a:cubicBezTo>
                  <a:pt x="2144889" y="2750726"/>
                  <a:pt x="2155332" y="2759710"/>
                  <a:pt x="2167467" y="2765778"/>
                </a:cubicBezTo>
                <a:cubicBezTo>
                  <a:pt x="2178110" y="2771100"/>
                  <a:pt x="2189853" y="2773936"/>
                  <a:pt x="2201333" y="2777067"/>
                </a:cubicBezTo>
                <a:cubicBezTo>
                  <a:pt x="2242784" y="2788372"/>
                  <a:pt x="2302940" y="2803408"/>
                  <a:pt x="2348089" y="2810933"/>
                </a:cubicBezTo>
                <a:cubicBezTo>
                  <a:pt x="2374335" y="2815307"/>
                  <a:pt x="2400770" y="2818459"/>
                  <a:pt x="2427111" y="2822222"/>
                </a:cubicBezTo>
                <a:cubicBezTo>
                  <a:pt x="2581941" y="2873832"/>
                  <a:pt x="2493736" y="2848735"/>
                  <a:pt x="2856089" y="2822222"/>
                </a:cubicBezTo>
                <a:cubicBezTo>
                  <a:pt x="2879824" y="2820485"/>
                  <a:pt x="2923822" y="2799645"/>
                  <a:pt x="2923822" y="2799645"/>
                </a:cubicBezTo>
                <a:cubicBezTo>
                  <a:pt x="2935111" y="2792119"/>
                  <a:pt x="2947266" y="2785753"/>
                  <a:pt x="2957689" y="2777067"/>
                </a:cubicBezTo>
                <a:cubicBezTo>
                  <a:pt x="2976457" y="2761427"/>
                  <a:pt x="3003685" y="2732841"/>
                  <a:pt x="3014133" y="2709333"/>
                </a:cubicBezTo>
                <a:cubicBezTo>
                  <a:pt x="3023799" y="2687585"/>
                  <a:pt x="3036711" y="2641600"/>
                  <a:pt x="3036711" y="2641600"/>
                </a:cubicBezTo>
                <a:cubicBezTo>
                  <a:pt x="3032948" y="2566341"/>
                  <a:pt x="3034059" y="2490679"/>
                  <a:pt x="3025422" y="2415822"/>
                </a:cubicBezTo>
                <a:cubicBezTo>
                  <a:pt x="3022346" y="2389160"/>
                  <a:pt x="2995934" y="2329045"/>
                  <a:pt x="2980267" y="2302933"/>
                </a:cubicBezTo>
                <a:cubicBezTo>
                  <a:pt x="2966306" y="2279665"/>
                  <a:pt x="2957689" y="2250252"/>
                  <a:pt x="2935111" y="2235200"/>
                </a:cubicBezTo>
                <a:lnTo>
                  <a:pt x="2901244" y="2212622"/>
                </a:lnTo>
                <a:cubicBezTo>
                  <a:pt x="2889955" y="2197570"/>
                  <a:pt x="2880682" y="2180771"/>
                  <a:pt x="2867378" y="2167467"/>
                </a:cubicBezTo>
                <a:cubicBezTo>
                  <a:pt x="2826717" y="2126806"/>
                  <a:pt x="2826809" y="2143066"/>
                  <a:pt x="2788356" y="2111022"/>
                </a:cubicBezTo>
                <a:cubicBezTo>
                  <a:pt x="2776091" y="2100802"/>
                  <a:pt x="2768445" y="2084909"/>
                  <a:pt x="2754489" y="2077156"/>
                </a:cubicBezTo>
                <a:cubicBezTo>
                  <a:pt x="2733685" y="2065598"/>
                  <a:pt x="2709334" y="2062104"/>
                  <a:pt x="2686756" y="2054578"/>
                </a:cubicBezTo>
                <a:lnTo>
                  <a:pt x="2652889" y="2043289"/>
                </a:lnTo>
                <a:cubicBezTo>
                  <a:pt x="2585156" y="2047052"/>
                  <a:pt x="2516329" y="2041885"/>
                  <a:pt x="2449689" y="2054578"/>
                </a:cubicBezTo>
                <a:cubicBezTo>
                  <a:pt x="2434006" y="2057565"/>
                  <a:pt x="2415822" y="2088445"/>
                  <a:pt x="2415822" y="2088445"/>
                </a:cubicBezTo>
              </a:path>
            </a:pathLst>
          </a:cu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8" name="Овал 7"/>
          <p:cNvSpPr/>
          <p:nvPr/>
        </p:nvSpPr>
        <p:spPr>
          <a:xfrm>
            <a:off x="1124744" y="1115616"/>
            <a:ext cx="334888"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1912328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7943671"/>
            <a:ext cx="6858000" cy="1200329"/>
          </a:xfrm>
          <a:prstGeom prst="rect">
            <a:avLst/>
          </a:prstGeom>
        </p:spPr>
        <p:txBody>
          <a:bodyPr wrap="square">
            <a:spAutoFit/>
          </a:bodyPr>
          <a:lstStyle/>
          <a:p>
            <a:pPr algn="ctr"/>
            <a:r>
              <a:rPr lang="ru-RU" sz="1200" b="1" dirty="0" smtClean="0">
                <a:latin typeface="Times New Roman" pitchFamily="18" charset="0"/>
                <a:cs typeface="Times New Roman" pitchFamily="18" charset="0"/>
              </a:rPr>
              <a:t>«Цепочка».</a:t>
            </a:r>
          </a:p>
          <a:p>
            <a:pPr algn="just"/>
            <a:r>
              <a:rPr lang="ru-RU" sz="1200" dirty="0" smtClean="0">
                <a:latin typeface="Times New Roman" pitchFamily="18" charset="0"/>
                <a:cs typeface="Times New Roman" pitchFamily="18" charset="0"/>
              </a:rPr>
              <a:t>Участвующие стоят в одну линию, касаясь локтями друг друга. Руки согнуты в локтях и подняты перед собой на уровне груди. Правая рука, описав полукруг сверху вниз, опускается локтем на левую руку стоящего справа партнера и, продолжая движение, проходить под его левой рукой. «Цепочка» может двигаться и вправо и влево «гармошкой» или «припаданием». Головы повернуты по ходу движения или сохраняют прямое положение.</a:t>
            </a:r>
            <a:endParaRPr lang="ru-RU" sz="1200" dirty="0">
              <a:latin typeface="Times New Roman" pitchFamily="18" charset="0"/>
              <a:cs typeface="Times New Roman" pitchFamily="18" charset="0"/>
            </a:endParaRPr>
          </a:p>
        </p:txBody>
      </p:sp>
      <p:sp>
        <p:nvSpPr>
          <p:cNvPr id="3" name="Овал 2"/>
          <p:cNvSpPr/>
          <p:nvPr/>
        </p:nvSpPr>
        <p:spPr>
          <a:xfrm>
            <a:off x="764704" y="1547664"/>
            <a:ext cx="1274440" cy="1152128"/>
          </a:xfrm>
          <a:prstGeom prst="ellipse">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Овал 3"/>
          <p:cNvSpPr/>
          <p:nvPr/>
        </p:nvSpPr>
        <p:spPr>
          <a:xfrm>
            <a:off x="2791780" y="1547664"/>
            <a:ext cx="1274440" cy="1152128"/>
          </a:xfrm>
          <a:prstGeom prst="ellipse">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Овал 4"/>
          <p:cNvSpPr/>
          <p:nvPr/>
        </p:nvSpPr>
        <p:spPr>
          <a:xfrm>
            <a:off x="4869160" y="1547664"/>
            <a:ext cx="1274440" cy="1152128"/>
          </a:xfrm>
          <a:prstGeom prst="ellipse">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7" name="Прямая соединительная линия 6"/>
          <p:cNvCxnSpPr/>
          <p:nvPr/>
        </p:nvCxnSpPr>
        <p:spPr>
          <a:xfrm>
            <a:off x="1417948" y="2699792"/>
            <a:ext cx="0" cy="19442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flipH="1">
            <a:off x="1052736" y="4572000"/>
            <a:ext cx="349188" cy="1728192"/>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a:off x="1417948" y="4572000"/>
            <a:ext cx="621196" cy="1728192"/>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flipH="1">
            <a:off x="3068960" y="4644008"/>
            <a:ext cx="360040" cy="180020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a:off x="3464462" y="4572000"/>
            <a:ext cx="601758" cy="1872208"/>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a:xfrm flipH="1">
            <a:off x="5157192" y="4644008"/>
            <a:ext cx="349188" cy="180020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5506380" y="4644008"/>
            <a:ext cx="514908" cy="180020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a:off x="3448134" y="2699792"/>
            <a:ext cx="0" cy="19442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a:off x="5514628" y="2699792"/>
            <a:ext cx="0" cy="19442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flipH="1" flipV="1">
            <a:off x="2120009" y="3331417"/>
            <a:ext cx="2389112" cy="130375"/>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a:xfrm>
            <a:off x="4653136" y="3397492"/>
            <a:ext cx="1368152" cy="274408"/>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p:cNvCxnSpPr/>
          <p:nvPr/>
        </p:nvCxnSpPr>
        <p:spPr>
          <a:xfrm flipH="1">
            <a:off x="4653136" y="2916492"/>
            <a:ext cx="853245" cy="48100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p:nvCxnSpPr>
        <p:spPr>
          <a:xfrm flipH="1" flipV="1">
            <a:off x="4066221" y="3156992"/>
            <a:ext cx="2459123" cy="377704"/>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p:nvPr/>
        </p:nvCxnSpPr>
        <p:spPr>
          <a:xfrm>
            <a:off x="3464462" y="2699792"/>
            <a:ext cx="1044658" cy="760352"/>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p:cNvCxnSpPr/>
          <p:nvPr/>
        </p:nvCxnSpPr>
        <p:spPr>
          <a:xfrm>
            <a:off x="5514628" y="2852192"/>
            <a:ext cx="1010716" cy="65365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p:cNvCxnSpPr>
            <a:stCxn id="3" idx="4"/>
          </p:cNvCxnSpPr>
          <p:nvPr/>
        </p:nvCxnSpPr>
        <p:spPr>
          <a:xfrm>
            <a:off x="1401924" y="2699792"/>
            <a:ext cx="1018964" cy="911104"/>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p:cNvCxnSpPr>
            <a:stCxn id="3" idx="4"/>
          </p:cNvCxnSpPr>
          <p:nvPr/>
        </p:nvCxnSpPr>
        <p:spPr>
          <a:xfrm flipH="1">
            <a:off x="620688" y="2699792"/>
            <a:ext cx="781236" cy="1124508"/>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p:nvCxnSpPr>
        <p:spPr>
          <a:xfrm>
            <a:off x="2636912" y="3456610"/>
            <a:ext cx="1584176" cy="21529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p:nvPr/>
        </p:nvCxnSpPr>
        <p:spPr>
          <a:xfrm flipH="1">
            <a:off x="2564904" y="2776752"/>
            <a:ext cx="864096" cy="69770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Прямая соединительная линия 56"/>
          <p:cNvCxnSpPr/>
          <p:nvPr/>
        </p:nvCxnSpPr>
        <p:spPr>
          <a:xfrm>
            <a:off x="620754" y="3784053"/>
            <a:ext cx="1548714" cy="40247"/>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Прямая соединительная линия 57"/>
          <p:cNvCxnSpPr/>
          <p:nvPr/>
        </p:nvCxnSpPr>
        <p:spPr>
          <a:xfrm flipH="1" flipV="1">
            <a:off x="260648" y="3474452"/>
            <a:ext cx="2139526" cy="127967"/>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32101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7657973"/>
            <a:ext cx="6840760" cy="1569660"/>
          </a:xfrm>
          <a:prstGeom prst="rect">
            <a:avLst/>
          </a:prstGeom>
        </p:spPr>
        <p:txBody>
          <a:bodyPr wrap="square">
            <a:spAutoFit/>
          </a:bodyPr>
          <a:lstStyle/>
          <a:p>
            <a:pPr algn="ctr"/>
            <a:r>
              <a:rPr lang="ru-RU" sz="1200" dirty="0">
                <a:latin typeface="Times New Roman" pitchFamily="18" charset="0"/>
                <a:cs typeface="Times New Roman" pitchFamily="18" charset="0"/>
              </a:rPr>
              <a:t>"</a:t>
            </a:r>
            <a:r>
              <a:rPr lang="ru-RU" sz="1200" b="1" dirty="0">
                <a:latin typeface="Times New Roman" pitchFamily="18" charset="0"/>
                <a:cs typeface="Times New Roman" pitchFamily="18" charset="0"/>
              </a:rPr>
              <a:t>Ручеек"</a:t>
            </a:r>
          </a:p>
          <a:p>
            <a:pPr algn="just"/>
            <a:r>
              <a:rPr lang="ru-RU" sz="1200" dirty="0">
                <a:latin typeface="Times New Roman" pitchFamily="18" charset="0"/>
                <a:cs typeface="Times New Roman" pitchFamily="18" charset="0"/>
              </a:rPr>
              <a:t>Исполнители стоят парами на небольшом расстоянии друг от друга, в затылок друг другу - колонной. Каждая пара, взявшись за руки, образует широкие "ворота". Пары, стоящие в конце колонны, слегка согнувшись и прижавшись друг к другу плечами, проходят через все образовавшиеся "ворота" и становятся впереди колонны. Затем идет следующая пара и т. д., до тех пор пока все пары снова не окажутся в первоначальном порядке. "Ручеек" может начинать пара, стоящая вначале колонны. Тогда он называется "Обратный ручеек". При выполнении "Обратного ручейка" пары могут проходить под "воротами" или повернувшись лицом по ходу движения, или спиной.</a:t>
            </a:r>
          </a:p>
        </p:txBody>
      </p:sp>
      <p:sp>
        <p:nvSpPr>
          <p:cNvPr id="5" name="Овал 4"/>
          <p:cNvSpPr/>
          <p:nvPr/>
        </p:nvSpPr>
        <p:spPr>
          <a:xfrm>
            <a:off x="1268760" y="1547664"/>
            <a:ext cx="1274440" cy="1152128"/>
          </a:xfrm>
          <a:prstGeom prst="ellipse">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6" name="Прямая соединительная линия 5"/>
          <p:cNvCxnSpPr/>
          <p:nvPr/>
        </p:nvCxnSpPr>
        <p:spPr>
          <a:xfrm>
            <a:off x="1905980" y="2642084"/>
            <a:ext cx="0" cy="19442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a:stCxn id="5" idx="4"/>
          </p:cNvCxnSpPr>
          <p:nvPr/>
        </p:nvCxnSpPr>
        <p:spPr>
          <a:xfrm flipH="1">
            <a:off x="1268760" y="2699792"/>
            <a:ext cx="637220" cy="1906251"/>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flipV="1">
            <a:off x="1887014" y="1763688"/>
            <a:ext cx="1533366" cy="122413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a:off x="3027224" y="3652917"/>
            <a:ext cx="0" cy="114127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flipH="1" flipV="1">
            <a:off x="3420380" y="1763688"/>
            <a:ext cx="1884174" cy="108012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flipH="1">
            <a:off x="1484784" y="4542199"/>
            <a:ext cx="402230" cy="19442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a:xfrm>
            <a:off x="1905980" y="4562500"/>
            <a:ext cx="514908" cy="19442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a:stCxn id="17" idx="4"/>
          </p:cNvCxnSpPr>
          <p:nvPr/>
        </p:nvCxnSpPr>
        <p:spPr>
          <a:xfrm>
            <a:off x="5304554" y="2699792"/>
            <a:ext cx="637220" cy="1429308"/>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flipH="1">
            <a:off x="4797152" y="4542199"/>
            <a:ext cx="507402" cy="1830001"/>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a:off x="5304554" y="4573386"/>
            <a:ext cx="860750" cy="1798814"/>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a:xfrm>
            <a:off x="5304554" y="2661827"/>
            <a:ext cx="0" cy="19442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Овал 16"/>
          <p:cNvSpPr/>
          <p:nvPr/>
        </p:nvSpPr>
        <p:spPr>
          <a:xfrm>
            <a:off x="4667334" y="1547664"/>
            <a:ext cx="1274440" cy="1152128"/>
          </a:xfrm>
          <a:prstGeom prst="ellipse">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4" name="Прямая соединительная линия 33"/>
          <p:cNvCxnSpPr/>
          <p:nvPr/>
        </p:nvCxnSpPr>
        <p:spPr>
          <a:xfrm>
            <a:off x="4221088" y="3652917"/>
            <a:ext cx="0" cy="114127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p:cNvCxnSpPr/>
          <p:nvPr/>
        </p:nvCxnSpPr>
        <p:spPr>
          <a:xfrm flipH="1">
            <a:off x="2653697" y="4806211"/>
            <a:ext cx="370823" cy="1072159"/>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p:cNvCxnSpPr/>
          <p:nvPr/>
        </p:nvCxnSpPr>
        <p:spPr>
          <a:xfrm>
            <a:off x="3027224" y="4794193"/>
            <a:ext cx="484026" cy="114127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p:cNvCxnSpPr/>
          <p:nvPr/>
        </p:nvCxnSpPr>
        <p:spPr>
          <a:xfrm>
            <a:off x="4221088" y="4806211"/>
            <a:ext cx="288032" cy="1129258"/>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Прямая соединительная линия 37"/>
          <p:cNvCxnSpPr/>
          <p:nvPr/>
        </p:nvCxnSpPr>
        <p:spPr>
          <a:xfrm flipH="1">
            <a:off x="3861048" y="4823148"/>
            <a:ext cx="360040" cy="1112321"/>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38"/>
          <p:cNvCxnSpPr>
            <a:stCxn id="42" idx="4"/>
          </p:cNvCxnSpPr>
          <p:nvPr/>
        </p:nvCxnSpPr>
        <p:spPr>
          <a:xfrm flipH="1">
            <a:off x="2543200" y="3614192"/>
            <a:ext cx="484025" cy="1180001"/>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p:cNvCxnSpPr/>
          <p:nvPr/>
        </p:nvCxnSpPr>
        <p:spPr>
          <a:xfrm>
            <a:off x="3027225" y="3652917"/>
            <a:ext cx="617799" cy="95312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p:cNvCxnSpPr>
            <a:stCxn id="43" idx="4"/>
          </p:cNvCxnSpPr>
          <p:nvPr/>
        </p:nvCxnSpPr>
        <p:spPr>
          <a:xfrm flipH="1">
            <a:off x="3645024" y="3614192"/>
            <a:ext cx="576064" cy="991851"/>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Овал 41"/>
          <p:cNvSpPr/>
          <p:nvPr/>
        </p:nvSpPr>
        <p:spPr>
          <a:xfrm>
            <a:off x="2543199" y="2699792"/>
            <a:ext cx="968051" cy="914400"/>
          </a:xfrm>
          <a:prstGeom prst="ellipse">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Овал 42"/>
          <p:cNvSpPr/>
          <p:nvPr/>
        </p:nvSpPr>
        <p:spPr>
          <a:xfrm>
            <a:off x="3645024" y="2642084"/>
            <a:ext cx="1152128" cy="972108"/>
          </a:xfrm>
          <a:prstGeom prst="ellipse">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52" name="Прямая соединительная линия 51"/>
          <p:cNvCxnSpPr>
            <a:stCxn id="43" idx="4"/>
          </p:cNvCxnSpPr>
          <p:nvPr/>
        </p:nvCxnSpPr>
        <p:spPr>
          <a:xfrm>
            <a:off x="4221088" y="3614192"/>
            <a:ext cx="446246" cy="928007"/>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Прямая со стрелкой 58"/>
          <p:cNvCxnSpPr/>
          <p:nvPr/>
        </p:nvCxnSpPr>
        <p:spPr>
          <a:xfrm>
            <a:off x="3645024" y="6156176"/>
            <a:ext cx="0" cy="1152128"/>
          </a:xfrm>
          <a:prstGeom prst="straightConnector1">
            <a:avLst/>
          </a:prstGeom>
          <a:ln w="1016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12048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8128337"/>
            <a:ext cx="6858000" cy="1015663"/>
          </a:xfrm>
          <a:prstGeom prst="rect">
            <a:avLst/>
          </a:prstGeom>
        </p:spPr>
        <p:txBody>
          <a:bodyPr wrap="square">
            <a:spAutoFit/>
          </a:bodyPr>
          <a:lstStyle/>
          <a:p>
            <a:pPr algn="ctr"/>
            <a:r>
              <a:rPr lang="ru-RU" sz="1200" b="1" dirty="0">
                <a:latin typeface="Times New Roman" pitchFamily="18" charset="0"/>
                <a:cs typeface="Times New Roman" pitchFamily="18" charset="0"/>
              </a:rPr>
              <a:t>"Улица"</a:t>
            </a:r>
          </a:p>
          <a:p>
            <a:pPr algn="just"/>
            <a:r>
              <a:rPr lang="ru-RU" sz="1200" dirty="0">
                <a:latin typeface="Times New Roman" pitchFamily="18" charset="0"/>
                <a:cs typeface="Times New Roman" pitchFamily="18" charset="0"/>
              </a:rPr>
              <a:t>Два ряда, стоящие параллельно на небольшом расстоянии, лицом друг к другу, образуют </a:t>
            </a:r>
            <a:r>
              <a:rPr lang="ru-RU" sz="1200" dirty="0" smtClean="0">
                <a:latin typeface="Times New Roman" pitchFamily="18" charset="0"/>
                <a:cs typeface="Times New Roman" pitchFamily="18" charset="0"/>
              </a:rPr>
              <a:t>фигуры</a:t>
            </a:r>
            <a:r>
              <a:rPr lang="ru-RU" sz="1200" dirty="0">
                <a:latin typeface="Times New Roman" pitchFamily="18" charset="0"/>
                <a:cs typeface="Times New Roman" pitchFamily="18" charset="0"/>
              </a:rPr>
              <a:t>, описанные ниже, могут состоять из одних девушек, или одних парней, или парнями и девушками вместе. Исполнители могут быть выстроены в одну линию или соединены парами. Положение рук определяется постановщиком, фигуры исполняются в движении.</a:t>
            </a:r>
          </a:p>
        </p:txBody>
      </p:sp>
      <p:cxnSp>
        <p:nvCxnSpPr>
          <p:cNvPr id="6" name="Прямая соединительная линия 5"/>
          <p:cNvCxnSpPr/>
          <p:nvPr/>
        </p:nvCxnSpPr>
        <p:spPr>
          <a:xfrm>
            <a:off x="1124744" y="611560"/>
            <a:ext cx="0" cy="684076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a:off x="5733256" y="611560"/>
            <a:ext cx="0" cy="684076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08504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16632" y="8313003"/>
            <a:ext cx="6624736" cy="830997"/>
          </a:xfrm>
          <a:prstGeom prst="rect">
            <a:avLst/>
          </a:prstGeom>
        </p:spPr>
        <p:txBody>
          <a:bodyPr wrap="square">
            <a:spAutoFit/>
          </a:bodyPr>
          <a:lstStyle/>
          <a:p>
            <a:pPr algn="ctr"/>
            <a:r>
              <a:rPr lang="ru-RU" sz="1200" b="1" dirty="0">
                <a:latin typeface="Times New Roman" pitchFamily="18" charset="0"/>
                <a:cs typeface="Times New Roman" pitchFamily="18" charset="0"/>
              </a:rPr>
              <a:t>"Гребень"</a:t>
            </a:r>
          </a:p>
          <a:p>
            <a:pPr algn="just"/>
            <a:r>
              <a:rPr lang="ru-RU" sz="1200" dirty="0">
                <a:latin typeface="Times New Roman" pitchFamily="18" charset="0"/>
                <a:cs typeface="Times New Roman" pitchFamily="18" charset="0"/>
              </a:rPr>
              <a:t>Две линии, выстроившись, друг против друга, движутся навстречу. Руки исполнителей свободно опущены вниз. Обе линии встречаются друг с другом, и исполнители, продолжая двигаться, проходят сквозь линии правым или левым плечом.</a:t>
            </a:r>
          </a:p>
        </p:txBody>
      </p:sp>
      <p:cxnSp>
        <p:nvCxnSpPr>
          <p:cNvPr id="5" name="Прямая соединительная линия 4"/>
          <p:cNvCxnSpPr/>
          <p:nvPr/>
        </p:nvCxnSpPr>
        <p:spPr>
          <a:xfrm>
            <a:off x="1124744" y="611560"/>
            <a:ext cx="0" cy="684076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Прямая соединительная линия 5"/>
          <p:cNvCxnSpPr/>
          <p:nvPr/>
        </p:nvCxnSpPr>
        <p:spPr>
          <a:xfrm>
            <a:off x="6003020" y="611560"/>
            <a:ext cx="0" cy="684076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Прямая со стрелкой 6"/>
          <p:cNvCxnSpPr/>
          <p:nvPr/>
        </p:nvCxnSpPr>
        <p:spPr>
          <a:xfrm flipH="1">
            <a:off x="4581128" y="467544"/>
            <a:ext cx="1387176" cy="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p:nvPr/>
        </p:nvCxnSpPr>
        <p:spPr>
          <a:xfrm>
            <a:off x="1268760" y="4139952"/>
            <a:ext cx="1656184" cy="36004"/>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246364" y="611560"/>
            <a:ext cx="569387" cy="1015663"/>
          </a:xfrm>
          <a:prstGeom prst="rect">
            <a:avLst/>
          </a:prstGeom>
          <a:noFill/>
        </p:spPr>
        <p:txBody>
          <a:bodyPr wrap="none" rtlCol="0">
            <a:spAutoFit/>
          </a:bodyPr>
          <a:lstStyle/>
          <a:p>
            <a:r>
              <a:rPr lang="ru-RU" sz="6000" b="1" dirty="0" smtClean="0">
                <a:latin typeface="Times New Roman" pitchFamily="18" charset="0"/>
                <a:cs typeface="Times New Roman" pitchFamily="18" charset="0"/>
              </a:rPr>
              <a:t>1</a:t>
            </a:r>
            <a:endParaRPr lang="ru-RU" sz="6000" b="1" dirty="0">
              <a:latin typeface="Times New Roman" pitchFamily="18" charset="0"/>
              <a:cs typeface="Times New Roman" pitchFamily="18" charset="0"/>
            </a:endParaRPr>
          </a:p>
        </p:txBody>
      </p:sp>
      <p:sp>
        <p:nvSpPr>
          <p:cNvPr id="10" name="TextBox 9"/>
          <p:cNvSpPr txBox="1"/>
          <p:nvPr/>
        </p:nvSpPr>
        <p:spPr>
          <a:xfrm>
            <a:off x="1543820" y="4346721"/>
            <a:ext cx="569387" cy="1015663"/>
          </a:xfrm>
          <a:prstGeom prst="rect">
            <a:avLst/>
          </a:prstGeom>
          <a:noFill/>
        </p:spPr>
        <p:txBody>
          <a:bodyPr wrap="none" rtlCol="0">
            <a:spAutoFit/>
          </a:bodyPr>
          <a:lstStyle/>
          <a:p>
            <a:r>
              <a:rPr lang="ru-RU" sz="6000" b="1" dirty="0" smtClean="0">
                <a:latin typeface="Times New Roman" pitchFamily="18" charset="0"/>
                <a:cs typeface="Times New Roman" pitchFamily="18" charset="0"/>
              </a:rPr>
              <a:t>2</a:t>
            </a:r>
            <a:endParaRPr lang="ru-RU" sz="6000" b="1" dirty="0">
              <a:latin typeface="Times New Roman" pitchFamily="18" charset="0"/>
              <a:cs typeface="Times New Roman" pitchFamily="18" charset="0"/>
            </a:endParaRPr>
          </a:p>
        </p:txBody>
      </p:sp>
    </p:spTree>
    <p:extLst>
      <p:ext uri="{BB962C8B-B14F-4D97-AF65-F5344CB8AC3E}">
        <p14:creationId xmlns:p14="http://schemas.microsoft.com/office/powerpoint/2010/main" val="2396395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16632" y="8101"/>
            <a:ext cx="6605162" cy="1569660"/>
          </a:xfrm>
          <a:prstGeom prst="rect">
            <a:avLst/>
          </a:prstGeom>
        </p:spPr>
        <p:txBody>
          <a:bodyPr wrap="square">
            <a:spAutoFit/>
          </a:bodyPr>
          <a:lstStyle/>
          <a:p>
            <a:pPr algn="ctr"/>
            <a:r>
              <a:rPr lang="ru-RU" sz="2400" b="1" dirty="0">
                <a:solidFill>
                  <a:srgbClr val="006600"/>
                </a:solidFill>
                <a:latin typeface="Times New Roman" pitchFamily="18" charset="0"/>
                <a:cs typeface="Times New Roman" pitchFamily="18" charset="0"/>
              </a:rPr>
              <a:t>Русская пляска</a:t>
            </a:r>
          </a:p>
          <a:p>
            <a:pPr algn="just"/>
            <a:r>
              <a:rPr lang="ru-RU" sz="1200" dirty="0">
                <a:latin typeface="Times New Roman" pitchFamily="18" charset="0"/>
                <a:cs typeface="Times New Roman" pitchFamily="18" charset="0"/>
              </a:rPr>
              <a:t>Русская пляска — вид русского народного танца. К Русским пляскам относятся импровизированные пляски (перепляс, барыня и др.) и танцы, имеющие определённую последовательность фигур (кадриль, </a:t>
            </a:r>
            <a:r>
              <a:rPr lang="ru-RU" sz="1200" dirty="0" err="1">
                <a:latin typeface="Times New Roman" pitchFamily="18" charset="0"/>
                <a:cs typeface="Times New Roman" pitchFamily="18" charset="0"/>
              </a:rPr>
              <a:t>ланце</a:t>
            </a:r>
            <a:r>
              <a:rPr lang="ru-RU" sz="1200" dirty="0">
                <a:latin typeface="Times New Roman" pitchFamily="18" charset="0"/>
                <a:cs typeface="Times New Roman" pitchFamily="18" charset="0"/>
              </a:rPr>
              <a:t> и др.). В каждом районе эти пляски видоизменяются по характеру и манере исполнения и имеют обычно своё название, происходящее от названия местности или плясовой песни. Русские пляски есть медленные и быстрые, с постепенным ускорением темпа.</a:t>
            </a:r>
          </a:p>
        </p:txBody>
      </p:sp>
      <p:sp>
        <p:nvSpPr>
          <p:cNvPr id="5" name="Прямоугольник 4"/>
          <p:cNvSpPr/>
          <p:nvPr/>
        </p:nvSpPr>
        <p:spPr>
          <a:xfrm>
            <a:off x="116632" y="1478846"/>
            <a:ext cx="6605162" cy="1569660"/>
          </a:xfrm>
          <a:prstGeom prst="rect">
            <a:avLst/>
          </a:prstGeom>
        </p:spPr>
        <p:txBody>
          <a:bodyPr wrap="square">
            <a:spAutoFit/>
          </a:bodyPr>
          <a:lstStyle/>
          <a:p>
            <a:pPr algn="ctr"/>
            <a:r>
              <a:rPr lang="ru-RU" sz="2400" b="1" dirty="0">
                <a:solidFill>
                  <a:srgbClr val="006600"/>
                </a:solidFill>
                <a:latin typeface="Times New Roman" pitchFamily="18" charset="0"/>
                <a:cs typeface="Times New Roman" pitchFamily="18" charset="0"/>
              </a:rPr>
              <a:t>Пляски — </a:t>
            </a:r>
            <a:r>
              <a:rPr lang="ru-RU" sz="2400" b="1" dirty="0" smtClean="0">
                <a:solidFill>
                  <a:srgbClr val="006600"/>
                </a:solidFill>
                <a:latin typeface="Times New Roman" pitchFamily="18" charset="0"/>
                <a:cs typeface="Times New Roman" pitchFamily="18" charset="0"/>
              </a:rPr>
              <a:t>импровизации</a:t>
            </a:r>
            <a:endParaRPr lang="ru-RU" dirty="0"/>
          </a:p>
          <a:p>
            <a:pPr algn="just"/>
            <a:r>
              <a:rPr lang="ru-RU" sz="1200" dirty="0">
                <a:latin typeface="Times New Roman" pitchFamily="18" charset="0"/>
                <a:cs typeface="Times New Roman" pitchFamily="18" charset="0"/>
              </a:rPr>
              <a:t>Большой популярностью в народе пользовались пляски-импровизации, пляски-соревнования. В них танцоры не были </a:t>
            </a:r>
            <a:r>
              <a:rPr lang="ru-RU" sz="1200" dirty="0" err="1">
                <a:latin typeface="Times New Roman" pitchFamily="18" charset="0"/>
                <a:cs typeface="Times New Roman" pitchFamily="18" charset="0"/>
              </a:rPr>
              <a:t>скованы</a:t>
            </a:r>
            <a:r>
              <a:rPr lang="ru-RU" sz="1200" dirty="0">
                <a:latin typeface="Times New Roman" pitchFamily="18" charset="0"/>
                <a:cs typeface="Times New Roman" pitchFamily="18" charset="0"/>
              </a:rPr>
              <a:t> определенной композицией. Каждому исполнителю дается возможность выразить себя, показать, на что он способен. Такие пляски всегда </a:t>
            </a:r>
            <a:r>
              <a:rPr lang="ru-RU" sz="1200" dirty="0" err="1">
                <a:latin typeface="Times New Roman" pitchFamily="18" charset="0"/>
                <a:cs typeface="Times New Roman" pitchFamily="18" charset="0"/>
              </a:rPr>
              <a:t>неожиданны</a:t>
            </a:r>
            <a:r>
              <a:rPr lang="ru-RU" sz="1200" dirty="0">
                <a:latin typeface="Times New Roman" pitchFamily="18" charset="0"/>
                <a:cs typeface="Times New Roman" pitchFamily="18" charset="0"/>
              </a:rPr>
              <a:t> для зрителей, а порой и для самих исполнителей. Пляскам-импровизациям парни и девушки «учатся» с малых лет. Танцору не хочется повторяться, делать то же, что делают другие — отсюда большое разнообразие самобытных русских переплясов.</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4863" y="3077412"/>
            <a:ext cx="3023879" cy="2246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116632" y="5323698"/>
            <a:ext cx="6605162" cy="2677656"/>
          </a:xfrm>
          <a:prstGeom prst="rect">
            <a:avLst/>
          </a:prstGeom>
        </p:spPr>
        <p:txBody>
          <a:bodyPr wrap="square">
            <a:spAutoFit/>
          </a:bodyPr>
          <a:lstStyle/>
          <a:p>
            <a:pPr algn="ctr"/>
            <a:r>
              <a:rPr lang="ru-RU" sz="2400" b="1" dirty="0">
                <a:solidFill>
                  <a:srgbClr val="006600"/>
                </a:solidFill>
                <a:latin typeface="Times New Roman" pitchFamily="18" charset="0"/>
                <a:cs typeface="Times New Roman" pitchFamily="18" charset="0"/>
              </a:rPr>
              <a:t>Игровые </a:t>
            </a:r>
            <a:r>
              <a:rPr lang="ru-RU" sz="2400" b="1" dirty="0" smtClean="0">
                <a:solidFill>
                  <a:srgbClr val="006600"/>
                </a:solidFill>
                <a:latin typeface="Times New Roman" pitchFamily="18" charset="0"/>
                <a:cs typeface="Times New Roman" pitchFamily="18" charset="0"/>
              </a:rPr>
              <a:t>танцы</a:t>
            </a:r>
            <a:endParaRPr lang="ru-RU" dirty="0"/>
          </a:p>
          <a:p>
            <a:pPr algn="just"/>
            <a:r>
              <a:rPr lang="ru-RU" sz="1200" dirty="0">
                <a:latin typeface="Times New Roman" pitchFamily="18" charset="0"/>
                <a:cs typeface="Times New Roman" pitchFamily="18" charset="0"/>
              </a:rPr>
              <a:t>Особое место принадлежит танцам, в которых проявляется наблюдательность народа: либо о явлениях природы («метелица», «пурга»), либо о каких-либо животных или птицах («Бычок», «Дергач», «Медведь). Эти танцы можно назвать игровыми или танцами-играми, поскольку в них очень ярко выражено игровое начало. В своих движениях танцующий не просто подражает повадкам зверей или птиц, а старается придать им черты человеческого характера. Очень важно, чтобы созданию образа танца были подчинены все компоненты: движения и рисунки, то есть хореографическая образная пластика, музыка</a:t>
            </a:r>
            <a:r>
              <a:rPr lang="ru-RU" sz="1200" dirty="0" smtClean="0">
                <a:latin typeface="Times New Roman" pitchFamily="18" charset="0"/>
                <a:cs typeface="Times New Roman" pitchFamily="18" charset="0"/>
              </a:rPr>
              <a:t>,</a:t>
            </a:r>
          </a:p>
          <a:p>
            <a:pPr algn="just"/>
            <a:r>
              <a:rPr lang="ru-RU" sz="1200" dirty="0" smtClean="0">
                <a:latin typeface="Times New Roman" pitchFamily="18" charset="0"/>
                <a:cs typeface="Times New Roman" pitchFamily="18" charset="0"/>
              </a:rPr>
              <a:t> </a:t>
            </a:r>
            <a:r>
              <a:rPr lang="ru-RU" sz="1200" dirty="0">
                <a:latin typeface="Times New Roman" pitchFamily="18" charset="0"/>
                <a:cs typeface="Times New Roman" pitchFamily="18" charset="0"/>
              </a:rPr>
              <a:t>костюм, цвет. При этом выразительные </a:t>
            </a:r>
            <a:endParaRPr lang="ru-RU" sz="1200" dirty="0" smtClean="0">
              <a:latin typeface="Times New Roman" pitchFamily="18" charset="0"/>
              <a:cs typeface="Times New Roman" pitchFamily="18" charset="0"/>
            </a:endParaRPr>
          </a:p>
          <a:p>
            <a:pPr algn="just"/>
            <a:r>
              <a:rPr lang="ru-RU" sz="1200" dirty="0" smtClean="0">
                <a:latin typeface="Times New Roman" pitchFamily="18" charset="0"/>
                <a:cs typeface="Times New Roman" pitchFamily="18" charset="0"/>
              </a:rPr>
              <a:t>средства </a:t>
            </a:r>
            <a:r>
              <a:rPr lang="ru-RU" sz="1200" dirty="0">
                <a:latin typeface="Times New Roman" pitchFamily="18" charset="0"/>
                <a:cs typeface="Times New Roman" pitchFamily="18" charset="0"/>
              </a:rPr>
              <a:t>танца существуют не сами по себе, </a:t>
            </a:r>
            <a:endParaRPr lang="ru-RU" sz="1200" dirty="0" smtClean="0">
              <a:latin typeface="Times New Roman" pitchFamily="18" charset="0"/>
              <a:cs typeface="Times New Roman" pitchFamily="18" charset="0"/>
            </a:endParaRPr>
          </a:p>
          <a:p>
            <a:pPr algn="just"/>
            <a:r>
              <a:rPr lang="ru-RU" sz="1200" dirty="0" smtClean="0">
                <a:latin typeface="Times New Roman" pitchFamily="18" charset="0"/>
                <a:cs typeface="Times New Roman" pitchFamily="18" charset="0"/>
              </a:rPr>
              <a:t>а </a:t>
            </a:r>
            <a:r>
              <a:rPr lang="ru-RU" sz="1200" dirty="0">
                <a:latin typeface="Times New Roman" pitchFamily="18" charset="0"/>
                <a:cs typeface="Times New Roman" pitchFamily="18" charset="0"/>
              </a:rPr>
              <a:t>как образное выражение мысли. </a:t>
            </a:r>
            <a:endParaRPr lang="ru-RU" sz="1200" dirty="0" smtClean="0">
              <a:latin typeface="Times New Roman" pitchFamily="18" charset="0"/>
              <a:cs typeface="Times New Roman" pitchFamily="18" charset="0"/>
            </a:endParaRPr>
          </a:p>
          <a:p>
            <a:pPr algn="just"/>
            <a:r>
              <a:rPr lang="ru-RU" sz="1200" dirty="0" smtClean="0">
                <a:latin typeface="Times New Roman" pitchFamily="18" charset="0"/>
                <a:cs typeface="Times New Roman" pitchFamily="18" charset="0"/>
              </a:rPr>
              <a:t>Завершенность </a:t>
            </a:r>
            <a:r>
              <a:rPr lang="ru-RU" sz="1200" dirty="0">
                <a:latin typeface="Times New Roman" pitchFamily="18" charset="0"/>
                <a:cs typeface="Times New Roman" pitchFamily="18" charset="0"/>
              </a:rPr>
              <a:t>всего этого </a:t>
            </a:r>
            <a:r>
              <a:rPr lang="ru-RU" sz="1200" dirty="0" smtClean="0">
                <a:latin typeface="Times New Roman" pitchFamily="18" charset="0"/>
                <a:cs typeface="Times New Roman" pitchFamily="18" charset="0"/>
              </a:rPr>
              <a:t>достигается</a:t>
            </a:r>
          </a:p>
          <a:p>
            <a:pPr algn="just"/>
            <a:r>
              <a:rPr lang="ru-RU" sz="1200" dirty="0" smtClean="0">
                <a:latin typeface="Times New Roman" pitchFamily="18" charset="0"/>
                <a:cs typeface="Times New Roman" pitchFamily="18" charset="0"/>
              </a:rPr>
              <a:t> </a:t>
            </a:r>
            <a:r>
              <a:rPr lang="ru-RU" sz="1200" dirty="0">
                <a:latin typeface="Times New Roman" pitchFamily="18" charset="0"/>
                <a:cs typeface="Times New Roman" pitchFamily="18" charset="0"/>
              </a:rPr>
              <a:t>синтезом всех составных.</a:t>
            </a:r>
          </a:p>
        </p:txBody>
      </p:sp>
      <p:pic>
        <p:nvPicPr>
          <p:cNvPr id="2150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615"/>
          <a:stretch/>
        </p:blipFill>
        <p:spPr bwMode="auto">
          <a:xfrm>
            <a:off x="3419213" y="6948264"/>
            <a:ext cx="3283233" cy="2013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76659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1159" y="8128337"/>
            <a:ext cx="6858000" cy="1015663"/>
          </a:xfrm>
          <a:prstGeom prst="rect">
            <a:avLst/>
          </a:prstGeom>
        </p:spPr>
        <p:txBody>
          <a:bodyPr wrap="square">
            <a:spAutoFit/>
          </a:bodyPr>
          <a:lstStyle/>
          <a:p>
            <a:pPr algn="ctr"/>
            <a:r>
              <a:rPr lang="ru-RU" sz="1200" b="1" dirty="0">
                <a:latin typeface="Times New Roman" pitchFamily="18" charset="0"/>
                <a:cs typeface="Times New Roman" pitchFamily="18" charset="0"/>
              </a:rPr>
              <a:t>"Ворота"</a:t>
            </a:r>
          </a:p>
          <a:p>
            <a:pPr algn="just"/>
            <a:r>
              <a:rPr lang="ru-RU" sz="1200" dirty="0">
                <a:latin typeface="Times New Roman" pitchFamily="18" charset="0"/>
                <a:cs typeface="Times New Roman" pitchFamily="18" charset="0"/>
              </a:rPr>
              <a:t>1 - вый вариант. Исполнители стоят двумя линиями ("улица") парами одна против другой. Пары одной линии берутся за руки и поднимают их, образуя "ворота", другие руки могут быть опущены или соединены с руками других пар. Другие участники (стоящие напротив) парами проходят через противоположные воротца</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p:txBody>
      </p:sp>
      <p:cxnSp>
        <p:nvCxnSpPr>
          <p:cNvPr id="5" name="Прямая соединительная линия 4"/>
          <p:cNvCxnSpPr/>
          <p:nvPr/>
        </p:nvCxnSpPr>
        <p:spPr>
          <a:xfrm>
            <a:off x="764704" y="467544"/>
            <a:ext cx="0" cy="5814134"/>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6165304" y="305014"/>
            <a:ext cx="72008" cy="5976664"/>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a:off x="1268760" y="4139952"/>
            <a:ext cx="1656184" cy="36004"/>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flipH="1">
            <a:off x="4581128" y="467544"/>
            <a:ext cx="1387176" cy="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085184" y="611560"/>
            <a:ext cx="569387" cy="1015663"/>
          </a:xfrm>
          <a:prstGeom prst="rect">
            <a:avLst/>
          </a:prstGeom>
          <a:noFill/>
        </p:spPr>
        <p:txBody>
          <a:bodyPr wrap="none" rtlCol="0">
            <a:spAutoFit/>
          </a:bodyPr>
          <a:lstStyle/>
          <a:p>
            <a:r>
              <a:rPr lang="ru-RU" sz="6000" b="1" dirty="0" smtClean="0">
                <a:latin typeface="Times New Roman" pitchFamily="18" charset="0"/>
                <a:cs typeface="Times New Roman" pitchFamily="18" charset="0"/>
              </a:rPr>
              <a:t>1</a:t>
            </a:r>
            <a:endParaRPr lang="ru-RU" sz="6000" b="1" dirty="0">
              <a:latin typeface="Times New Roman" pitchFamily="18" charset="0"/>
              <a:cs typeface="Times New Roman" pitchFamily="18" charset="0"/>
            </a:endParaRPr>
          </a:p>
        </p:txBody>
      </p:sp>
      <p:sp>
        <p:nvSpPr>
          <p:cNvPr id="21" name="TextBox 20"/>
          <p:cNvSpPr txBox="1"/>
          <p:nvPr/>
        </p:nvSpPr>
        <p:spPr>
          <a:xfrm>
            <a:off x="1723382" y="4373050"/>
            <a:ext cx="569387" cy="1015663"/>
          </a:xfrm>
          <a:prstGeom prst="rect">
            <a:avLst/>
          </a:prstGeom>
          <a:noFill/>
        </p:spPr>
        <p:txBody>
          <a:bodyPr wrap="none" rtlCol="0">
            <a:spAutoFit/>
          </a:bodyPr>
          <a:lstStyle/>
          <a:p>
            <a:r>
              <a:rPr lang="ru-RU" sz="6000" b="1" dirty="0" smtClean="0">
                <a:latin typeface="Times New Roman" pitchFamily="18" charset="0"/>
                <a:cs typeface="Times New Roman" pitchFamily="18" charset="0"/>
              </a:rPr>
              <a:t>2</a:t>
            </a:r>
            <a:endParaRPr lang="ru-RU" sz="6000" b="1" dirty="0">
              <a:latin typeface="Times New Roman" pitchFamily="18" charset="0"/>
              <a:cs typeface="Times New Roman" pitchFamily="18" charset="0"/>
            </a:endParaRPr>
          </a:p>
        </p:txBody>
      </p:sp>
      <p:cxnSp>
        <p:nvCxnSpPr>
          <p:cNvPr id="23" name="Прямая соединительная линия 22"/>
          <p:cNvCxnSpPr/>
          <p:nvPr/>
        </p:nvCxnSpPr>
        <p:spPr>
          <a:xfrm>
            <a:off x="260648" y="2195736"/>
            <a:ext cx="1462734" cy="576064"/>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flipH="1">
            <a:off x="260648" y="2771800"/>
            <a:ext cx="1462734" cy="648072"/>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a:xfrm flipV="1">
            <a:off x="5274716" y="2195736"/>
            <a:ext cx="1174702" cy="728464"/>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p:cNvCxnSpPr/>
          <p:nvPr/>
        </p:nvCxnSpPr>
        <p:spPr>
          <a:xfrm>
            <a:off x="5274716" y="2924200"/>
            <a:ext cx="1250628" cy="450411"/>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15834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Прямая соединительная линия 3"/>
          <p:cNvCxnSpPr/>
          <p:nvPr/>
        </p:nvCxnSpPr>
        <p:spPr>
          <a:xfrm>
            <a:off x="1700808" y="611560"/>
            <a:ext cx="0" cy="684076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p:cNvCxnSpPr/>
          <p:nvPr/>
        </p:nvCxnSpPr>
        <p:spPr>
          <a:xfrm>
            <a:off x="4365104" y="737544"/>
            <a:ext cx="0" cy="882128"/>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a:off x="4365104" y="1916949"/>
            <a:ext cx="0" cy="882128"/>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4365104" y="3149812"/>
            <a:ext cx="0" cy="882128"/>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a:off x="4378341" y="4355976"/>
            <a:ext cx="0" cy="882128"/>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a:off x="4378341" y="5508104"/>
            <a:ext cx="0" cy="882128"/>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a:off x="4378341" y="6804248"/>
            <a:ext cx="0" cy="882128"/>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Полилиния 11"/>
          <p:cNvSpPr/>
          <p:nvPr/>
        </p:nvSpPr>
        <p:spPr>
          <a:xfrm>
            <a:off x="1704622" y="643467"/>
            <a:ext cx="3330222" cy="7789333"/>
          </a:xfrm>
          <a:custGeom>
            <a:avLst/>
            <a:gdLst>
              <a:gd name="connsiteX0" fmla="*/ 0 w 3330222"/>
              <a:gd name="connsiteY0" fmla="*/ 6762044 h 7789333"/>
              <a:gd name="connsiteX1" fmla="*/ 56445 w 3330222"/>
              <a:gd name="connsiteY1" fmla="*/ 6795911 h 7789333"/>
              <a:gd name="connsiteX2" fmla="*/ 101600 w 3330222"/>
              <a:gd name="connsiteY2" fmla="*/ 6863644 h 7789333"/>
              <a:gd name="connsiteX3" fmla="*/ 180622 w 3330222"/>
              <a:gd name="connsiteY3" fmla="*/ 6942666 h 7789333"/>
              <a:gd name="connsiteX4" fmla="*/ 203200 w 3330222"/>
              <a:gd name="connsiteY4" fmla="*/ 6976533 h 7789333"/>
              <a:gd name="connsiteX5" fmla="*/ 237067 w 3330222"/>
              <a:gd name="connsiteY5" fmla="*/ 6999111 h 7789333"/>
              <a:gd name="connsiteX6" fmla="*/ 304800 w 3330222"/>
              <a:gd name="connsiteY6" fmla="*/ 7066844 h 7789333"/>
              <a:gd name="connsiteX7" fmla="*/ 440267 w 3330222"/>
              <a:gd name="connsiteY7" fmla="*/ 7157155 h 7789333"/>
              <a:gd name="connsiteX8" fmla="*/ 474134 w 3330222"/>
              <a:gd name="connsiteY8" fmla="*/ 7179733 h 7789333"/>
              <a:gd name="connsiteX9" fmla="*/ 508000 w 3330222"/>
              <a:gd name="connsiteY9" fmla="*/ 7191022 h 7789333"/>
              <a:gd name="connsiteX10" fmla="*/ 575734 w 3330222"/>
              <a:gd name="connsiteY10" fmla="*/ 7236177 h 7789333"/>
              <a:gd name="connsiteX11" fmla="*/ 654756 w 3330222"/>
              <a:gd name="connsiteY11" fmla="*/ 7270044 h 7789333"/>
              <a:gd name="connsiteX12" fmla="*/ 688622 w 3330222"/>
              <a:gd name="connsiteY12" fmla="*/ 7292622 h 7789333"/>
              <a:gd name="connsiteX13" fmla="*/ 790222 w 3330222"/>
              <a:gd name="connsiteY13" fmla="*/ 7349066 h 7789333"/>
              <a:gd name="connsiteX14" fmla="*/ 903111 w 3330222"/>
              <a:gd name="connsiteY14" fmla="*/ 7428089 h 7789333"/>
              <a:gd name="connsiteX15" fmla="*/ 936978 w 3330222"/>
              <a:gd name="connsiteY15" fmla="*/ 7439377 h 7789333"/>
              <a:gd name="connsiteX16" fmla="*/ 1016000 w 3330222"/>
              <a:gd name="connsiteY16" fmla="*/ 7484533 h 7789333"/>
              <a:gd name="connsiteX17" fmla="*/ 1049867 w 3330222"/>
              <a:gd name="connsiteY17" fmla="*/ 7495822 h 7789333"/>
              <a:gd name="connsiteX18" fmla="*/ 1095022 w 3330222"/>
              <a:gd name="connsiteY18" fmla="*/ 7518400 h 7789333"/>
              <a:gd name="connsiteX19" fmla="*/ 1162756 w 3330222"/>
              <a:gd name="connsiteY19" fmla="*/ 7540977 h 7789333"/>
              <a:gd name="connsiteX20" fmla="*/ 1196622 w 3330222"/>
              <a:gd name="connsiteY20" fmla="*/ 7552266 h 7789333"/>
              <a:gd name="connsiteX21" fmla="*/ 1230489 w 3330222"/>
              <a:gd name="connsiteY21" fmla="*/ 7574844 h 7789333"/>
              <a:gd name="connsiteX22" fmla="*/ 1275645 w 3330222"/>
              <a:gd name="connsiteY22" fmla="*/ 7586133 h 7789333"/>
              <a:gd name="connsiteX23" fmla="*/ 1343378 w 3330222"/>
              <a:gd name="connsiteY23" fmla="*/ 7608711 h 7789333"/>
              <a:gd name="connsiteX24" fmla="*/ 1388534 w 3330222"/>
              <a:gd name="connsiteY24" fmla="*/ 7620000 h 7789333"/>
              <a:gd name="connsiteX25" fmla="*/ 1422400 w 3330222"/>
              <a:gd name="connsiteY25" fmla="*/ 7631289 h 7789333"/>
              <a:gd name="connsiteX26" fmla="*/ 1467556 w 3330222"/>
              <a:gd name="connsiteY26" fmla="*/ 7653866 h 7789333"/>
              <a:gd name="connsiteX27" fmla="*/ 1648178 w 3330222"/>
              <a:gd name="connsiteY27" fmla="*/ 7687733 h 7789333"/>
              <a:gd name="connsiteX28" fmla="*/ 1715911 w 3330222"/>
              <a:gd name="connsiteY28" fmla="*/ 7699022 h 7789333"/>
              <a:gd name="connsiteX29" fmla="*/ 1749778 w 3330222"/>
              <a:gd name="connsiteY29" fmla="*/ 7710311 h 7789333"/>
              <a:gd name="connsiteX30" fmla="*/ 1885245 w 3330222"/>
              <a:gd name="connsiteY30" fmla="*/ 7721600 h 7789333"/>
              <a:gd name="connsiteX31" fmla="*/ 2032000 w 3330222"/>
              <a:gd name="connsiteY31" fmla="*/ 7744177 h 7789333"/>
              <a:gd name="connsiteX32" fmla="*/ 2099734 w 3330222"/>
              <a:gd name="connsiteY32" fmla="*/ 7755466 h 7789333"/>
              <a:gd name="connsiteX33" fmla="*/ 2156178 w 3330222"/>
              <a:gd name="connsiteY33" fmla="*/ 7766755 h 7789333"/>
              <a:gd name="connsiteX34" fmla="*/ 2325511 w 3330222"/>
              <a:gd name="connsiteY34" fmla="*/ 7778044 h 7789333"/>
              <a:gd name="connsiteX35" fmla="*/ 2415822 w 3330222"/>
              <a:gd name="connsiteY35" fmla="*/ 7789333 h 7789333"/>
              <a:gd name="connsiteX36" fmla="*/ 2765778 w 3330222"/>
              <a:gd name="connsiteY36" fmla="*/ 7778044 h 7789333"/>
              <a:gd name="connsiteX37" fmla="*/ 2867378 w 3330222"/>
              <a:gd name="connsiteY37" fmla="*/ 7699022 h 7789333"/>
              <a:gd name="connsiteX38" fmla="*/ 2901245 w 3330222"/>
              <a:gd name="connsiteY38" fmla="*/ 7676444 h 7789333"/>
              <a:gd name="connsiteX39" fmla="*/ 2968978 w 3330222"/>
              <a:gd name="connsiteY39" fmla="*/ 7608711 h 7789333"/>
              <a:gd name="connsiteX40" fmla="*/ 3014134 w 3330222"/>
              <a:gd name="connsiteY40" fmla="*/ 7574844 h 7789333"/>
              <a:gd name="connsiteX41" fmla="*/ 3093156 w 3330222"/>
              <a:gd name="connsiteY41" fmla="*/ 7484533 h 7789333"/>
              <a:gd name="connsiteX42" fmla="*/ 3127022 w 3330222"/>
              <a:gd name="connsiteY42" fmla="*/ 7416800 h 7789333"/>
              <a:gd name="connsiteX43" fmla="*/ 3160889 w 3330222"/>
              <a:gd name="connsiteY43" fmla="*/ 7382933 h 7789333"/>
              <a:gd name="connsiteX44" fmla="*/ 3206045 w 3330222"/>
              <a:gd name="connsiteY44" fmla="*/ 7315200 h 7789333"/>
              <a:gd name="connsiteX45" fmla="*/ 3217334 w 3330222"/>
              <a:gd name="connsiteY45" fmla="*/ 7281333 h 7789333"/>
              <a:gd name="connsiteX46" fmla="*/ 3228622 w 3330222"/>
              <a:gd name="connsiteY46" fmla="*/ 7236177 h 7789333"/>
              <a:gd name="connsiteX47" fmla="*/ 3251200 w 3330222"/>
              <a:gd name="connsiteY47" fmla="*/ 7179733 h 7789333"/>
              <a:gd name="connsiteX48" fmla="*/ 3285067 w 3330222"/>
              <a:gd name="connsiteY48" fmla="*/ 7066844 h 7789333"/>
              <a:gd name="connsiteX49" fmla="*/ 3296356 w 3330222"/>
              <a:gd name="connsiteY49" fmla="*/ 7010400 h 7789333"/>
              <a:gd name="connsiteX50" fmla="*/ 3318934 w 3330222"/>
              <a:gd name="connsiteY50" fmla="*/ 6795911 h 7789333"/>
              <a:gd name="connsiteX51" fmla="*/ 3330222 w 3330222"/>
              <a:gd name="connsiteY51" fmla="*/ 6705600 h 7789333"/>
              <a:gd name="connsiteX52" fmla="*/ 3318934 w 3330222"/>
              <a:gd name="connsiteY52" fmla="*/ 6366933 h 7789333"/>
              <a:gd name="connsiteX53" fmla="*/ 3296356 w 3330222"/>
              <a:gd name="connsiteY53" fmla="*/ 6333066 h 7789333"/>
              <a:gd name="connsiteX54" fmla="*/ 3285067 w 3330222"/>
              <a:gd name="connsiteY54" fmla="*/ 6287911 h 7789333"/>
              <a:gd name="connsiteX55" fmla="*/ 3206045 w 3330222"/>
              <a:gd name="connsiteY55" fmla="*/ 6186311 h 7789333"/>
              <a:gd name="connsiteX56" fmla="*/ 3183467 w 3330222"/>
              <a:gd name="connsiteY56" fmla="*/ 6152444 h 7789333"/>
              <a:gd name="connsiteX57" fmla="*/ 3149600 w 3330222"/>
              <a:gd name="connsiteY57" fmla="*/ 6118577 h 7789333"/>
              <a:gd name="connsiteX58" fmla="*/ 3127022 w 3330222"/>
              <a:gd name="connsiteY58" fmla="*/ 6084711 h 7789333"/>
              <a:gd name="connsiteX59" fmla="*/ 3025422 w 3330222"/>
              <a:gd name="connsiteY59" fmla="*/ 6028266 h 7789333"/>
              <a:gd name="connsiteX60" fmla="*/ 2991556 w 3330222"/>
              <a:gd name="connsiteY60" fmla="*/ 6005689 h 7789333"/>
              <a:gd name="connsiteX61" fmla="*/ 2901245 w 3330222"/>
              <a:gd name="connsiteY61" fmla="*/ 5983111 h 7789333"/>
              <a:gd name="connsiteX62" fmla="*/ 2856089 w 3330222"/>
              <a:gd name="connsiteY62" fmla="*/ 5971822 h 7789333"/>
              <a:gd name="connsiteX63" fmla="*/ 2393245 w 3330222"/>
              <a:gd name="connsiteY63" fmla="*/ 5949244 h 7789333"/>
              <a:gd name="connsiteX64" fmla="*/ 2246489 w 3330222"/>
              <a:gd name="connsiteY64" fmla="*/ 5926666 h 7789333"/>
              <a:gd name="connsiteX65" fmla="*/ 2212622 w 3330222"/>
              <a:gd name="connsiteY65" fmla="*/ 5915377 h 7789333"/>
              <a:gd name="connsiteX66" fmla="*/ 2144889 w 3330222"/>
              <a:gd name="connsiteY66" fmla="*/ 5870222 h 7789333"/>
              <a:gd name="connsiteX67" fmla="*/ 2122311 w 3330222"/>
              <a:gd name="connsiteY67" fmla="*/ 5836355 h 7789333"/>
              <a:gd name="connsiteX68" fmla="*/ 2088445 w 3330222"/>
              <a:gd name="connsiteY68" fmla="*/ 5723466 h 7789333"/>
              <a:gd name="connsiteX69" fmla="*/ 2077156 w 3330222"/>
              <a:gd name="connsiteY69" fmla="*/ 5621866 h 7789333"/>
              <a:gd name="connsiteX70" fmla="*/ 2088445 w 3330222"/>
              <a:gd name="connsiteY70" fmla="*/ 5170311 h 7789333"/>
              <a:gd name="connsiteX71" fmla="*/ 2099734 w 3330222"/>
              <a:gd name="connsiteY71" fmla="*/ 5125155 h 7789333"/>
              <a:gd name="connsiteX72" fmla="*/ 2133600 w 3330222"/>
              <a:gd name="connsiteY72" fmla="*/ 5046133 h 7789333"/>
              <a:gd name="connsiteX73" fmla="*/ 2178756 w 3330222"/>
              <a:gd name="connsiteY73" fmla="*/ 4978400 h 7789333"/>
              <a:gd name="connsiteX74" fmla="*/ 2201334 w 3330222"/>
              <a:gd name="connsiteY74" fmla="*/ 4944533 h 7789333"/>
              <a:gd name="connsiteX75" fmla="*/ 2269067 w 3330222"/>
              <a:gd name="connsiteY75" fmla="*/ 4888089 h 7789333"/>
              <a:gd name="connsiteX76" fmla="*/ 2302934 w 3330222"/>
              <a:gd name="connsiteY76" fmla="*/ 4876800 h 7789333"/>
              <a:gd name="connsiteX77" fmla="*/ 2404534 w 3330222"/>
              <a:gd name="connsiteY77" fmla="*/ 4831644 h 7789333"/>
              <a:gd name="connsiteX78" fmla="*/ 2438400 w 3330222"/>
              <a:gd name="connsiteY78" fmla="*/ 4820355 h 7789333"/>
              <a:gd name="connsiteX79" fmla="*/ 2506134 w 3330222"/>
              <a:gd name="connsiteY79" fmla="*/ 4775200 h 7789333"/>
              <a:gd name="connsiteX80" fmla="*/ 2607734 w 3330222"/>
              <a:gd name="connsiteY80" fmla="*/ 4741333 h 7789333"/>
              <a:gd name="connsiteX81" fmla="*/ 2675467 w 3330222"/>
              <a:gd name="connsiteY81" fmla="*/ 4718755 h 7789333"/>
              <a:gd name="connsiteX82" fmla="*/ 2788356 w 3330222"/>
              <a:gd name="connsiteY82" fmla="*/ 4684889 h 7789333"/>
              <a:gd name="connsiteX83" fmla="*/ 2822222 w 3330222"/>
              <a:gd name="connsiteY83" fmla="*/ 4673600 h 7789333"/>
              <a:gd name="connsiteX84" fmla="*/ 2889956 w 3330222"/>
              <a:gd name="connsiteY84" fmla="*/ 4628444 h 7789333"/>
              <a:gd name="connsiteX85" fmla="*/ 2923822 w 3330222"/>
              <a:gd name="connsiteY85" fmla="*/ 4594577 h 7789333"/>
              <a:gd name="connsiteX86" fmla="*/ 2980267 w 3330222"/>
              <a:gd name="connsiteY86" fmla="*/ 4515555 h 7789333"/>
              <a:gd name="connsiteX87" fmla="*/ 2991556 w 3330222"/>
              <a:gd name="connsiteY87" fmla="*/ 4447822 h 7789333"/>
              <a:gd name="connsiteX88" fmla="*/ 3002845 w 3330222"/>
              <a:gd name="connsiteY88" fmla="*/ 4391377 h 7789333"/>
              <a:gd name="connsiteX89" fmla="*/ 3025422 w 3330222"/>
              <a:gd name="connsiteY89" fmla="*/ 4176889 h 7789333"/>
              <a:gd name="connsiteX90" fmla="*/ 3014134 w 3330222"/>
              <a:gd name="connsiteY90" fmla="*/ 3928533 h 7789333"/>
              <a:gd name="connsiteX91" fmla="*/ 3002845 w 3330222"/>
              <a:gd name="connsiteY91" fmla="*/ 3894666 h 7789333"/>
              <a:gd name="connsiteX92" fmla="*/ 2980267 w 3330222"/>
              <a:gd name="connsiteY92" fmla="*/ 3860800 h 7789333"/>
              <a:gd name="connsiteX93" fmla="*/ 2957689 w 3330222"/>
              <a:gd name="connsiteY93" fmla="*/ 3793066 h 7789333"/>
              <a:gd name="connsiteX94" fmla="*/ 2923822 w 3330222"/>
              <a:gd name="connsiteY94" fmla="*/ 3714044 h 7789333"/>
              <a:gd name="connsiteX95" fmla="*/ 2788356 w 3330222"/>
              <a:gd name="connsiteY95" fmla="*/ 3601155 h 7789333"/>
              <a:gd name="connsiteX96" fmla="*/ 2720622 w 3330222"/>
              <a:gd name="connsiteY96" fmla="*/ 3567289 h 7789333"/>
              <a:gd name="connsiteX97" fmla="*/ 2686756 w 3330222"/>
              <a:gd name="connsiteY97" fmla="*/ 3556000 h 7789333"/>
              <a:gd name="connsiteX98" fmla="*/ 2652889 w 3330222"/>
              <a:gd name="connsiteY98" fmla="*/ 3533422 h 7789333"/>
              <a:gd name="connsiteX99" fmla="*/ 2607734 w 3330222"/>
              <a:gd name="connsiteY99" fmla="*/ 3522133 h 7789333"/>
              <a:gd name="connsiteX100" fmla="*/ 2540000 w 3330222"/>
              <a:gd name="connsiteY100" fmla="*/ 3499555 h 7789333"/>
              <a:gd name="connsiteX101" fmla="*/ 2506134 w 3330222"/>
              <a:gd name="connsiteY101" fmla="*/ 3488266 h 7789333"/>
              <a:gd name="connsiteX102" fmla="*/ 2370667 w 3330222"/>
              <a:gd name="connsiteY102" fmla="*/ 3397955 h 7789333"/>
              <a:gd name="connsiteX103" fmla="*/ 2336800 w 3330222"/>
              <a:gd name="connsiteY103" fmla="*/ 3375377 h 7789333"/>
              <a:gd name="connsiteX104" fmla="*/ 2302934 w 3330222"/>
              <a:gd name="connsiteY104" fmla="*/ 3352800 h 7789333"/>
              <a:gd name="connsiteX105" fmla="*/ 2246489 w 3330222"/>
              <a:gd name="connsiteY105" fmla="*/ 3285066 h 7789333"/>
              <a:gd name="connsiteX106" fmla="*/ 2235200 w 3330222"/>
              <a:gd name="connsiteY106" fmla="*/ 3251200 h 7789333"/>
              <a:gd name="connsiteX107" fmla="*/ 2190045 w 3330222"/>
              <a:gd name="connsiteY107" fmla="*/ 3172177 h 7789333"/>
              <a:gd name="connsiteX108" fmla="*/ 2156178 w 3330222"/>
              <a:gd name="connsiteY108" fmla="*/ 3070577 h 7789333"/>
              <a:gd name="connsiteX109" fmla="*/ 2133600 w 3330222"/>
              <a:gd name="connsiteY109" fmla="*/ 3002844 h 7789333"/>
              <a:gd name="connsiteX110" fmla="*/ 2122311 w 3330222"/>
              <a:gd name="connsiteY110" fmla="*/ 2968977 h 7789333"/>
              <a:gd name="connsiteX111" fmla="*/ 2111022 w 3330222"/>
              <a:gd name="connsiteY111" fmla="*/ 2923822 h 7789333"/>
              <a:gd name="connsiteX112" fmla="*/ 2111022 w 3330222"/>
              <a:gd name="connsiteY112" fmla="*/ 2686755 h 7789333"/>
              <a:gd name="connsiteX113" fmla="*/ 2178756 w 3330222"/>
              <a:gd name="connsiteY113" fmla="*/ 2551289 h 7789333"/>
              <a:gd name="connsiteX114" fmla="*/ 2235200 w 3330222"/>
              <a:gd name="connsiteY114" fmla="*/ 2483555 h 7789333"/>
              <a:gd name="connsiteX115" fmla="*/ 2302934 w 3330222"/>
              <a:gd name="connsiteY115" fmla="*/ 2438400 h 7789333"/>
              <a:gd name="connsiteX116" fmla="*/ 2415822 w 3330222"/>
              <a:gd name="connsiteY116" fmla="*/ 2404533 h 7789333"/>
              <a:gd name="connsiteX117" fmla="*/ 2449689 w 3330222"/>
              <a:gd name="connsiteY117" fmla="*/ 2393244 h 7789333"/>
              <a:gd name="connsiteX118" fmla="*/ 2483556 w 3330222"/>
              <a:gd name="connsiteY118" fmla="*/ 2370666 h 7789333"/>
              <a:gd name="connsiteX119" fmla="*/ 2585156 w 3330222"/>
              <a:gd name="connsiteY119" fmla="*/ 2348089 h 7789333"/>
              <a:gd name="connsiteX120" fmla="*/ 2799645 w 3330222"/>
              <a:gd name="connsiteY120" fmla="*/ 2314222 h 7789333"/>
              <a:gd name="connsiteX121" fmla="*/ 2856089 w 3330222"/>
              <a:gd name="connsiteY121" fmla="*/ 2302933 h 7789333"/>
              <a:gd name="connsiteX122" fmla="*/ 2923822 w 3330222"/>
              <a:gd name="connsiteY122" fmla="*/ 2291644 h 7789333"/>
              <a:gd name="connsiteX123" fmla="*/ 2991556 w 3330222"/>
              <a:gd name="connsiteY123" fmla="*/ 2269066 h 7789333"/>
              <a:gd name="connsiteX124" fmla="*/ 3036711 w 3330222"/>
              <a:gd name="connsiteY124" fmla="*/ 2257777 h 7789333"/>
              <a:gd name="connsiteX125" fmla="*/ 3081867 w 3330222"/>
              <a:gd name="connsiteY125" fmla="*/ 2235200 h 7789333"/>
              <a:gd name="connsiteX126" fmla="*/ 3115734 w 3330222"/>
              <a:gd name="connsiteY126" fmla="*/ 2223911 h 7789333"/>
              <a:gd name="connsiteX127" fmla="*/ 3183467 w 3330222"/>
              <a:gd name="connsiteY127" fmla="*/ 2178755 h 7789333"/>
              <a:gd name="connsiteX128" fmla="*/ 3239911 w 3330222"/>
              <a:gd name="connsiteY128" fmla="*/ 2122311 h 7789333"/>
              <a:gd name="connsiteX129" fmla="*/ 3273778 w 3330222"/>
              <a:gd name="connsiteY129" fmla="*/ 2043289 h 7789333"/>
              <a:gd name="connsiteX130" fmla="*/ 3296356 w 3330222"/>
              <a:gd name="connsiteY130" fmla="*/ 1964266 h 7789333"/>
              <a:gd name="connsiteX131" fmla="*/ 3285067 w 3330222"/>
              <a:gd name="connsiteY131" fmla="*/ 1749777 h 7789333"/>
              <a:gd name="connsiteX132" fmla="*/ 3262489 w 3330222"/>
              <a:gd name="connsiteY132" fmla="*/ 1715911 h 7789333"/>
              <a:gd name="connsiteX133" fmla="*/ 3228622 w 3330222"/>
              <a:gd name="connsiteY133" fmla="*/ 1636889 h 7789333"/>
              <a:gd name="connsiteX134" fmla="*/ 3206045 w 3330222"/>
              <a:gd name="connsiteY134" fmla="*/ 1286933 h 7789333"/>
              <a:gd name="connsiteX135" fmla="*/ 3172178 w 3330222"/>
              <a:gd name="connsiteY135" fmla="*/ 1174044 h 7789333"/>
              <a:gd name="connsiteX136" fmla="*/ 3149600 w 3330222"/>
              <a:gd name="connsiteY136" fmla="*/ 1106311 h 7789333"/>
              <a:gd name="connsiteX137" fmla="*/ 3127022 w 3330222"/>
              <a:gd name="connsiteY137" fmla="*/ 1072444 h 7789333"/>
              <a:gd name="connsiteX138" fmla="*/ 3081867 w 3330222"/>
              <a:gd name="connsiteY138" fmla="*/ 993422 h 7789333"/>
              <a:gd name="connsiteX139" fmla="*/ 3048000 w 3330222"/>
              <a:gd name="connsiteY139" fmla="*/ 982133 h 7789333"/>
              <a:gd name="connsiteX140" fmla="*/ 2935111 w 3330222"/>
              <a:gd name="connsiteY140" fmla="*/ 993422 h 7789333"/>
              <a:gd name="connsiteX141" fmla="*/ 2822222 w 3330222"/>
              <a:gd name="connsiteY141" fmla="*/ 1027289 h 7789333"/>
              <a:gd name="connsiteX142" fmla="*/ 2788356 w 3330222"/>
              <a:gd name="connsiteY142" fmla="*/ 1038577 h 7789333"/>
              <a:gd name="connsiteX143" fmla="*/ 2686756 w 3330222"/>
              <a:gd name="connsiteY143" fmla="*/ 1049866 h 7789333"/>
              <a:gd name="connsiteX144" fmla="*/ 2652889 w 3330222"/>
              <a:gd name="connsiteY144" fmla="*/ 1061155 h 7789333"/>
              <a:gd name="connsiteX145" fmla="*/ 2348089 w 3330222"/>
              <a:gd name="connsiteY145" fmla="*/ 1061155 h 7789333"/>
              <a:gd name="connsiteX146" fmla="*/ 2314222 w 3330222"/>
              <a:gd name="connsiteY146" fmla="*/ 1049866 h 7789333"/>
              <a:gd name="connsiteX147" fmla="*/ 2246489 w 3330222"/>
              <a:gd name="connsiteY147" fmla="*/ 993422 h 7789333"/>
              <a:gd name="connsiteX148" fmla="*/ 2223911 w 3330222"/>
              <a:gd name="connsiteY148" fmla="*/ 959555 h 7789333"/>
              <a:gd name="connsiteX149" fmla="*/ 2201334 w 3330222"/>
              <a:gd name="connsiteY149" fmla="*/ 891822 h 7789333"/>
              <a:gd name="connsiteX150" fmla="*/ 2190045 w 3330222"/>
              <a:gd name="connsiteY150" fmla="*/ 857955 h 7789333"/>
              <a:gd name="connsiteX151" fmla="*/ 2167467 w 3330222"/>
              <a:gd name="connsiteY151" fmla="*/ 666044 h 7789333"/>
              <a:gd name="connsiteX152" fmla="*/ 2144889 w 3330222"/>
              <a:gd name="connsiteY152" fmla="*/ 508000 h 7789333"/>
              <a:gd name="connsiteX153" fmla="*/ 2133600 w 3330222"/>
              <a:gd name="connsiteY153" fmla="*/ 124177 h 7789333"/>
              <a:gd name="connsiteX154" fmla="*/ 2111022 w 3330222"/>
              <a:gd name="connsiteY154" fmla="*/ 56444 h 7789333"/>
              <a:gd name="connsiteX155" fmla="*/ 2099734 w 3330222"/>
              <a:gd name="connsiteY155" fmla="*/ 22577 h 7789333"/>
              <a:gd name="connsiteX156" fmla="*/ 2099734 w 3330222"/>
              <a:gd name="connsiteY156" fmla="*/ 0 h 778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3330222" h="7789333">
                <a:moveTo>
                  <a:pt x="0" y="6762044"/>
                </a:moveTo>
                <a:cubicBezTo>
                  <a:pt x="18815" y="6773333"/>
                  <a:pt x="40930" y="6780396"/>
                  <a:pt x="56445" y="6795911"/>
                </a:cubicBezTo>
                <a:cubicBezTo>
                  <a:pt x="75632" y="6815098"/>
                  <a:pt x="82413" y="6844457"/>
                  <a:pt x="101600" y="6863644"/>
                </a:cubicBezTo>
                <a:cubicBezTo>
                  <a:pt x="127941" y="6889985"/>
                  <a:pt x="159959" y="6911671"/>
                  <a:pt x="180622" y="6942666"/>
                </a:cubicBezTo>
                <a:cubicBezTo>
                  <a:pt x="188148" y="6953955"/>
                  <a:pt x="193606" y="6966939"/>
                  <a:pt x="203200" y="6976533"/>
                </a:cubicBezTo>
                <a:cubicBezTo>
                  <a:pt x="212794" y="6986127"/>
                  <a:pt x="226926" y="6990097"/>
                  <a:pt x="237067" y="6999111"/>
                </a:cubicBezTo>
                <a:cubicBezTo>
                  <a:pt x="260932" y="7020324"/>
                  <a:pt x="278233" y="7049133"/>
                  <a:pt x="304800" y="7066844"/>
                </a:cubicBezTo>
                <a:lnTo>
                  <a:pt x="440267" y="7157155"/>
                </a:lnTo>
                <a:cubicBezTo>
                  <a:pt x="451556" y="7164681"/>
                  <a:pt x="461263" y="7175442"/>
                  <a:pt x="474134" y="7179733"/>
                </a:cubicBezTo>
                <a:cubicBezTo>
                  <a:pt x="485423" y="7183496"/>
                  <a:pt x="497598" y="7185243"/>
                  <a:pt x="508000" y="7191022"/>
                </a:cubicBezTo>
                <a:cubicBezTo>
                  <a:pt x="531720" y="7204200"/>
                  <a:pt x="551464" y="7224042"/>
                  <a:pt x="575734" y="7236177"/>
                </a:cubicBezTo>
                <a:cubicBezTo>
                  <a:pt x="631532" y="7264077"/>
                  <a:pt x="604924" y="7253433"/>
                  <a:pt x="654756" y="7270044"/>
                </a:cubicBezTo>
                <a:cubicBezTo>
                  <a:pt x="666045" y="7277570"/>
                  <a:pt x="676842" y="7285891"/>
                  <a:pt x="688622" y="7292622"/>
                </a:cubicBezTo>
                <a:cubicBezTo>
                  <a:pt x="763941" y="7335662"/>
                  <a:pt x="705608" y="7292657"/>
                  <a:pt x="790222" y="7349066"/>
                </a:cubicBezTo>
                <a:cubicBezTo>
                  <a:pt x="815979" y="7366238"/>
                  <a:pt x="879007" y="7420055"/>
                  <a:pt x="903111" y="7428089"/>
                </a:cubicBezTo>
                <a:lnTo>
                  <a:pt x="936978" y="7439377"/>
                </a:lnTo>
                <a:cubicBezTo>
                  <a:pt x="970989" y="7462051"/>
                  <a:pt x="975899" y="7467346"/>
                  <a:pt x="1016000" y="7484533"/>
                </a:cubicBezTo>
                <a:cubicBezTo>
                  <a:pt x="1026937" y="7489221"/>
                  <a:pt x="1038930" y="7491134"/>
                  <a:pt x="1049867" y="7495822"/>
                </a:cubicBezTo>
                <a:cubicBezTo>
                  <a:pt x="1065335" y="7502451"/>
                  <a:pt x="1079397" y="7512150"/>
                  <a:pt x="1095022" y="7518400"/>
                </a:cubicBezTo>
                <a:cubicBezTo>
                  <a:pt x="1117119" y="7527239"/>
                  <a:pt x="1140178" y="7533451"/>
                  <a:pt x="1162756" y="7540977"/>
                </a:cubicBezTo>
                <a:cubicBezTo>
                  <a:pt x="1174045" y="7544740"/>
                  <a:pt x="1186721" y="7545665"/>
                  <a:pt x="1196622" y="7552266"/>
                </a:cubicBezTo>
                <a:cubicBezTo>
                  <a:pt x="1207911" y="7559792"/>
                  <a:pt x="1218018" y="7569499"/>
                  <a:pt x="1230489" y="7574844"/>
                </a:cubicBezTo>
                <a:cubicBezTo>
                  <a:pt x="1244750" y="7580956"/>
                  <a:pt x="1260784" y="7581675"/>
                  <a:pt x="1275645" y="7586133"/>
                </a:cubicBezTo>
                <a:cubicBezTo>
                  <a:pt x="1298440" y="7592972"/>
                  <a:pt x="1320290" y="7602939"/>
                  <a:pt x="1343378" y="7608711"/>
                </a:cubicBezTo>
                <a:cubicBezTo>
                  <a:pt x="1358430" y="7612474"/>
                  <a:pt x="1373616" y="7615738"/>
                  <a:pt x="1388534" y="7620000"/>
                </a:cubicBezTo>
                <a:cubicBezTo>
                  <a:pt x="1399975" y="7623269"/>
                  <a:pt x="1411463" y="7626602"/>
                  <a:pt x="1422400" y="7631289"/>
                </a:cubicBezTo>
                <a:cubicBezTo>
                  <a:pt x="1437868" y="7637918"/>
                  <a:pt x="1451230" y="7649785"/>
                  <a:pt x="1467556" y="7653866"/>
                </a:cubicBezTo>
                <a:cubicBezTo>
                  <a:pt x="1526984" y="7668723"/>
                  <a:pt x="1587910" y="7676775"/>
                  <a:pt x="1648178" y="7687733"/>
                </a:cubicBezTo>
                <a:cubicBezTo>
                  <a:pt x="1670698" y="7691828"/>
                  <a:pt x="1694196" y="7691784"/>
                  <a:pt x="1715911" y="7699022"/>
                </a:cubicBezTo>
                <a:cubicBezTo>
                  <a:pt x="1727200" y="7702785"/>
                  <a:pt x="1737983" y="7708738"/>
                  <a:pt x="1749778" y="7710311"/>
                </a:cubicBezTo>
                <a:cubicBezTo>
                  <a:pt x="1794693" y="7716300"/>
                  <a:pt x="1840089" y="7717837"/>
                  <a:pt x="1885245" y="7721600"/>
                </a:cubicBezTo>
                <a:cubicBezTo>
                  <a:pt x="1973607" y="7743691"/>
                  <a:pt x="1892689" y="7725603"/>
                  <a:pt x="2032000" y="7744177"/>
                </a:cubicBezTo>
                <a:cubicBezTo>
                  <a:pt x="2054689" y="7747202"/>
                  <a:pt x="2077214" y="7751371"/>
                  <a:pt x="2099734" y="7755466"/>
                </a:cubicBezTo>
                <a:cubicBezTo>
                  <a:pt x="2118612" y="7758898"/>
                  <a:pt x="2137086" y="7764846"/>
                  <a:pt x="2156178" y="7766755"/>
                </a:cubicBezTo>
                <a:cubicBezTo>
                  <a:pt x="2212467" y="7772384"/>
                  <a:pt x="2269154" y="7773143"/>
                  <a:pt x="2325511" y="7778044"/>
                </a:cubicBezTo>
                <a:cubicBezTo>
                  <a:pt x="2355735" y="7780672"/>
                  <a:pt x="2385718" y="7785570"/>
                  <a:pt x="2415822" y="7789333"/>
                </a:cubicBezTo>
                <a:cubicBezTo>
                  <a:pt x="2532474" y="7785570"/>
                  <a:pt x="2649267" y="7784898"/>
                  <a:pt x="2765778" y="7778044"/>
                </a:cubicBezTo>
                <a:cubicBezTo>
                  <a:pt x="2816524" y="7775059"/>
                  <a:pt x="2827218" y="7725795"/>
                  <a:pt x="2867378" y="7699022"/>
                </a:cubicBezTo>
                <a:cubicBezTo>
                  <a:pt x="2878667" y="7691496"/>
                  <a:pt x="2891104" y="7685458"/>
                  <a:pt x="2901245" y="7676444"/>
                </a:cubicBezTo>
                <a:cubicBezTo>
                  <a:pt x="2925110" y="7655231"/>
                  <a:pt x="2943434" y="7627869"/>
                  <a:pt x="2968978" y="7608711"/>
                </a:cubicBezTo>
                <a:lnTo>
                  <a:pt x="3014134" y="7574844"/>
                </a:lnTo>
                <a:cubicBezTo>
                  <a:pt x="3066815" y="7495822"/>
                  <a:pt x="3036711" y="7522163"/>
                  <a:pt x="3093156" y="7484533"/>
                </a:cubicBezTo>
                <a:cubicBezTo>
                  <a:pt x="3104470" y="7450592"/>
                  <a:pt x="3102708" y="7445977"/>
                  <a:pt x="3127022" y="7416800"/>
                </a:cubicBezTo>
                <a:cubicBezTo>
                  <a:pt x="3137243" y="7404535"/>
                  <a:pt x="3151087" y="7395535"/>
                  <a:pt x="3160889" y="7382933"/>
                </a:cubicBezTo>
                <a:cubicBezTo>
                  <a:pt x="3177548" y="7361514"/>
                  <a:pt x="3206045" y="7315200"/>
                  <a:pt x="3206045" y="7315200"/>
                </a:cubicBezTo>
                <a:cubicBezTo>
                  <a:pt x="3209808" y="7303911"/>
                  <a:pt x="3214065" y="7292775"/>
                  <a:pt x="3217334" y="7281333"/>
                </a:cubicBezTo>
                <a:cubicBezTo>
                  <a:pt x="3221596" y="7266415"/>
                  <a:pt x="3223716" y="7250896"/>
                  <a:pt x="3228622" y="7236177"/>
                </a:cubicBezTo>
                <a:cubicBezTo>
                  <a:pt x="3235030" y="7216953"/>
                  <a:pt x="3244275" y="7198777"/>
                  <a:pt x="3251200" y="7179733"/>
                </a:cubicBezTo>
                <a:cubicBezTo>
                  <a:pt x="3267282" y="7135509"/>
                  <a:pt x="3275440" y="7110166"/>
                  <a:pt x="3285067" y="7066844"/>
                </a:cubicBezTo>
                <a:cubicBezTo>
                  <a:pt x="3289229" y="7048114"/>
                  <a:pt x="3293438" y="7029364"/>
                  <a:pt x="3296356" y="7010400"/>
                </a:cubicBezTo>
                <a:cubicBezTo>
                  <a:pt x="3309700" y="6923667"/>
                  <a:pt x="3309146" y="6888897"/>
                  <a:pt x="3318934" y="6795911"/>
                </a:cubicBezTo>
                <a:cubicBezTo>
                  <a:pt x="3322110" y="6765740"/>
                  <a:pt x="3326459" y="6735704"/>
                  <a:pt x="3330222" y="6705600"/>
                </a:cubicBezTo>
                <a:cubicBezTo>
                  <a:pt x="3326459" y="6592711"/>
                  <a:pt x="3329160" y="6479421"/>
                  <a:pt x="3318934" y="6366933"/>
                </a:cubicBezTo>
                <a:cubicBezTo>
                  <a:pt x="3317706" y="6353421"/>
                  <a:pt x="3301701" y="6345537"/>
                  <a:pt x="3296356" y="6333066"/>
                </a:cubicBezTo>
                <a:cubicBezTo>
                  <a:pt x="3290244" y="6318806"/>
                  <a:pt x="3292006" y="6301788"/>
                  <a:pt x="3285067" y="6287911"/>
                </a:cubicBezTo>
                <a:cubicBezTo>
                  <a:pt x="3242267" y="6202312"/>
                  <a:pt x="3252502" y="6242060"/>
                  <a:pt x="3206045" y="6186311"/>
                </a:cubicBezTo>
                <a:cubicBezTo>
                  <a:pt x="3197359" y="6175888"/>
                  <a:pt x="3192153" y="6162867"/>
                  <a:pt x="3183467" y="6152444"/>
                </a:cubicBezTo>
                <a:cubicBezTo>
                  <a:pt x="3173246" y="6140179"/>
                  <a:pt x="3159821" y="6130842"/>
                  <a:pt x="3149600" y="6118577"/>
                </a:cubicBezTo>
                <a:cubicBezTo>
                  <a:pt x="3140914" y="6108154"/>
                  <a:pt x="3137233" y="6093645"/>
                  <a:pt x="3127022" y="6084711"/>
                </a:cubicBezTo>
                <a:cubicBezTo>
                  <a:pt x="3032106" y="6001659"/>
                  <a:pt x="3092611" y="6061860"/>
                  <a:pt x="3025422" y="6028266"/>
                </a:cubicBezTo>
                <a:cubicBezTo>
                  <a:pt x="3013287" y="6022199"/>
                  <a:pt x="3003691" y="6011756"/>
                  <a:pt x="2991556" y="6005689"/>
                </a:cubicBezTo>
                <a:cubicBezTo>
                  <a:pt x="2967349" y="5993585"/>
                  <a:pt x="2924432" y="5988264"/>
                  <a:pt x="2901245" y="5983111"/>
                </a:cubicBezTo>
                <a:cubicBezTo>
                  <a:pt x="2886099" y="5979745"/>
                  <a:pt x="2871448" y="5974016"/>
                  <a:pt x="2856089" y="5971822"/>
                </a:cubicBezTo>
                <a:cubicBezTo>
                  <a:pt x="2715813" y="5951782"/>
                  <a:pt x="2507110" y="5952917"/>
                  <a:pt x="2393245" y="5949244"/>
                </a:cubicBezTo>
                <a:cubicBezTo>
                  <a:pt x="2338408" y="5942389"/>
                  <a:pt x="2298205" y="5939595"/>
                  <a:pt x="2246489" y="5926666"/>
                </a:cubicBezTo>
                <a:cubicBezTo>
                  <a:pt x="2234945" y="5923780"/>
                  <a:pt x="2223024" y="5921156"/>
                  <a:pt x="2212622" y="5915377"/>
                </a:cubicBezTo>
                <a:cubicBezTo>
                  <a:pt x="2188902" y="5902199"/>
                  <a:pt x="2144889" y="5870222"/>
                  <a:pt x="2144889" y="5870222"/>
                </a:cubicBezTo>
                <a:cubicBezTo>
                  <a:pt x="2137363" y="5858933"/>
                  <a:pt x="2127821" y="5848753"/>
                  <a:pt x="2122311" y="5836355"/>
                </a:cubicBezTo>
                <a:cubicBezTo>
                  <a:pt x="2106607" y="5801022"/>
                  <a:pt x="2097827" y="5760992"/>
                  <a:pt x="2088445" y="5723466"/>
                </a:cubicBezTo>
                <a:cubicBezTo>
                  <a:pt x="2084682" y="5689599"/>
                  <a:pt x="2077156" y="5655941"/>
                  <a:pt x="2077156" y="5621866"/>
                </a:cubicBezTo>
                <a:cubicBezTo>
                  <a:pt x="2077156" y="5471301"/>
                  <a:pt x="2081608" y="5320721"/>
                  <a:pt x="2088445" y="5170311"/>
                </a:cubicBezTo>
                <a:cubicBezTo>
                  <a:pt x="2089150" y="5154812"/>
                  <a:pt x="2095472" y="5140073"/>
                  <a:pt x="2099734" y="5125155"/>
                </a:cubicBezTo>
                <a:cubicBezTo>
                  <a:pt x="2108228" y="5095426"/>
                  <a:pt x="2117178" y="5073503"/>
                  <a:pt x="2133600" y="5046133"/>
                </a:cubicBezTo>
                <a:cubicBezTo>
                  <a:pt x="2147561" y="5022865"/>
                  <a:pt x="2163704" y="5000978"/>
                  <a:pt x="2178756" y="4978400"/>
                </a:cubicBezTo>
                <a:cubicBezTo>
                  <a:pt x="2186282" y="4967111"/>
                  <a:pt x="2191740" y="4954127"/>
                  <a:pt x="2201334" y="4944533"/>
                </a:cubicBezTo>
                <a:cubicBezTo>
                  <a:pt x="2226303" y="4919563"/>
                  <a:pt x="2237630" y="4903807"/>
                  <a:pt x="2269067" y="4888089"/>
                </a:cubicBezTo>
                <a:cubicBezTo>
                  <a:pt x="2279710" y="4882767"/>
                  <a:pt x="2291645" y="4880563"/>
                  <a:pt x="2302934" y="4876800"/>
                </a:cubicBezTo>
                <a:cubicBezTo>
                  <a:pt x="2356602" y="4841020"/>
                  <a:pt x="2323928" y="4858513"/>
                  <a:pt x="2404534" y="4831644"/>
                </a:cubicBezTo>
                <a:cubicBezTo>
                  <a:pt x="2415823" y="4827881"/>
                  <a:pt x="2428499" y="4826955"/>
                  <a:pt x="2438400" y="4820355"/>
                </a:cubicBezTo>
                <a:cubicBezTo>
                  <a:pt x="2460978" y="4805303"/>
                  <a:pt x="2480391" y="4783781"/>
                  <a:pt x="2506134" y="4775200"/>
                </a:cubicBezTo>
                <a:lnTo>
                  <a:pt x="2607734" y="4741333"/>
                </a:lnTo>
                <a:lnTo>
                  <a:pt x="2675467" y="4718755"/>
                </a:lnTo>
                <a:cubicBezTo>
                  <a:pt x="2743705" y="4701695"/>
                  <a:pt x="2705911" y="4712370"/>
                  <a:pt x="2788356" y="4684889"/>
                </a:cubicBezTo>
                <a:cubicBezTo>
                  <a:pt x="2799645" y="4681126"/>
                  <a:pt x="2812321" y="4680201"/>
                  <a:pt x="2822222" y="4673600"/>
                </a:cubicBezTo>
                <a:cubicBezTo>
                  <a:pt x="2844800" y="4658548"/>
                  <a:pt x="2870769" y="4647632"/>
                  <a:pt x="2889956" y="4628444"/>
                </a:cubicBezTo>
                <a:cubicBezTo>
                  <a:pt x="2901245" y="4617155"/>
                  <a:pt x="2913432" y="4606698"/>
                  <a:pt x="2923822" y="4594577"/>
                </a:cubicBezTo>
                <a:cubicBezTo>
                  <a:pt x="2944830" y="4570068"/>
                  <a:pt x="2962396" y="4542362"/>
                  <a:pt x="2980267" y="4515555"/>
                </a:cubicBezTo>
                <a:cubicBezTo>
                  <a:pt x="2984030" y="4492977"/>
                  <a:pt x="2987461" y="4470342"/>
                  <a:pt x="2991556" y="4447822"/>
                </a:cubicBezTo>
                <a:cubicBezTo>
                  <a:pt x="2994988" y="4428944"/>
                  <a:pt x="3000936" y="4410469"/>
                  <a:pt x="3002845" y="4391377"/>
                </a:cubicBezTo>
                <a:cubicBezTo>
                  <a:pt x="3025434" y="4165489"/>
                  <a:pt x="2997599" y="4288190"/>
                  <a:pt x="3025422" y="4176889"/>
                </a:cubicBezTo>
                <a:cubicBezTo>
                  <a:pt x="3021659" y="4094104"/>
                  <a:pt x="3020742" y="4011140"/>
                  <a:pt x="3014134" y="3928533"/>
                </a:cubicBezTo>
                <a:cubicBezTo>
                  <a:pt x="3013185" y="3916671"/>
                  <a:pt x="3008167" y="3905309"/>
                  <a:pt x="3002845" y="3894666"/>
                </a:cubicBezTo>
                <a:cubicBezTo>
                  <a:pt x="2996777" y="3882531"/>
                  <a:pt x="2987793" y="3872089"/>
                  <a:pt x="2980267" y="3860800"/>
                </a:cubicBezTo>
                <a:cubicBezTo>
                  <a:pt x="2972741" y="3838222"/>
                  <a:pt x="2963461" y="3816155"/>
                  <a:pt x="2957689" y="3793066"/>
                </a:cubicBezTo>
                <a:cubicBezTo>
                  <a:pt x="2947761" y="3753354"/>
                  <a:pt x="2950939" y="3744550"/>
                  <a:pt x="2923822" y="3714044"/>
                </a:cubicBezTo>
                <a:cubicBezTo>
                  <a:pt x="2897348" y="3684261"/>
                  <a:pt x="2831286" y="3615465"/>
                  <a:pt x="2788356" y="3601155"/>
                </a:cubicBezTo>
                <a:cubicBezTo>
                  <a:pt x="2703233" y="3572781"/>
                  <a:pt x="2808155" y="3611055"/>
                  <a:pt x="2720622" y="3567289"/>
                </a:cubicBezTo>
                <a:cubicBezTo>
                  <a:pt x="2709979" y="3561968"/>
                  <a:pt x="2697399" y="3561322"/>
                  <a:pt x="2686756" y="3556000"/>
                </a:cubicBezTo>
                <a:cubicBezTo>
                  <a:pt x="2674621" y="3549932"/>
                  <a:pt x="2665360" y="3538767"/>
                  <a:pt x="2652889" y="3533422"/>
                </a:cubicBezTo>
                <a:cubicBezTo>
                  <a:pt x="2638629" y="3527310"/>
                  <a:pt x="2622595" y="3526591"/>
                  <a:pt x="2607734" y="3522133"/>
                </a:cubicBezTo>
                <a:cubicBezTo>
                  <a:pt x="2584938" y="3515294"/>
                  <a:pt x="2562578" y="3507081"/>
                  <a:pt x="2540000" y="3499555"/>
                </a:cubicBezTo>
                <a:cubicBezTo>
                  <a:pt x="2528711" y="3495792"/>
                  <a:pt x="2516035" y="3494866"/>
                  <a:pt x="2506134" y="3488266"/>
                </a:cubicBezTo>
                <a:lnTo>
                  <a:pt x="2370667" y="3397955"/>
                </a:lnTo>
                <a:lnTo>
                  <a:pt x="2336800" y="3375377"/>
                </a:lnTo>
                <a:cubicBezTo>
                  <a:pt x="2325511" y="3367851"/>
                  <a:pt x="2312527" y="3362393"/>
                  <a:pt x="2302934" y="3352800"/>
                </a:cubicBezTo>
                <a:cubicBezTo>
                  <a:pt x="2277967" y="3327833"/>
                  <a:pt x="2262206" y="3316500"/>
                  <a:pt x="2246489" y="3285066"/>
                </a:cubicBezTo>
                <a:cubicBezTo>
                  <a:pt x="2241167" y="3274423"/>
                  <a:pt x="2240522" y="3261843"/>
                  <a:pt x="2235200" y="3251200"/>
                </a:cubicBezTo>
                <a:cubicBezTo>
                  <a:pt x="2194469" y="3169739"/>
                  <a:pt x="2229627" y="3271133"/>
                  <a:pt x="2190045" y="3172177"/>
                </a:cubicBezTo>
                <a:cubicBezTo>
                  <a:pt x="2190042" y="3172169"/>
                  <a:pt x="2161824" y="3087514"/>
                  <a:pt x="2156178" y="3070577"/>
                </a:cubicBezTo>
                <a:lnTo>
                  <a:pt x="2133600" y="3002844"/>
                </a:lnTo>
                <a:cubicBezTo>
                  <a:pt x="2129837" y="2991555"/>
                  <a:pt x="2125197" y="2980521"/>
                  <a:pt x="2122311" y="2968977"/>
                </a:cubicBezTo>
                <a:lnTo>
                  <a:pt x="2111022" y="2923822"/>
                </a:lnTo>
                <a:cubicBezTo>
                  <a:pt x="2098977" y="2815413"/>
                  <a:pt x="2091257" y="2805348"/>
                  <a:pt x="2111022" y="2686755"/>
                </a:cubicBezTo>
                <a:cubicBezTo>
                  <a:pt x="2121408" y="2624438"/>
                  <a:pt x="2144084" y="2603297"/>
                  <a:pt x="2178756" y="2551289"/>
                </a:cubicBezTo>
                <a:cubicBezTo>
                  <a:pt x="2198824" y="2521187"/>
                  <a:pt x="2205114" y="2506955"/>
                  <a:pt x="2235200" y="2483555"/>
                </a:cubicBezTo>
                <a:cubicBezTo>
                  <a:pt x="2256619" y="2466896"/>
                  <a:pt x="2276609" y="2444981"/>
                  <a:pt x="2302934" y="2438400"/>
                </a:cubicBezTo>
                <a:cubicBezTo>
                  <a:pt x="2371178" y="2421339"/>
                  <a:pt x="2333369" y="2432018"/>
                  <a:pt x="2415822" y="2404533"/>
                </a:cubicBezTo>
                <a:cubicBezTo>
                  <a:pt x="2427111" y="2400770"/>
                  <a:pt x="2439788" y="2399845"/>
                  <a:pt x="2449689" y="2393244"/>
                </a:cubicBezTo>
                <a:cubicBezTo>
                  <a:pt x="2460978" y="2385718"/>
                  <a:pt x="2471085" y="2376011"/>
                  <a:pt x="2483556" y="2370666"/>
                </a:cubicBezTo>
                <a:cubicBezTo>
                  <a:pt x="2501304" y="2363060"/>
                  <a:pt x="2570413" y="2352110"/>
                  <a:pt x="2585156" y="2348089"/>
                </a:cubicBezTo>
                <a:cubicBezTo>
                  <a:pt x="2734814" y="2307274"/>
                  <a:pt x="2556223" y="2332947"/>
                  <a:pt x="2799645" y="2314222"/>
                </a:cubicBezTo>
                <a:lnTo>
                  <a:pt x="2856089" y="2302933"/>
                </a:lnTo>
                <a:cubicBezTo>
                  <a:pt x="2878609" y="2298838"/>
                  <a:pt x="2901616" y="2297195"/>
                  <a:pt x="2923822" y="2291644"/>
                </a:cubicBezTo>
                <a:cubicBezTo>
                  <a:pt x="2946911" y="2285872"/>
                  <a:pt x="2968467" y="2274838"/>
                  <a:pt x="2991556" y="2269066"/>
                </a:cubicBezTo>
                <a:cubicBezTo>
                  <a:pt x="3006608" y="2265303"/>
                  <a:pt x="3022184" y="2263225"/>
                  <a:pt x="3036711" y="2257777"/>
                </a:cubicBezTo>
                <a:cubicBezTo>
                  <a:pt x="3052468" y="2251868"/>
                  <a:pt x="3066399" y="2241829"/>
                  <a:pt x="3081867" y="2235200"/>
                </a:cubicBezTo>
                <a:cubicBezTo>
                  <a:pt x="3092805" y="2230513"/>
                  <a:pt x="3104445" y="2227674"/>
                  <a:pt x="3115734" y="2223911"/>
                </a:cubicBezTo>
                <a:cubicBezTo>
                  <a:pt x="3138312" y="2208859"/>
                  <a:pt x="3168415" y="2201333"/>
                  <a:pt x="3183467" y="2178755"/>
                </a:cubicBezTo>
                <a:cubicBezTo>
                  <a:pt x="3213571" y="2133600"/>
                  <a:pt x="3194756" y="2152415"/>
                  <a:pt x="3239911" y="2122311"/>
                </a:cubicBezTo>
                <a:cubicBezTo>
                  <a:pt x="3266386" y="2042887"/>
                  <a:pt x="3231928" y="2140937"/>
                  <a:pt x="3273778" y="2043289"/>
                </a:cubicBezTo>
                <a:cubicBezTo>
                  <a:pt x="3283495" y="2020616"/>
                  <a:pt x="3290628" y="1987180"/>
                  <a:pt x="3296356" y="1964266"/>
                </a:cubicBezTo>
                <a:cubicBezTo>
                  <a:pt x="3292593" y="1892770"/>
                  <a:pt x="3294741" y="1820716"/>
                  <a:pt x="3285067" y="1749777"/>
                </a:cubicBezTo>
                <a:cubicBezTo>
                  <a:pt x="3283234" y="1736334"/>
                  <a:pt x="3267834" y="1728381"/>
                  <a:pt x="3262489" y="1715911"/>
                </a:cubicBezTo>
                <a:cubicBezTo>
                  <a:pt x="3218750" y="1613855"/>
                  <a:pt x="3285305" y="1721911"/>
                  <a:pt x="3228622" y="1636889"/>
                </a:cubicBezTo>
                <a:cubicBezTo>
                  <a:pt x="3182776" y="1499340"/>
                  <a:pt x="3228572" y="1647355"/>
                  <a:pt x="3206045" y="1286933"/>
                </a:cubicBezTo>
                <a:cubicBezTo>
                  <a:pt x="3204733" y="1265934"/>
                  <a:pt x="3175505" y="1184026"/>
                  <a:pt x="3172178" y="1174044"/>
                </a:cubicBezTo>
                <a:cubicBezTo>
                  <a:pt x="3172178" y="1174043"/>
                  <a:pt x="3149601" y="1106312"/>
                  <a:pt x="3149600" y="1106311"/>
                </a:cubicBezTo>
                <a:cubicBezTo>
                  <a:pt x="3142074" y="1095022"/>
                  <a:pt x="3133753" y="1084224"/>
                  <a:pt x="3127022" y="1072444"/>
                </a:cubicBezTo>
                <a:cubicBezTo>
                  <a:pt x="3120004" y="1060162"/>
                  <a:pt x="3096344" y="1005003"/>
                  <a:pt x="3081867" y="993422"/>
                </a:cubicBezTo>
                <a:cubicBezTo>
                  <a:pt x="3072575" y="985988"/>
                  <a:pt x="3059289" y="985896"/>
                  <a:pt x="3048000" y="982133"/>
                </a:cubicBezTo>
                <a:cubicBezTo>
                  <a:pt x="3010370" y="985896"/>
                  <a:pt x="2972548" y="988074"/>
                  <a:pt x="2935111" y="993422"/>
                </a:cubicBezTo>
                <a:cubicBezTo>
                  <a:pt x="2905256" y="997687"/>
                  <a:pt x="2845789" y="1019434"/>
                  <a:pt x="2822222" y="1027289"/>
                </a:cubicBezTo>
                <a:cubicBezTo>
                  <a:pt x="2810933" y="1031052"/>
                  <a:pt x="2800182" y="1037263"/>
                  <a:pt x="2788356" y="1038577"/>
                </a:cubicBezTo>
                <a:lnTo>
                  <a:pt x="2686756" y="1049866"/>
                </a:lnTo>
                <a:cubicBezTo>
                  <a:pt x="2675467" y="1053629"/>
                  <a:pt x="2664627" y="1059199"/>
                  <a:pt x="2652889" y="1061155"/>
                </a:cubicBezTo>
                <a:cubicBezTo>
                  <a:pt x="2526122" y="1082283"/>
                  <a:pt x="2501188" y="1069661"/>
                  <a:pt x="2348089" y="1061155"/>
                </a:cubicBezTo>
                <a:cubicBezTo>
                  <a:pt x="2336800" y="1057392"/>
                  <a:pt x="2324865" y="1055188"/>
                  <a:pt x="2314222" y="1049866"/>
                </a:cubicBezTo>
                <a:cubicBezTo>
                  <a:pt x="2288850" y="1037180"/>
                  <a:pt x="2264322" y="1014822"/>
                  <a:pt x="2246489" y="993422"/>
                </a:cubicBezTo>
                <a:cubicBezTo>
                  <a:pt x="2237803" y="982999"/>
                  <a:pt x="2229421" y="971953"/>
                  <a:pt x="2223911" y="959555"/>
                </a:cubicBezTo>
                <a:cubicBezTo>
                  <a:pt x="2214245" y="937807"/>
                  <a:pt x="2208860" y="914400"/>
                  <a:pt x="2201334" y="891822"/>
                </a:cubicBezTo>
                <a:lnTo>
                  <a:pt x="2190045" y="857955"/>
                </a:lnTo>
                <a:cubicBezTo>
                  <a:pt x="2185862" y="820306"/>
                  <a:pt x="2173673" y="706384"/>
                  <a:pt x="2167467" y="666044"/>
                </a:cubicBezTo>
                <a:cubicBezTo>
                  <a:pt x="2138712" y="479140"/>
                  <a:pt x="2177447" y="801017"/>
                  <a:pt x="2144889" y="508000"/>
                </a:cubicBezTo>
                <a:cubicBezTo>
                  <a:pt x="2141126" y="380059"/>
                  <a:pt x="2143173" y="251815"/>
                  <a:pt x="2133600" y="124177"/>
                </a:cubicBezTo>
                <a:cubicBezTo>
                  <a:pt x="2131820" y="100445"/>
                  <a:pt x="2118548" y="79022"/>
                  <a:pt x="2111022" y="56444"/>
                </a:cubicBezTo>
                <a:cubicBezTo>
                  <a:pt x="2107259" y="45155"/>
                  <a:pt x="2099734" y="34477"/>
                  <a:pt x="2099734" y="22577"/>
                </a:cubicBezTo>
                <a:lnTo>
                  <a:pt x="2099734" y="0"/>
                </a:lnTo>
              </a:path>
            </a:pathLst>
          </a:custGeom>
          <a:ln w="1016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3" name="Прямоугольник 12"/>
          <p:cNvSpPr/>
          <p:nvPr/>
        </p:nvSpPr>
        <p:spPr>
          <a:xfrm>
            <a:off x="116632" y="8682335"/>
            <a:ext cx="6624736" cy="461665"/>
          </a:xfrm>
          <a:prstGeom prst="rect">
            <a:avLst/>
          </a:prstGeom>
        </p:spPr>
        <p:txBody>
          <a:bodyPr wrap="square">
            <a:spAutoFit/>
          </a:bodyPr>
          <a:lstStyle/>
          <a:p>
            <a:pPr algn="just"/>
            <a:r>
              <a:rPr lang="ru-RU" sz="1200" dirty="0">
                <a:latin typeface="Times New Roman" pitchFamily="18" charset="0"/>
                <a:cs typeface="Times New Roman" pitchFamily="18" charset="0"/>
              </a:rPr>
              <a:t>2 - ой вариант. Все пары одной линии, соединив и подняв руки, образуют непрерывные "воротца". Другая линия с разъединёнными руками проходит по одному в каждые "ворота".</a:t>
            </a:r>
          </a:p>
        </p:txBody>
      </p:sp>
    </p:spTree>
    <p:extLst>
      <p:ext uri="{BB962C8B-B14F-4D97-AF65-F5344CB8AC3E}">
        <p14:creationId xmlns:p14="http://schemas.microsoft.com/office/powerpoint/2010/main" val="25754439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228" y="8682335"/>
            <a:ext cx="6858000" cy="461665"/>
          </a:xfrm>
          <a:prstGeom prst="rect">
            <a:avLst/>
          </a:prstGeom>
        </p:spPr>
        <p:txBody>
          <a:bodyPr wrap="square">
            <a:spAutoFit/>
          </a:bodyPr>
          <a:lstStyle/>
          <a:p>
            <a:pPr algn="just"/>
            <a:r>
              <a:rPr lang="ru-RU" sz="1200" dirty="0">
                <a:latin typeface="Times New Roman" pitchFamily="18" charset="0"/>
                <a:cs typeface="Times New Roman" pitchFamily="18" charset="0"/>
              </a:rPr>
              <a:t>3 - </a:t>
            </a:r>
            <a:r>
              <a:rPr lang="ru-RU" sz="1200" dirty="0" err="1">
                <a:latin typeface="Times New Roman" pitchFamily="18" charset="0"/>
                <a:cs typeface="Times New Roman" pitchFamily="18" charset="0"/>
              </a:rPr>
              <a:t>ий</a:t>
            </a:r>
            <a:r>
              <a:rPr lang="ru-RU" sz="1200" dirty="0">
                <a:latin typeface="Times New Roman" pitchFamily="18" charset="0"/>
                <a:cs typeface="Times New Roman" pitchFamily="18" charset="0"/>
              </a:rPr>
              <a:t> вариант. Исполнители стоят в кругу. Ведущий разрывает его и через центр ведёт остальную цепь за собой. Подойдя к любой паре, все проходят через воротца, которые она образует.</a:t>
            </a:r>
          </a:p>
        </p:txBody>
      </p:sp>
      <p:sp>
        <p:nvSpPr>
          <p:cNvPr id="3" name="Овал 2"/>
          <p:cNvSpPr/>
          <p:nvPr/>
        </p:nvSpPr>
        <p:spPr>
          <a:xfrm>
            <a:off x="260648" y="899592"/>
            <a:ext cx="6264696" cy="6227547"/>
          </a:xfrm>
          <a:prstGeom prst="ellipse">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Овал 3"/>
          <p:cNvSpPr/>
          <p:nvPr/>
        </p:nvSpPr>
        <p:spPr>
          <a:xfrm>
            <a:off x="3122192" y="743000"/>
            <a:ext cx="648072" cy="60121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6" name="Прямая соединительная линия 5"/>
          <p:cNvCxnSpPr/>
          <p:nvPr/>
        </p:nvCxnSpPr>
        <p:spPr>
          <a:xfrm flipH="1">
            <a:off x="2492896" y="6444208"/>
            <a:ext cx="792088" cy="13681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a:off x="3284984" y="6444208"/>
            <a:ext cx="936104" cy="13681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flipH="1">
            <a:off x="3284984" y="1547664"/>
            <a:ext cx="161244" cy="4608512"/>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81670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834" y="8514519"/>
            <a:ext cx="6858000" cy="646331"/>
          </a:xfrm>
          <a:prstGeom prst="rect">
            <a:avLst/>
          </a:prstGeom>
        </p:spPr>
        <p:txBody>
          <a:bodyPr wrap="square">
            <a:spAutoFit/>
          </a:bodyPr>
          <a:lstStyle/>
          <a:p>
            <a:pPr algn="just"/>
            <a:r>
              <a:rPr lang="ru-RU" sz="1200" dirty="0">
                <a:latin typeface="Times New Roman" pitchFamily="18" charset="0"/>
                <a:cs typeface="Times New Roman" pitchFamily="18" charset="0"/>
              </a:rPr>
              <a:t>4 - </a:t>
            </a:r>
            <a:r>
              <a:rPr lang="ru-RU" sz="1200" dirty="0" err="1">
                <a:latin typeface="Times New Roman" pitchFamily="18" charset="0"/>
                <a:cs typeface="Times New Roman" pitchFamily="18" charset="0"/>
              </a:rPr>
              <a:t>ый</a:t>
            </a:r>
            <a:r>
              <a:rPr lang="ru-RU" sz="1200" dirty="0">
                <a:latin typeface="Times New Roman" pitchFamily="18" charset="0"/>
                <a:cs typeface="Times New Roman" pitchFamily="18" charset="0"/>
              </a:rPr>
              <a:t> вариант. Пары, взявшись за руки, стоят по кругу. Одна половина пар стоит по часовой стрелке, а другая против неё. Одновременно пары начинают движение. Одна половина пар поднимает "ворота", а другие пары проходят под ними и наоборот.</a:t>
            </a:r>
          </a:p>
        </p:txBody>
      </p:sp>
      <p:cxnSp>
        <p:nvCxnSpPr>
          <p:cNvPr id="3" name="Прямая соединительная линия 2"/>
          <p:cNvCxnSpPr/>
          <p:nvPr/>
        </p:nvCxnSpPr>
        <p:spPr>
          <a:xfrm flipV="1">
            <a:off x="1988840" y="7812360"/>
            <a:ext cx="504056" cy="21602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Овал 3"/>
          <p:cNvSpPr/>
          <p:nvPr/>
        </p:nvSpPr>
        <p:spPr>
          <a:xfrm>
            <a:off x="260648" y="899591"/>
            <a:ext cx="6264696" cy="6227547"/>
          </a:xfrm>
          <a:prstGeom prst="ellipse">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6" name="Прямая соединительная линия 5"/>
          <p:cNvCxnSpPr/>
          <p:nvPr/>
        </p:nvCxnSpPr>
        <p:spPr>
          <a:xfrm>
            <a:off x="2141240" y="7452320"/>
            <a:ext cx="351656" cy="36004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a:off x="3254896" y="6372200"/>
            <a:ext cx="556828" cy="14401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flipV="1">
            <a:off x="3254896" y="6012160"/>
            <a:ext cx="457200" cy="36004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flipV="1">
            <a:off x="5301208" y="6876256"/>
            <a:ext cx="252028"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a:xfrm flipV="1">
            <a:off x="4869160" y="6860539"/>
            <a:ext cx="684076" cy="21602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flipV="1">
            <a:off x="5577809" y="4608004"/>
            <a:ext cx="731511" cy="39604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flipV="1">
            <a:off x="5577809" y="4211960"/>
            <a:ext cx="252028" cy="7920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a:off x="1575815" y="5775166"/>
            <a:ext cx="164114" cy="53027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a:xfrm>
            <a:off x="1575815" y="5793227"/>
            <a:ext cx="656456" cy="9157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p:cNvCxnSpPr/>
          <p:nvPr/>
        </p:nvCxnSpPr>
        <p:spPr>
          <a:xfrm flipH="1" flipV="1">
            <a:off x="116632" y="5652120"/>
            <a:ext cx="360040" cy="54006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p:cNvCxnSpPr/>
          <p:nvPr/>
        </p:nvCxnSpPr>
        <p:spPr>
          <a:xfrm flipH="1" flipV="1">
            <a:off x="332656" y="5292080"/>
            <a:ext cx="144016" cy="9001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Прямая со стрелкой 43"/>
          <p:cNvCxnSpPr/>
          <p:nvPr/>
        </p:nvCxnSpPr>
        <p:spPr>
          <a:xfrm flipV="1">
            <a:off x="620688" y="6012160"/>
            <a:ext cx="864096" cy="28144"/>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Прямая со стрелкой 44"/>
          <p:cNvCxnSpPr/>
          <p:nvPr/>
        </p:nvCxnSpPr>
        <p:spPr>
          <a:xfrm flipV="1">
            <a:off x="2528900" y="6516216"/>
            <a:ext cx="864096" cy="931208"/>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Прямая со стрелкой 46"/>
          <p:cNvCxnSpPr/>
          <p:nvPr/>
        </p:nvCxnSpPr>
        <p:spPr>
          <a:xfrm flipV="1">
            <a:off x="5349233" y="5292080"/>
            <a:ext cx="228576" cy="1396296"/>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Прямая со стрелкой 48"/>
          <p:cNvCxnSpPr/>
          <p:nvPr/>
        </p:nvCxnSpPr>
        <p:spPr>
          <a:xfrm flipH="1">
            <a:off x="620688" y="6305443"/>
            <a:ext cx="955128" cy="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3" name="Прямая со стрелкой 52"/>
          <p:cNvCxnSpPr/>
          <p:nvPr/>
        </p:nvCxnSpPr>
        <p:spPr>
          <a:xfrm flipH="1">
            <a:off x="2708920" y="6688376"/>
            <a:ext cx="824390" cy="943964"/>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4" name="Прямая со стрелкой 53"/>
          <p:cNvCxnSpPr/>
          <p:nvPr/>
        </p:nvCxnSpPr>
        <p:spPr>
          <a:xfrm flipH="1">
            <a:off x="5703823" y="5253167"/>
            <a:ext cx="200963" cy="1435209"/>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68362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16632" y="179512"/>
            <a:ext cx="6624736" cy="8771632"/>
          </a:xfrm>
          <a:prstGeom prst="rect">
            <a:avLst/>
          </a:prstGeom>
        </p:spPr>
        <p:txBody>
          <a:bodyPr wrap="square">
            <a:spAutoFit/>
          </a:bodyPr>
          <a:lstStyle/>
          <a:p>
            <a:pPr algn="ctr"/>
            <a:r>
              <a:rPr lang="ru-RU" sz="2400" b="1" dirty="0" smtClean="0">
                <a:latin typeface="Times New Roman" pitchFamily="18" charset="0"/>
                <a:cs typeface="Times New Roman" pitchFamily="18" charset="0"/>
              </a:rPr>
              <a:t>Прыжки:</a:t>
            </a:r>
            <a:endParaRPr lang="ru-RU" sz="1200" dirty="0">
              <a:latin typeface="Times New Roman" pitchFamily="18" charset="0"/>
              <a:cs typeface="Times New Roman" pitchFamily="18" charset="0"/>
            </a:endParaRPr>
          </a:p>
          <a:p>
            <a:pPr algn="just"/>
            <a:r>
              <a:rPr lang="ru-RU" sz="1200" dirty="0" smtClean="0">
                <a:latin typeface="Times New Roman" pitchFamily="18" charset="0"/>
                <a:cs typeface="Times New Roman" pitchFamily="18" charset="0"/>
              </a:rPr>
              <a:t> </a:t>
            </a:r>
            <a:r>
              <a:rPr lang="ru-RU" sz="1200" b="1" u="sng" dirty="0">
                <a:latin typeface="Times New Roman" pitchFamily="18" charset="0"/>
                <a:cs typeface="Times New Roman" pitchFamily="18" charset="0"/>
              </a:rPr>
              <a:t>На одной ноге</a:t>
            </a:r>
            <a:r>
              <a:rPr lang="ru-RU" sz="1200" b="1" u="sng" dirty="0" smtClean="0">
                <a:latin typeface="Times New Roman" pitchFamily="18" charset="0"/>
                <a:cs typeface="Times New Roman" pitchFamily="18" charset="0"/>
              </a:rPr>
              <a:t>:</a:t>
            </a:r>
            <a:endParaRPr lang="ru-RU" sz="1200" b="1" u="sng"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«Точка» </a:t>
            </a:r>
            <a:r>
              <a:rPr lang="ru-RU" sz="1200" dirty="0">
                <a:latin typeface="Times New Roman" pitchFamily="18" charset="0"/>
                <a:cs typeface="Times New Roman" pitchFamily="18" charset="0"/>
              </a:rPr>
              <a:t>- исходное положение ног – основная стойка, руки в любой позиции. После толчка, приземлиться в ту же точку, ставя ногу сначала на носок, затем на всю ступню. Другая нога (</a:t>
            </a:r>
            <a:r>
              <a:rPr lang="ru-RU" sz="1200" dirty="0" err="1">
                <a:latin typeface="Times New Roman" pitchFamily="18" charset="0"/>
                <a:cs typeface="Times New Roman" pitchFamily="18" charset="0"/>
              </a:rPr>
              <a:t>неопорная</a:t>
            </a:r>
            <a:r>
              <a:rPr lang="ru-RU" sz="1200" dirty="0">
                <a:latin typeface="Times New Roman" pitchFamily="18" charset="0"/>
                <a:cs typeface="Times New Roman" pitchFamily="18" charset="0"/>
              </a:rPr>
              <a:t>) согнута в колене и отведена назад. Опорную ногу менять</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«Часики» </a:t>
            </a:r>
            <a:r>
              <a:rPr lang="ru-RU" sz="1200" dirty="0">
                <a:latin typeface="Times New Roman" pitchFamily="18" charset="0"/>
                <a:cs typeface="Times New Roman" pitchFamily="18" charset="0"/>
              </a:rPr>
              <a:t>- техника та же, только прыжок выполняется с поворотом вокруг своей оси. Опорная нога равномерно (как стрелка часов) поворачивается по окружности. На 8 прыжков ребенок должен сделать полный оборот – 3600</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dirty="0">
                <a:latin typeface="Times New Roman" pitchFamily="18" charset="0"/>
                <a:cs typeface="Times New Roman" pitchFamily="18" charset="0"/>
              </a:rPr>
              <a:t>На «раз, два» - левым плечом вперед</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dirty="0">
                <a:latin typeface="Times New Roman" pitchFamily="18" charset="0"/>
                <a:cs typeface="Times New Roman" pitchFamily="18" charset="0"/>
              </a:rPr>
              <a:t>На «три, четыре» - спиной</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dirty="0">
                <a:latin typeface="Times New Roman" pitchFamily="18" charset="0"/>
                <a:cs typeface="Times New Roman" pitchFamily="18" charset="0"/>
              </a:rPr>
              <a:t>На «пять, шесть» - правым плечом</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dirty="0">
                <a:latin typeface="Times New Roman" pitchFamily="18" charset="0"/>
                <a:cs typeface="Times New Roman" pitchFamily="18" charset="0"/>
              </a:rPr>
              <a:t>На «семь, восемь» - лицом</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«Лесенка» </a:t>
            </a:r>
            <a:r>
              <a:rPr lang="ru-RU" sz="1200" dirty="0">
                <a:latin typeface="Times New Roman" pitchFamily="18" charset="0"/>
                <a:cs typeface="Times New Roman" pitchFamily="18" charset="0"/>
              </a:rPr>
              <a:t>- техника та же, что и в «точке», но продвигаясь вперед или назад на определенное количество прыжков (ступенек лесенки</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«Заборчик» </a:t>
            </a:r>
            <a:r>
              <a:rPr lang="ru-RU" sz="1200" dirty="0">
                <a:latin typeface="Times New Roman" pitchFamily="18" charset="0"/>
                <a:cs typeface="Times New Roman" pitchFamily="18" charset="0"/>
              </a:rPr>
              <a:t>- боковой прыжок вправо (на правой) или влево (на левой ноге). Сколько дощечек в заборе, столько и прыжков</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«Солнышко» </a:t>
            </a:r>
            <a:r>
              <a:rPr lang="ru-RU" sz="1200" dirty="0">
                <a:latin typeface="Times New Roman" pitchFamily="18" charset="0"/>
                <a:cs typeface="Times New Roman" pitchFamily="18" charset="0"/>
              </a:rPr>
              <a:t>- техника та же, что и в «точке», только продвигаясь по окружности любого диаметра («вокруг солнышка</a:t>
            </a:r>
            <a:r>
              <a:rPr lang="ru-RU" sz="1200" dirty="0" smtClean="0">
                <a:latin typeface="Times New Roman" pitchFamily="18" charset="0"/>
                <a:cs typeface="Times New Roman" pitchFamily="18" charset="0"/>
              </a:rPr>
              <a:t>»).</a:t>
            </a:r>
          </a:p>
          <a:p>
            <a:pPr algn="just"/>
            <a:endParaRPr lang="ru-RU" sz="1200" dirty="0">
              <a:latin typeface="Times New Roman" pitchFamily="18" charset="0"/>
              <a:cs typeface="Times New Roman" pitchFamily="18" charset="0"/>
            </a:endParaRPr>
          </a:p>
          <a:p>
            <a:pPr algn="just"/>
            <a:r>
              <a:rPr lang="ru-RU" sz="1200" b="1" u="sng" dirty="0" smtClean="0">
                <a:latin typeface="Times New Roman" pitchFamily="18" charset="0"/>
                <a:cs typeface="Times New Roman" pitchFamily="18" charset="0"/>
              </a:rPr>
              <a:t> </a:t>
            </a:r>
            <a:r>
              <a:rPr lang="ru-RU" sz="1200" b="1" u="sng" dirty="0">
                <a:latin typeface="Times New Roman" pitchFamily="18" charset="0"/>
                <a:cs typeface="Times New Roman" pitchFamily="18" charset="0"/>
              </a:rPr>
              <a:t>На двух ногах</a:t>
            </a:r>
            <a:r>
              <a:rPr lang="ru-RU" sz="1200" b="1" u="sng"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Подскок </a:t>
            </a:r>
            <a:r>
              <a:rPr lang="ru-RU" sz="1200" dirty="0">
                <a:latin typeface="Times New Roman" pitchFamily="18" charset="0"/>
                <a:cs typeface="Times New Roman" pitchFamily="18" charset="0"/>
              </a:rPr>
              <a:t>– поочередное подпрыгивание на правой и левой ноге</a:t>
            </a:r>
            <a:r>
              <a:rPr lang="ru-RU" sz="1200" dirty="0" smtClean="0">
                <a:latin typeface="Times New Roman" pitchFamily="18" charset="0"/>
                <a:cs typeface="Times New Roman" pitchFamily="18" charset="0"/>
              </a:rPr>
              <a:t>.</a:t>
            </a:r>
            <a:r>
              <a:rPr lang="ru-RU" sz="1200" dirty="0">
                <a:latin typeface="Times New Roman" pitchFamily="18" charset="0"/>
                <a:cs typeface="Times New Roman" pitchFamily="18" charset="0"/>
              </a:rPr>
              <a:t>	</a:t>
            </a:r>
          </a:p>
          <a:p>
            <a:pPr algn="just"/>
            <a:r>
              <a:rPr lang="ru-RU" sz="1200" dirty="0">
                <a:latin typeface="Times New Roman" pitchFamily="18" charset="0"/>
                <a:cs typeface="Times New Roman" pitchFamily="18" charset="0"/>
              </a:rPr>
              <a:t>Амплитуда прыжка зависит от характера музыки. Выполнять его можно на месте, с продвижением вперед или назад, а также с поворотом вокруг своей оси («часики</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Прыжки с отбрасыванием ног назад </a:t>
            </a:r>
            <a:r>
              <a:rPr lang="ru-RU" sz="1200" dirty="0">
                <a:latin typeface="Times New Roman" pitchFamily="18" charset="0"/>
                <a:cs typeface="Times New Roman" pitchFamily="18" charset="0"/>
              </a:rPr>
              <a:t>– на «раз» - прыжок-«точка» опорной ногой, одновременно </a:t>
            </a:r>
            <a:r>
              <a:rPr lang="ru-RU" sz="1200" dirty="0" err="1">
                <a:latin typeface="Times New Roman" pitchFamily="18" charset="0"/>
                <a:cs typeface="Times New Roman" pitchFamily="18" charset="0"/>
              </a:rPr>
              <a:t>неопорная</a:t>
            </a:r>
            <a:r>
              <a:rPr lang="ru-RU" sz="1200" dirty="0">
                <a:latin typeface="Times New Roman" pitchFamily="18" charset="0"/>
                <a:cs typeface="Times New Roman" pitchFamily="18" charset="0"/>
              </a:rPr>
              <a:t> нога сгибается в колене и отбрасывается назад, пяткой кверху. </a:t>
            </a:r>
            <a:r>
              <a:rPr lang="ru-RU" sz="1200" dirty="0" err="1">
                <a:latin typeface="Times New Roman" pitchFamily="18" charset="0"/>
                <a:cs typeface="Times New Roman" pitchFamily="18" charset="0"/>
              </a:rPr>
              <a:t>Неопорная</a:t>
            </a:r>
            <a:r>
              <a:rPr lang="ru-RU" sz="1200" dirty="0">
                <a:latin typeface="Times New Roman" pitchFamily="18" charset="0"/>
                <a:cs typeface="Times New Roman" pitchFamily="18" charset="0"/>
              </a:rPr>
              <a:t> нога может удерживаться на весу или ставиться сзади на носок пяткой кверху. На «два» - смена опорной ноги</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«Веселые ножки» </a:t>
            </a:r>
            <a:r>
              <a:rPr lang="ru-RU" sz="1200" dirty="0">
                <a:latin typeface="Times New Roman" pitchFamily="18" charset="0"/>
                <a:cs typeface="Times New Roman" pitchFamily="18" charset="0"/>
              </a:rPr>
              <a:t>(прыжки с выбрасыванием ног вперед) – то правая, толевая нога поочередно часто выбрасываются вперед, как бы хвалясь перед зрителями. Носочек ноги направлен вниз, к полу. Руки – в стороны, ладони смотрят вперед внутренней стороной</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a:t>
            </a:r>
            <a:r>
              <a:rPr lang="ru-RU" sz="1200" b="1" dirty="0" err="1">
                <a:latin typeface="Times New Roman" pitchFamily="18" charset="0"/>
                <a:cs typeface="Times New Roman" pitchFamily="18" charset="0"/>
              </a:rPr>
              <a:t>Качалочка</a:t>
            </a:r>
            <a:r>
              <a:rPr lang="ru-RU" sz="1200" b="1" dirty="0">
                <a:latin typeface="Times New Roman" pitchFamily="18" charset="0"/>
                <a:cs typeface="Times New Roman" pitchFamily="18" charset="0"/>
              </a:rPr>
              <a:t>» </a:t>
            </a:r>
            <a:r>
              <a:rPr lang="ru-RU" sz="1200" dirty="0">
                <a:latin typeface="Times New Roman" pitchFamily="18" charset="0"/>
                <a:cs typeface="Times New Roman" pitchFamily="18" charset="0"/>
              </a:rPr>
              <a:t>- исходное положение – ноги вместе. Затем правая нога выносится чуть вперед и как бы толкает левую ногу назад, затем снова выносится вперед, а левая возвращается на место. Движение повторяется непрерывно</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«Ножницы» </a:t>
            </a:r>
            <a:r>
              <a:rPr lang="ru-RU" sz="1200" dirty="0">
                <a:latin typeface="Times New Roman" pitchFamily="18" charset="0"/>
                <a:cs typeface="Times New Roman" pitchFamily="18" charset="0"/>
              </a:rPr>
              <a:t>- на «раз» - толчок, разведение ног в стороны и приземление в позицию «Широкая дорожка». На «два» - толчок и скрещивание ног в «точке» впереди (правая ступня впереди левой и наоборот при повторении</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«Крестик» </a:t>
            </a:r>
            <a:r>
              <a:rPr lang="ru-RU" sz="1200" dirty="0">
                <a:latin typeface="Times New Roman" pitchFamily="18" charset="0"/>
                <a:cs typeface="Times New Roman" pitchFamily="18" charset="0"/>
              </a:rPr>
              <a:t>- на «раз» - толчок и скрещивание ног в «точке» (правая нога впереди), на «два» - то же самое, только впереди левая нога</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«Метелочка» </a:t>
            </a:r>
            <a:r>
              <a:rPr lang="ru-RU" sz="1200" dirty="0">
                <a:latin typeface="Times New Roman" pitchFamily="18" charset="0"/>
                <a:cs typeface="Times New Roman" pitchFamily="18" charset="0"/>
              </a:rPr>
              <a:t>- то же, что и «</a:t>
            </a:r>
            <a:r>
              <a:rPr lang="ru-RU" sz="1200" dirty="0" err="1">
                <a:latin typeface="Times New Roman" pitchFamily="18" charset="0"/>
                <a:cs typeface="Times New Roman" pitchFamily="18" charset="0"/>
              </a:rPr>
              <a:t>качалочка</a:t>
            </a:r>
            <a:r>
              <a:rPr lang="ru-RU" sz="1200" dirty="0">
                <a:latin typeface="Times New Roman" pitchFamily="18" charset="0"/>
                <a:cs typeface="Times New Roman" pitchFamily="18" charset="0"/>
              </a:rPr>
              <a:t>», только со сменой ног</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Боковой галоп </a:t>
            </a:r>
            <a:r>
              <a:rPr lang="ru-RU" sz="1200" dirty="0">
                <a:latin typeface="Times New Roman" pitchFamily="18" charset="0"/>
                <a:cs typeface="Times New Roman" pitchFamily="18" charset="0"/>
              </a:rPr>
              <a:t>– то же, что и боковой приставной шаг, только на прыжке</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Галоп вперед</a:t>
            </a:r>
            <a:r>
              <a:rPr lang="ru-RU" sz="1200" dirty="0">
                <a:latin typeface="Times New Roman" pitchFamily="18" charset="0"/>
                <a:cs typeface="Times New Roman" pitchFamily="18" charset="0"/>
              </a:rPr>
              <a:t> – техника та же, только продвижение не в сторону, а вперед. На «раз» - толчок и правая (левая) нога выносится вперед, приземляясь с носка. Носок другой ноги приставляется сзади к пятке опорной ноги. На «два» - повторение</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«Веревочка» </a:t>
            </a:r>
            <a:r>
              <a:rPr lang="ru-RU" sz="1200" dirty="0">
                <a:latin typeface="Times New Roman" pitchFamily="18" charset="0"/>
                <a:cs typeface="Times New Roman" pitchFamily="18" charset="0"/>
              </a:rPr>
              <a:t>- на «раз» - прыжок-«точка» на левой (правой) ноге, одновременно другая нога ставится сзади и скользящим движением носка по полу выносится вперед. На «два» - все повторяется справой (левой) ноги. Этот прыжок можно выполнять как на месте, так и с продвижением вперед.</a:t>
            </a:r>
          </a:p>
        </p:txBody>
      </p:sp>
    </p:spTree>
    <p:extLst>
      <p:ext uri="{BB962C8B-B14F-4D97-AF65-F5344CB8AC3E}">
        <p14:creationId xmlns:p14="http://schemas.microsoft.com/office/powerpoint/2010/main" val="3595601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88640" y="179512"/>
            <a:ext cx="6480720" cy="8956298"/>
          </a:xfrm>
          <a:prstGeom prst="rect">
            <a:avLst/>
          </a:prstGeom>
        </p:spPr>
        <p:txBody>
          <a:bodyPr wrap="square">
            <a:spAutoFit/>
          </a:bodyPr>
          <a:lstStyle/>
          <a:p>
            <a:pPr algn="ctr"/>
            <a:r>
              <a:rPr lang="ru-RU" sz="2400" b="1" dirty="0">
                <a:latin typeface="Times New Roman" pitchFamily="18" charset="0"/>
                <a:cs typeface="Times New Roman" pitchFamily="18" charset="0"/>
              </a:rPr>
              <a:t>Танцевальные </a:t>
            </a:r>
            <a:r>
              <a:rPr lang="ru-RU" sz="2400" b="1" dirty="0" smtClean="0">
                <a:latin typeface="Times New Roman" pitchFamily="18" charset="0"/>
                <a:cs typeface="Times New Roman" pitchFamily="18" charset="0"/>
              </a:rPr>
              <a:t>движения:</a:t>
            </a:r>
            <a:endParaRPr lang="ru-RU" sz="2400" b="1" dirty="0">
              <a:latin typeface="Times New Roman" pitchFamily="18" charset="0"/>
              <a:cs typeface="Times New Roman" pitchFamily="18" charset="0"/>
            </a:endParaRPr>
          </a:p>
          <a:p>
            <a:endParaRPr lang="ru-RU" sz="1200" dirty="0">
              <a:latin typeface="Times New Roman" pitchFamily="18" charset="0"/>
              <a:cs typeface="Times New Roman" pitchFamily="18" charset="0"/>
            </a:endParaRPr>
          </a:p>
          <a:p>
            <a:pPr algn="just"/>
            <a:r>
              <a:rPr lang="ru-RU" sz="1200" dirty="0">
                <a:latin typeface="Times New Roman" pitchFamily="18" charset="0"/>
                <a:cs typeface="Times New Roman" pitchFamily="18" charset="0"/>
              </a:rPr>
              <a:t>Исходное положение для всех вариантов (если не оговаривается дополнительно): ноги в основной стойке, руки в любой позиции</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a:t>
            </a:r>
            <a:r>
              <a:rPr lang="ru-RU" sz="1200" b="1" dirty="0" err="1">
                <a:latin typeface="Times New Roman" pitchFamily="18" charset="0"/>
                <a:cs typeface="Times New Roman" pitchFamily="18" charset="0"/>
              </a:rPr>
              <a:t>Качель</a:t>
            </a:r>
            <a:r>
              <a:rPr lang="ru-RU" sz="1200" b="1" dirty="0">
                <a:latin typeface="Times New Roman" pitchFamily="18" charset="0"/>
                <a:cs typeface="Times New Roman" pitchFamily="18" charset="0"/>
              </a:rPr>
              <a:t> маленькая» </a:t>
            </a:r>
            <a:r>
              <a:rPr lang="ru-RU" sz="1200" dirty="0">
                <a:latin typeface="Times New Roman" pitchFamily="18" charset="0"/>
                <a:cs typeface="Times New Roman" pitchFamily="18" charset="0"/>
              </a:rPr>
              <a:t>- дети стоят, взявшись за руки и слегка качая ими из стороны в сторону</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a:t>
            </a:r>
            <a:r>
              <a:rPr lang="ru-RU" sz="1200" b="1" dirty="0" err="1">
                <a:latin typeface="Times New Roman" pitchFamily="18" charset="0"/>
                <a:cs typeface="Times New Roman" pitchFamily="18" charset="0"/>
              </a:rPr>
              <a:t>Качель</a:t>
            </a:r>
            <a:r>
              <a:rPr lang="ru-RU" sz="1200" b="1" dirty="0">
                <a:latin typeface="Times New Roman" pitchFamily="18" charset="0"/>
                <a:cs typeface="Times New Roman" pitchFamily="18" charset="0"/>
              </a:rPr>
              <a:t> </a:t>
            </a:r>
            <a:r>
              <a:rPr lang="ru-RU" sz="1200" b="1" dirty="0" smtClean="0">
                <a:latin typeface="Times New Roman" pitchFamily="18" charset="0"/>
                <a:cs typeface="Times New Roman" pitchFamily="18" charset="0"/>
              </a:rPr>
              <a:t>большая» </a:t>
            </a:r>
            <a:r>
              <a:rPr lang="ru-RU" sz="1200" dirty="0" smtClean="0">
                <a:latin typeface="Times New Roman" pitchFamily="18" charset="0"/>
                <a:cs typeface="Times New Roman" pitchFamily="18" charset="0"/>
              </a:rPr>
              <a:t>– </a:t>
            </a:r>
            <a:r>
              <a:rPr lang="ru-RU" sz="1200" dirty="0">
                <a:latin typeface="Times New Roman" pitchFamily="18" charset="0"/>
                <a:cs typeface="Times New Roman" pitchFamily="18" charset="0"/>
              </a:rPr>
              <a:t>то же, только сильно раскачивают руками из стороны в сторону</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«Пружинка» </a:t>
            </a:r>
            <a:r>
              <a:rPr lang="ru-RU" sz="1200" dirty="0">
                <a:latin typeface="Times New Roman" pitchFamily="18" charset="0"/>
                <a:cs typeface="Times New Roman" pitchFamily="18" charset="0"/>
              </a:rPr>
              <a:t>- стоя на месте, легко, часто, непрерывно приседать. Колени при этом слегка разводятся в стороны. Спина – прямая. Это движение можно выполнять из 6-й позиции ног (на «узкой дорожке»).в этом случае колени ног не разводятся</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Притоп</a:t>
            </a:r>
            <a:r>
              <a:rPr lang="ru-RU" sz="1200" dirty="0">
                <a:latin typeface="Times New Roman" pitchFamily="18" charset="0"/>
                <a:cs typeface="Times New Roman" pitchFamily="18" charset="0"/>
              </a:rPr>
              <a:t> – стоя на левой ноге, ритмично притоптывать правой, чуть пружиня обеими</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«Три притопа» </a:t>
            </a:r>
            <a:r>
              <a:rPr lang="ru-RU" sz="1200" dirty="0">
                <a:latin typeface="Times New Roman" pitchFamily="18" charset="0"/>
                <a:cs typeface="Times New Roman" pitchFamily="18" charset="0"/>
              </a:rPr>
              <a:t>(исходное положение – «Узкая дорожка») – на месте шаг правой ногой, затем левой и снова правой, чуть притопнув. Повторяется с левой ноги. Движение выполняется ритмично</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Притоп поочередно двумя ногами </a:t>
            </a:r>
            <a:r>
              <a:rPr lang="ru-RU" sz="1200" dirty="0">
                <a:latin typeface="Times New Roman" pitchFamily="18" charset="0"/>
                <a:cs typeface="Times New Roman" pitchFamily="18" charset="0"/>
              </a:rPr>
              <a:t>– техника та же, только на «раз, и» - притоп правой (левой) ногой, а на «два, и» - левой (правой) ногой</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Притоп в сочетании с «точкой» </a:t>
            </a:r>
            <a:r>
              <a:rPr lang="ru-RU" sz="1200" dirty="0">
                <a:latin typeface="Times New Roman" pitchFamily="18" charset="0"/>
                <a:cs typeface="Times New Roman" pitchFamily="18" charset="0"/>
              </a:rPr>
              <a:t>- пяткой, носком </a:t>
            </a:r>
            <a:r>
              <a:rPr lang="ru-RU" sz="1200" dirty="0" err="1">
                <a:latin typeface="Times New Roman" pitchFamily="18" charset="0"/>
                <a:cs typeface="Times New Roman" pitchFamily="18" charset="0"/>
              </a:rPr>
              <a:t>неопорной</a:t>
            </a:r>
            <a:r>
              <a:rPr lang="ru-RU" sz="1200" dirty="0">
                <a:latin typeface="Times New Roman" pitchFamily="18" charset="0"/>
                <a:cs typeface="Times New Roman" pitchFamily="18" charset="0"/>
              </a:rPr>
              <a:t> ноги рядом с опорной или на расстоянии небольшого шага впереди</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Приседание</a:t>
            </a:r>
            <a:r>
              <a:rPr lang="ru-RU" sz="1200" dirty="0">
                <a:latin typeface="Times New Roman" pitchFamily="18" charset="0"/>
                <a:cs typeface="Times New Roman" pitchFamily="18" charset="0"/>
              </a:rPr>
              <a:t> – техника та же, только на «раз» - приседание, на «два» - возвращение в исходное положение. Амплитуда зависит от возраста детей. Полное приседание выполняется только в подготовительной группе. При этом пятки ног отрываются от пола, а колени разводятся в стороны, спина прямая, крепкая</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Полуприседание</a:t>
            </a:r>
            <a:r>
              <a:rPr lang="ru-RU" sz="1200" dirty="0">
                <a:latin typeface="Times New Roman" pitchFamily="18" charset="0"/>
                <a:cs typeface="Times New Roman" pitchFamily="18" charset="0"/>
              </a:rPr>
              <a:t> – выполняется в сочетании с «точкой» - каблуком или носком правой (левой) ноги на расстоянии небольшого шага вперед</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Полуприседание с поворотом корпуса </a:t>
            </a:r>
            <a:r>
              <a:rPr lang="ru-RU" sz="1200" dirty="0">
                <a:latin typeface="Times New Roman" pitchFamily="18" charset="0"/>
                <a:cs typeface="Times New Roman" pitchFamily="18" charset="0"/>
              </a:rPr>
              <a:t>– сделать полуприседание, поворачивая корпус вправо (влево) на 900. Разворачивая корпус прямо, принять исходное положение</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a:t>
            </a:r>
            <a:r>
              <a:rPr lang="ru-RU" sz="1200" b="1" dirty="0" err="1">
                <a:latin typeface="Times New Roman" pitchFamily="18" charset="0"/>
                <a:cs typeface="Times New Roman" pitchFamily="18" charset="0"/>
              </a:rPr>
              <a:t>Ковырялочка</a:t>
            </a:r>
            <a:r>
              <a:rPr lang="ru-RU" sz="1200" b="1"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dirty="0">
                <a:latin typeface="Times New Roman" pitchFamily="18" charset="0"/>
                <a:cs typeface="Times New Roman" pitchFamily="18" charset="0"/>
              </a:rPr>
              <a:t>1-й вариант: правая нога ставится назад на носок, затем выносится вперед на пятку и на месте – три притопа</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dirty="0">
                <a:latin typeface="Times New Roman" pitchFamily="18" charset="0"/>
                <a:cs typeface="Times New Roman" pitchFamily="18" charset="0"/>
              </a:rPr>
              <a:t>2-й вариант: правую (левую) ногу согнуть в колене и поставить в сторону на носок </a:t>
            </a:r>
            <a:r>
              <a:rPr lang="ru-RU" sz="1200" dirty="0" err="1">
                <a:latin typeface="Times New Roman" pitchFamily="18" charset="0"/>
                <a:cs typeface="Times New Roman" pitchFamily="18" charset="0"/>
              </a:rPr>
              <a:t>невыворотно</a:t>
            </a:r>
            <a:r>
              <a:rPr lang="ru-RU" sz="1200" dirty="0">
                <a:latin typeface="Times New Roman" pitchFamily="18" charset="0"/>
                <a:cs typeface="Times New Roman" pitchFamily="18" charset="0"/>
              </a:rPr>
              <a:t> (пяткой вверх); одновременно слегка согнуть колено левой (правой) ноги. Вытягивая прямую правую (левую) ногу, поставить ее на пятку. Сделать тройной притоп, начиная с правой (левой) ноги</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«Распашонка» </a:t>
            </a:r>
            <a:r>
              <a:rPr lang="ru-RU" sz="1200" dirty="0">
                <a:latin typeface="Times New Roman" pitchFamily="18" charset="0"/>
                <a:cs typeface="Times New Roman" pitchFamily="18" charset="0"/>
              </a:rPr>
              <a:t>- на «раз» полуприседание с хлопком «ладушки» согнутыми в локтях руками впереди-вверху. На «два» - выпрямиться и поставить правую (левую) ногу в «точку» впереди-справа на пятку. Одновременно вытянуть руки по диагонали: правая – в сторону-вниз, левая – в сторону-вверх. На 2-й такт то же с другой ноги</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«Самоварчик» </a:t>
            </a:r>
            <a:r>
              <a:rPr lang="ru-RU" sz="1200" dirty="0">
                <a:latin typeface="Times New Roman" pitchFamily="18" charset="0"/>
                <a:cs typeface="Times New Roman" pitchFamily="18" charset="0"/>
              </a:rPr>
              <a:t>- на «раз» - полуприседание и хлопок-«ладушки» согнутыми в локтях руками перед грудью. На «два» - выпрямиться, левую руку вытянуть в сторону-вверх, правой – хлопнуть по внутренней стороне голени левой ноги, согнутой в колене и поднятой вверх под углом 900. </a:t>
            </a:r>
            <a:endParaRPr lang="ru-RU" sz="1200" dirty="0" smtClean="0">
              <a:latin typeface="Times New Roman" pitchFamily="18" charset="0"/>
              <a:cs typeface="Times New Roman" pitchFamily="18" charset="0"/>
            </a:endParaRPr>
          </a:p>
          <a:p>
            <a:pPr algn="just"/>
            <a:r>
              <a:rPr lang="ru-RU" sz="1200" b="1" dirty="0" smtClean="0">
                <a:latin typeface="Times New Roman" pitchFamily="18" charset="0"/>
                <a:cs typeface="Times New Roman" pitchFamily="18" charset="0"/>
              </a:rPr>
              <a:t>«</a:t>
            </a:r>
            <a:r>
              <a:rPr lang="ru-RU" sz="1200" b="1" dirty="0">
                <a:latin typeface="Times New Roman" pitchFamily="18" charset="0"/>
                <a:cs typeface="Times New Roman" pitchFamily="18" charset="0"/>
              </a:rPr>
              <a:t>Елочка»</a:t>
            </a:r>
            <a:r>
              <a:rPr lang="ru-RU" sz="1200" dirty="0">
                <a:latin typeface="Times New Roman" pitchFamily="18" charset="0"/>
                <a:cs typeface="Times New Roman" pitchFamily="18" charset="0"/>
              </a:rPr>
              <a:t> - исходное положение: ноги – «узкая дорожка», руки – «полочка», «поясок» и др. На «раз» - повернуть ступни ног (отрывая носки от пола) вправо под углом 450. на «два» - то же пятки. Движение можно выполнять как на прямых ногах, так и на «пружинке». Спина прямая</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«Большая гармошка» </a:t>
            </a:r>
            <a:r>
              <a:rPr lang="ru-RU" sz="1200" dirty="0">
                <a:latin typeface="Times New Roman" pitchFamily="18" charset="0"/>
                <a:cs typeface="Times New Roman" pitchFamily="18" charset="0"/>
              </a:rPr>
              <a:t>- ноги вместе. На «раз» - разведение носков в стороны, на «два» - разведение пяток, на «три» - снова разведение носков и на «четыре – разведение пяток. Затем возвращение в исходное положение в таком же порядке.</a:t>
            </a:r>
          </a:p>
        </p:txBody>
      </p:sp>
    </p:spTree>
    <p:extLst>
      <p:ext uri="{BB962C8B-B14F-4D97-AF65-F5344CB8AC3E}">
        <p14:creationId xmlns:p14="http://schemas.microsoft.com/office/powerpoint/2010/main" val="3515522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16632" y="179512"/>
            <a:ext cx="6624736" cy="7663636"/>
          </a:xfrm>
          <a:prstGeom prst="rect">
            <a:avLst/>
          </a:prstGeom>
        </p:spPr>
        <p:txBody>
          <a:bodyPr wrap="square">
            <a:spAutoFit/>
          </a:bodyPr>
          <a:lstStyle/>
          <a:p>
            <a:pPr algn="just"/>
            <a:r>
              <a:rPr lang="ru-RU" sz="1200" b="1" dirty="0">
                <a:latin typeface="Times New Roman" pitchFamily="18" charset="0"/>
                <a:cs typeface="Times New Roman" pitchFamily="18" charset="0"/>
              </a:rPr>
              <a:t>«</a:t>
            </a:r>
            <a:r>
              <a:rPr lang="ru-RU" sz="1200" b="1" dirty="0" err="1">
                <a:latin typeface="Times New Roman" pitchFamily="18" charset="0"/>
                <a:cs typeface="Times New Roman" pitchFamily="18" charset="0"/>
              </a:rPr>
              <a:t>Топотушки</a:t>
            </a:r>
            <a:r>
              <a:rPr lang="ru-RU" sz="1200" b="1" dirty="0">
                <a:latin typeface="Times New Roman" pitchFamily="18" charset="0"/>
                <a:cs typeface="Times New Roman" pitchFamily="18" charset="0"/>
              </a:rPr>
              <a:t>» </a:t>
            </a:r>
            <a:r>
              <a:rPr lang="ru-RU" sz="1200" dirty="0">
                <a:latin typeface="Times New Roman" pitchFamily="18" charset="0"/>
                <a:cs typeface="Times New Roman" pitchFamily="18" charset="0"/>
              </a:rPr>
              <a:t>- исходное положение – ноги вместе, чуть присев, руки сжаты в кулачки на поясе (подбоченившись). Часто поочередно топать ногами на месте</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«Рычажок» </a:t>
            </a:r>
            <a:r>
              <a:rPr lang="ru-RU" sz="1200" dirty="0">
                <a:latin typeface="Times New Roman" pitchFamily="18" charset="0"/>
                <a:cs typeface="Times New Roman" pitchFamily="18" charset="0"/>
              </a:rPr>
              <a:t>- ноги на «узкой дорожке». На «раз» - правая рука сгибается в локте и рукой достает вверх, сгибаясь в коленке, поднимается первая нога. На «и» - в исходное </a:t>
            </a:r>
            <a:r>
              <a:rPr lang="ru-RU" sz="1200" dirty="0" smtClean="0">
                <a:latin typeface="Times New Roman" pitchFamily="18" charset="0"/>
                <a:cs typeface="Times New Roman" pitchFamily="18" charset="0"/>
              </a:rPr>
              <a:t>положение. Все </a:t>
            </a:r>
            <a:r>
              <a:rPr lang="ru-RU" sz="1200" dirty="0">
                <a:latin typeface="Times New Roman" pitchFamily="18" charset="0"/>
                <a:cs typeface="Times New Roman" pitchFamily="18" charset="0"/>
              </a:rPr>
              <a:t>на «пружинке</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Поворот вокруг себ</a:t>
            </a:r>
            <a:r>
              <a:rPr lang="ru-RU" sz="1200" dirty="0">
                <a:latin typeface="Times New Roman" pitchFamily="18" charset="0"/>
                <a:cs typeface="Times New Roman" pitchFamily="18" charset="0"/>
              </a:rPr>
              <a:t>я (кружение) – стоя лицом к зрителям начинать движение вправо. Легко на носочках повернуться на месте вокруг себя и остановиться в исходном положении</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«Расческа»</a:t>
            </a:r>
            <a:r>
              <a:rPr lang="ru-RU" sz="1200" dirty="0">
                <a:latin typeface="Times New Roman" pitchFamily="18" charset="0"/>
                <a:cs typeface="Times New Roman" pitchFamily="18" charset="0"/>
              </a:rPr>
              <a:t> - дети стоят в шахматном порядке. На расстоянии друг от друга лицом в одном направлении</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dirty="0">
                <a:latin typeface="Times New Roman" pitchFamily="18" charset="0"/>
                <a:cs typeface="Times New Roman" pitchFamily="18" charset="0"/>
              </a:rPr>
              <a:t>1-й вариант: вначале вторая шеренга проходит вперед сквозь первую, останавливаясь чуть впереди. Затем первая (оказавшись позади) проходит вперед сквозь вторую, останавливаясь чуть впереди, и т. д</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dirty="0">
                <a:latin typeface="Times New Roman" pitchFamily="18" charset="0"/>
                <a:cs typeface="Times New Roman" pitchFamily="18" charset="0"/>
              </a:rPr>
              <a:t>2-й вариант: первая шеренга идет назад, одновременно вторая – движется вперед. Проходя друг через друга – шеренги меняются местами</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«Играть платочком» </a:t>
            </a:r>
            <a:r>
              <a:rPr lang="ru-RU" sz="1200" dirty="0">
                <a:latin typeface="Times New Roman" pitchFamily="18" charset="0"/>
                <a:cs typeface="Times New Roman" pitchFamily="18" charset="0"/>
              </a:rPr>
              <a:t>- держа платок (сложенный по диагонали) за два угла перед собой на уровне груди, приподнимать поочередно то один, то другой уголок платочка</a:t>
            </a:r>
            <a:r>
              <a:rPr lang="ru-RU" sz="1200" dirty="0" smtClean="0">
                <a:latin typeface="Times New Roman" pitchFamily="18" charset="0"/>
                <a:cs typeface="Times New Roman" pitchFamily="18" charset="0"/>
              </a:rPr>
              <a:t>.</a:t>
            </a:r>
          </a:p>
          <a:p>
            <a:pPr algn="just"/>
            <a:endParaRPr lang="ru-RU" sz="1200" dirty="0">
              <a:latin typeface="Times New Roman" pitchFamily="18" charset="0"/>
              <a:cs typeface="Times New Roman" pitchFamily="18" charset="0"/>
            </a:endParaRPr>
          </a:p>
          <a:p>
            <a:pPr algn="just"/>
            <a:r>
              <a:rPr lang="ru-RU" sz="1200" dirty="0" smtClean="0">
                <a:latin typeface="Times New Roman" pitchFamily="18" charset="0"/>
                <a:cs typeface="Times New Roman" pitchFamily="18" charset="0"/>
              </a:rPr>
              <a:t>                   </a:t>
            </a:r>
            <a:r>
              <a:rPr lang="ru-RU" sz="2000" b="1" dirty="0" smtClean="0">
                <a:latin typeface="Times New Roman" pitchFamily="18" charset="0"/>
                <a:cs typeface="Times New Roman" pitchFamily="18" charset="0"/>
              </a:rPr>
              <a:t>Танцевальные </a:t>
            </a:r>
            <a:r>
              <a:rPr lang="ru-RU" sz="2000" b="1" dirty="0">
                <a:latin typeface="Times New Roman" pitchFamily="18" charset="0"/>
                <a:cs typeface="Times New Roman" pitchFamily="18" charset="0"/>
              </a:rPr>
              <a:t>движения для мальчиков 6-7лет:</a:t>
            </a:r>
          </a:p>
          <a:p>
            <a:pPr algn="just"/>
            <a:endParaRPr lang="ru-RU" sz="1200"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«Козлик» </a:t>
            </a:r>
            <a:r>
              <a:rPr lang="ru-RU" sz="1200" dirty="0">
                <a:latin typeface="Times New Roman" pitchFamily="18" charset="0"/>
                <a:cs typeface="Times New Roman" pitchFamily="18" charset="0"/>
              </a:rPr>
              <a:t>- исходное положение – правая нога стоит перед левой, руки скрещены перед грудью. Это движение выполняется на прыжке. Прыгая на левой ноге, сильно притоптывать правой. На счет «раз» - руки по дуге раскрываются в стороны-вверх (кулачки слегка сжаты и подняты вверх), на счет «два» - возвращаются в исходное </a:t>
            </a:r>
            <a:r>
              <a:rPr lang="ru-RU" sz="1200" dirty="0" smtClean="0">
                <a:latin typeface="Times New Roman" pitchFamily="18" charset="0"/>
                <a:cs typeface="Times New Roman" pitchFamily="18" charset="0"/>
              </a:rPr>
              <a:t>положение.</a:t>
            </a:r>
            <a:endParaRPr lang="ru-RU" sz="1200"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«Веселые ножки» </a:t>
            </a:r>
            <a:r>
              <a:rPr lang="ru-RU" sz="1200" dirty="0">
                <a:latin typeface="Times New Roman" pitchFamily="18" charset="0"/>
                <a:cs typeface="Times New Roman" pitchFamily="18" charset="0"/>
              </a:rPr>
              <a:t>- положение упор-присев сзади. Ноги часто, резко «выбрасываются» поочередно вперед. Возвращаясь в исходное положение, нога опирается носком об пол</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«Гусиный шаг» </a:t>
            </a:r>
            <a:r>
              <a:rPr lang="ru-RU" sz="1200" dirty="0">
                <a:latin typeface="Times New Roman" pitchFamily="18" charset="0"/>
                <a:cs typeface="Times New Roman" pitchFamily="18" charset="0"/>
              </a:rPr>
              <a:t>- исходное положение – в </a:t>
            </a:r>
            <a:r>
              <a:rPr lang="ru-RU" sz="1200" dirty="0" err="1">
                <a:latin typeface="Times New Roman" pitchFamily="18" charset="0"/>
                <a:cs typeface="Times New Roman" pitchFamily="18" charset="0"/>
              </a:rPr>
              <a:t>полуприсяде</a:t>
            </a:r>
            <a:r>
              <a:rPr lang="ru-RU" sz="1200" dirty="0">
                <a:latin typeface="Times New Roman" pitchFamily="18" charset="0"/>
                <a:cs typeface="Times New Roman" pitchFamily="18" charset="0"/>
              </a:rPr>
              <a:t>, ноги на «узкой дорожке» широко шагать в </a:t>
            </a:r>
            <a:r>
              <a:rPr lang="ru-RU" sz="1200" dirty="0" err="1">
                <a:latin typeface="Times New Roman" pitchFamily="18" charset="0"/>
                <a:cs typeface="Times New Roman" pitchFamily="18" charset="0"/>
              </a:rPr>
              <a:t>полуприсяде</a:t>
            </a:r>
            <a:r>
              <a:rPr lang="ru-RU" sz="1200" dirty="0">
                <a:latin typeface="Times New Roman" pitchFamily="18" charset="0"/>
                <a:cs typeface="Times New Roman" pitchFamily="18" charset="0"/>
              </a:rPr>
              <a:t> на «пружинке». Руками, согнутыми в локтях, махать вперед-назад. Следить за осанкой. Продолжительность движения не более 8-ми тактов</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«Волчок» </a:t>
            </a:r>
            <a:r>
              <a:rPr lang="ru-RU" sz="1200" dirty="0">
                <a:latin typeface="Times New Roman" pitchFamily="18" charset="0"/>
                <a:cs typeface="Times New Roman" pitchFamily="18" charset="0"/>
              </a:rPr>
              <a:t>- опираясь о пол ладонью правой руки, вытянув корпус и ноги влево по диагонали, двигаться «семенящим» бегом вокруг своей оси (как циркулем описывая полный круг). Левая рука – произвольно</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Встать на колено </a:t>
            </a:r>
            <a:r>
              <a:rPr lang="ru-RU" sz="1200" dirty="0">
                <a:latin typeface="Times New Roman" pitchFamily="18" charset="0"/>
                <a:cs typeface="Times New Roman" pitchFamily="18" charset="0"/>
              </a:rPr>
              <a:t>– опуститься на правое колено, левая нога согнута в виде стульчика. Ступня левой ноги стоит у колена правой ноги</a:t>
            </a:r>
            <a:r>
              <a:rPr lang="ru-RU" sz="1200" dirty="0" smtClean="0">
                <a:latin typeface="Times New Roman" pitchFamily="18" charset="0"/>
                <a:cs typeface="Times New Roman" pitchFamily="18" charset="0"/>
              </a:rPr>
              <a:t>.</a:t>
            </a:r>
          </a:p>
          <a:p>
            <a:pPr algn="just"/>
            <a:endParaRPr lang="ru-RU" sz="1200" dirty="0">
              <a:latin typeface="Times New Roman" pitchFamily="18" charset="0"/>
              <a:cs typeface="Times New Roman" pitchFamily="18" charset="0"/>
            </a:endParaRPr>
          </a:p>
          <a:p>
            <a:pPr algn="ctr"/>
            <a:r>
              <a:rPr lang="ru-RU" sz="2000" b="1" dirty="0">
                <a:latin typeface="Times New Roman" pitchFamily="18" charset="0"/>
                <a:cs typeface="Times New Roman" pitchFamily="18" charset="0"/>
              </a:rPr>
              <a:t>Поклон</a:t>
            </a:r>
          </a:p>
          <a:p>
            <a:pPr algn="just"/>
            <a:endParaRPr lang="ru-RU" sz="1200" dirty="0">
              <a:latin typeface="Times New Roman" pitchFamily="18" charset="0"/>
              <a:cs typeface="Times New Roman" pitchFamily="18" charset="0"/>
            </a:endParaRPr>
          </a:p>
          <a:p>
            <a:pPr algn="just"/>
            <a:r>
              <a:rPr lang="ru-RU" sz="1200" b="1" dirty="0">
                <a:latin typeface="Times New Roman" pitchFamily="18" charset="0"/>
                <a:cs typeface="Times New Roman" pitchFamily="18" charset="0"/>
              </a:rPr>
              <a:t>«Русский поклон» </a:t>
            </a:r>
            <a:r>
              <a:rPr lang="ru-RU" sz="1200" dirty="0">
                <a:latin typeface="Times New Roman" pitchFamily="18" charset="0"/>
                <a:cs typeface="Times New Roman" pitchFamily="18" charset="0"/>
              </a:rPr>
              <a:t>- исходное положение ног: 4-я позиция</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dirty="0">
                <a:latin typeface="Times New Roman" pitchFamily="18" charset="0"/>
                <a:cs typeface="Times New Roman" pitchFamily="18" charset="0"/>
              </a:rPr>
              <a:t>Согнув правую руку в локте, коснуться пальцами правой руки левого плеча. Выпрямляя правую руку, опустить ее вниз пред собой по траектории дуги, одновременно наклоняя корпус вперед.</a:t>
            </a:r>
          </a:p>
          <a:p>
            <a:pPr algn="just"/>
            <a:endParaRPr lang="ru-RU" sz="1200" dirty="0">
              <a:latin typeface="Times New Roman" pitchFamily="18" charset="0"/>
              <a:cs typeface="Times New Roman" pitchFamily="18" charset="0"/>
            </a:endParaRPr>
          </a:p>
        </p:txBody>
      </p:sp>
    </p:spTree>
    <p:extLst>
      <p:ext uri="{BB962C8B-B14F-4D97-AF65-F5344CB8AC3E}">
        <p14:creationId xmlns:p14="http://schemas.microsoft.com/office/powerpoint/2010/main" val="13642647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728" y="2706510"/>
            <a:ext cx="4896544" cy="5610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924944" y="1136850"/>
            <a:ext cx="3096344" cy="2062103"/>
          </a:xfrm>
          <a:prstGeom prst="rect">
            <a:avLst/>
          </a:prstGeom>
        </p:spPr>
        <p:txBody>
          <a:bodyPr wrap="square">
            <a:spAutoFit/>
          </a:bodyPr>
          <a:lstStyle/>
          <a:p>
            <a:pPr algn="ctr"/>
            <a:r>
              <a:rPr lang="ru-RU" sz="3200" b="1" dirty="0" smtClean="0">
                <a:solidFill>
                  <a:srgbClr val="006600"/>
                </a:solidFill>
                <a:latin typeface="Times New Roman" pitchFamily="18" charset="0"/>
                <a:cs typeface="Times New Roman" pitchFamily="18" charset="0"/>
              </a:rPr>
              <a:t>Предметы, используемые в народном танце</a:t>
            </a:r>
            <a:endParaRPr lang="ru-RU" sz="3200" b="1" dirty="0" smtClean="0">
              <a:solidFill>
                <a:srgbClr val="006600"/>
              </a:solidFill>
              <a:latin typeface="Times New Roman" pitchFamily="18" charset="0"/>
              <a:cs typeface="Times New Roman" pitchFamily="18"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 y="-11076"/>
            <a:ext cx="6858000" cy="9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429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257" t="18272" r="17085" b="9063"/>
          <a:stretch/>
        </p:blipFill>
        <p:spPr bwMode="auto">
          <a:xfrm>
            <a:off x="260648" y="395537"/>
            <a:ext cx="3073525" cy="2384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648" y="2915816"/>
            <a:ext cx="3073525" cy="2736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1158" t="-5142" r="10262" b="12318"/>
          <a:stretch/>
        </p:blipFill>
        <p:spPr bwMode="auto">
          <a:xfrm>
            <a:off x="1052736" y="5796136"/>
            <a:ext cx="3931769"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72995" y="393103"/>
            <a:ext cx="3182904" cy="2387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13972" t="39286" r="38215" b="4523"/>
          <a:stretch/>
        </p:blipFill>
        <p:spPr bwMode="auto">
          <a:xfrm>
            <a:off x="3572995" y="2915817"/>
            <a:ext cx="3182904" cy="2736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7207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640" y="567341"/>
            <a:ext cx="3168352" cy="2852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2"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93" y="3635896"/>
            <a:ext cx="3135999" cy="2475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3" name="Picture 11"/>
          <p:cNvPicPr>
            <a:picLocks noChangeAspect="1" noChangeArrowheads="1"/>
          </p:cNvPicPr>
          <p:nvPr/>
        </p:nvPicPr>
        <p:blipFill rotWithShape="1">
          <a:blip r:embed="rId4">
            <a:extLst>
              <a:ext uri="{28A0092B-C50C-407E-A947-70E740481C1C}">
                <a14:useLocalDpi xmlns:a14="http://schemas.microsoft.com/office/drawing/2010/main" val="0"/>
              </a:ext>
            </a:extLst>
          </a:blip>
          <a:srcRect l="10327" r="9061"/>
          <a:stretch/>
        </p:blipFill>
        <p:spPr bwMode="auto">
          <a:xfrm>
            <a:off x="3533362" y="3556384"/>
            <a:ext cx="3135999" cy="2482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4" name="Picture 12"/>
          <p:cNvPicPr>
            <a:picLocks noChangeAspect="1" noChangeArrowheads="1"/>
          </p:cNvPicPr>
          <p:nvPr/>
        </p:nvPicPr>
        <p:blipFill rotWithShape="1">
          <a:blip r:embed="rId5">
            <a:extLst>
              <a:ext uri="{28A0092B-C50C-407E-A947-70E740481C1C}">
                <a14:useLocalDpi xmlns:a14="http://schemas.microsoft.com/office/drawing/2010/main" val="0"/>
              </a:ext>
            </a:extLst>
          </a:blip>
          <a:srcRect l="12521" t="33259" r="8000" b="18781"/>
          <a:stretch/>
        </p:blipFill>
        <p:spPr bwMode="auto">
          <a:xfrm>
            <a:off x="188640" y="6300192"/>
            <a:ext cx="3168353"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5"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3362" y="6300192"/>
            <a:ext cx="3135999"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6" name="Picture 1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5971"/>
          <a:stretch/>
        </p:blipFill>
        <p:spPr bwMode="auto">
          <a:xfrm>
            <a:off x="3539869" y="547715"/>
            <a:ext cx="3129492" cy="2872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5037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16632" y="45942"/>
            <a:ext cx="6743193" cy="4339650"/>
          </a:xfrm>
          <a:prstGeom prst="rect">
            <a:avLst/>
          </a:prstGeom>
        </p:spPr>
        <p:txBody>
          <a:bodyPr wrap="square">
            <a:spAutoFit/>
          </a:bodyPr>
          <a:lstStyle/>
          <a:p>
            <a:pPr algn="ctr"/>
            <a:r>
              <a:rPr lang="ru-RU" sz="2400" b="1" dirty="0" smtClean="0">
                <a:solidFill>
                  <a:srgbClr val="006600"/>
                </a:solidFill>
                <a:latin typeface="Times New Roman" pitchFamily="18" charset="0"/>
                <a:cs typeface="Times New Roman" pitchFamily="18" charset="0"/>
              </a:rPr>
              <a:t>Кадриль</a:t>
            </a:r>
            <a:endParaRPr lang="ru-RU" sz="1200" dirty="0">
              <a:latin typeface="Times New Roman" pitchFamily="18" charset="0"/>
              <a:cs typeface="Times New Roman" pitchFamily="18" charset="0"/>
            </a:endParaRPr>
          </a:p>
          <a:p>
            <a:pPr algn="just"/>
            <a:r>
              <a:rPr lang="ru-RU" sz="1200" dirty="0" smtClean="0">
                <a:latin typeface="Times New Roman" pitchFamily="18" charset="0"/>
                <a:cs typeface="Times New Roman" pitchFamily="18" charset="0"/>
              </a:rPr>
              <a:t>Во-первых</a:t>
            </a:r>
            <a:r>
              <a:rPr lang="ru-RU" sz="1200" dirty="0">
                <a:latin typeface="Times New Roman" pitchFamily="18" charset="0"/>
                <a:cs typeface="Times New Roman" pitchFamily="18" charset="0"/>
              </a:rPr>
              <a:t>, важно отметить, что сам по себе этот танец не является исконно русским, ведь пришел он все-таки из Франции. Кадриль – танец парный, поэтому количество его участников обязательно делится на два. При этом количество самих пар не ограничивается. По форме кадриль бывает:</a:t>
            </a:r>
          </a:p>
          <a:p>
            <a:pPr algn="just"/>
            <a:endParaRPr lang="ru-RU" sz="1200" dirty="0">
              <a:latin typeface="Times New Roman" pitchFamily="18" charset="0"/>
              <a:cs typeface="Times New Roman" pitchFamily="18" charset="0"/>
            </a:endParaRPr>
          </a:p>
          <a:p>
            <a:pPr algn="just"/>
            <a:r>
              <a:rPr lang="ru-RU" sz="1200" dirty="0">
                <a:latin typeface="Times New Roman" pitchFamily="18" charset="0"/>
                <a:cs typeface="Times New Roman" pitchFamily="18" charset="0"/>
              </a:rPr>
              <a:t>Угловая (квадратная). 4 пары становятся по сторонам воображаемого четырехугольника. Переходы происходят по диагонали.</a:t>
            </a:r>
          </a:p>
          <a:p>
            <a:pPr algn="just"/>
            <a:r>
              <a:rPr lang="ru-RU" sz="1200" dirty="0">
                <a:latin typeface="Times New Roman" pitchFamily="18" charset="0"/>
                <a:cs typeface="Times New Roman" pitchFamily="18" charset="0"/>
              </a:rPr>
              <a:t>Двухрядная (линейная). Участники (от 2 до 16 пар) выстраиваются в две линии и движутся навстречу друг другу.</a:t>
            </a:r>
          </a:p>
          <a:p>
            <a:pPr algn="just"/>
            <a:r>
              <a:rPr lang="ru-RU" sz="1200" dirty="0">
                <a:latin typeface="Times New Roman" pitchFamily="18" charset="0"/>
                <a:cs typeface="Times New Roman" pitchFamily="18" charset="0"/>
              </a:rPr>
              <a:t>Круговая. 2, 4 или 8 пар перемещаются по кругу, по часовой стрелке или против ее движения. Возможны также проходы к середине круга и обратно.</a:t>
            </a:r>
          </a:p>
          <a:p>
            <a:pPr algn="just"/>
            <a:r>
              <a:rPr lang="ru-RU" sz="1200" dirty="0">
                <a:latin typeface="Times New Roman" pitchFamily="18" charset="0"/>
                <a:cs typeface="Times New Roman" pitchFamily="18" charset="0"/>
              </a:rPr>
              <a:t> </a:t>
            </a:r>
          </a:p>
          <a:p>
            <a:pPr algn="just"/>
            <a:r>
              <a:rPr lang="ru-RU" sz="1200" dirty="0">
                <a:latin typeface="Times New Roman" pitchFamily="18" charset="0"/>
                <a:cs typeface="Times New Roman" pitchFamily="18" charset="0"/>
              </a:rPr>
              <a:t>Кроме того, в русской кадрили насчитывается до полутора десятка фигур, каждая из которых отделяется от другой паузой. В это время танцоры могут хлопнуть в ладоши, поклониться или притопнуть. Названия фигур связаны :</a:t>
            </a:r>
          </a:p>
          <a:p>
            <a:pPr algn="just"/>
            <a:r>
              <a:rPr lang="ru-RU" sz="1200" dirty="0">
                <a:latin typeface="Times New Roman" pitchFamily="18" charset="0"/>
                <a:cs typeface="Times New Roman" pitchFamily="18" charset="0"/>
              </a:rPr>
              <a:t> </a:t>
            </a:r>
          </a:p>
          <a:p>
            <a:pPr algn="just"/>
            <a:r>
              <a:rPr lang="ru-RU" sz="1200" dirty="0">
                <a:latin typeface="Times New Roman" pitchFamily="18" charset="0"/>
                <a:cs typeface="Times New Roman" pitchFamily="18" charset="0"/>
              </a:rPr>
              <a:t>с сюжетом танца («знакомство», «прогулочка», «разлучная», «девки нарасхват», «прощальная»);</a:t>
            </a:r>
          </a:p>
          <a:p>
            <a:pPr algn="just"/>
            <a:r>
              <a:rPr lang="ru-RU" sz="1200" dirty="0">
                <a:latin typeface="Times New Roman" pitchFamily="18" charset="0"/>
                <a:cs typeface="Times New Roman" pitchFamily="18" charset="0"/>
              </a:rPr>
              <a:t>с характером движения («звездочка», «воротца», «корзинка», «гребенка»);</a:t>
            </a:r>
          </a:p>
          <a:p>
            <a:pPr algn="just"/>
            <a:r>
              <a:rPr lang="ru-RU" sz="1200" dirty="0">
                <a:latin typeface="Times New Roman" pitchFamily="18" charset="0"/>
                <a:cs typeface="Times New Roman" pitchFamily="18" charset="0"/>
              </a:rPr>
              <a:t>с местом «жизни» русской кадрили («</a:t>
            </a:r>
            <a:r>
              <a:rPr lang="ru-RU" sz="1200" dirty="0" err="1">
                <a:latin typeface="Times New Roman" pitchFamily="18" charset="0"/>
                <a:cs typeface="Times New Roman" pitchFamily="18" charset="0"/>
              </a:rPr>
              <a:t>шуйская</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давыдковская</a:t>
            </a:r>
            <a:r>
              <a:rPr lang="ru-RU" sz="1200" dirty="0">
                <a:latin typeface="Times New Roman" pitchFamily="18" charset="0"/>
                <a:cs typeface="Times New Roman" pitchFamily="18" charset="0"/>
              </a:rPr>
              <a:t>»).</a:t>
            </a:r>
          </a:p>
          <a:p>
            <a:pPr algn="just"/>
            <a:r>
              <a:rPr lang="ru-RU" sz="1200" dirty="0">
                <a:latin typeface="Times New Roman" pitchFamily="18" charset="0"/>
                <a:cs typeface="Times New Roman" pitchFamily="18" charset="0"/>
              </a:rPr>
              <a:t> </a:t>
            </a:r>
          </a:p>
          <a:p>
            <a:pPr algn="just"/>
            <a:r>
              <a:rPr lang="ru-RU" sz="1200" dirty="0">
                <a:latin typeface="Times New Roman" pitchFamily="18" charset="0"/>
                <a:cs typeface="Times New Roman" pitchFamily="18" charset="0"/>
              </a:rPr>
              <a:t>Часто в кадрили танец сочетали с исполнением частушек — </a:t>
            </a:r>
            <a:r>
              <a:rPr lang="ru-RU" sz="1200" dirty="0" err="1">
                <a:latin typeface="Times New Roman" pitchFamily="18" charset="0"/>
                <a:cs typeface="Times New Roman" pitchFamily="18" charset="0"/>
              </a:rPr>
              <a:t>припеванием</a:t>
            </a:r>
            <a:r>
              <a:rPr lang="ru-RU" sz="1200" dirty="0">
                <a:latin typeface="Times New Roman" pitchFamily="18" charset="0"/>
                <a:cs typeface="Times New Roman" pitchFamily="18" charset="0"/>
              </a:rPr>
              <a:t>. Пели или все танцоры хором,  или по очереди, передавая эстафету друг другу. </a:t>
            </a:r>
          </a:p>
        </p:txBody>
      </p:sp>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3972" y="4788024"/>
            <a:ext cx="4608512"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72719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b="18580"/>
          <a:stretch/>
        </p:blipFill>
        <p:spPr bwMode="auto">
          <a:xfrm>
            <a:off x="908720" y="5563733"/>
            <a:ext cx="5328592" cy="3433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437" t="21802" r="5445" b="6969"/>
          <a:stretch/>
        </p:blipFill>
        <p:spPr bwMode="auto">
          <a:xfrm>
            <a:off x="260648" y="1079612"/>
            <a:ext cx="2440870"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9183" y="132821"/>
            <a:ext cx="3765489" cy="251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6464" t="27666" r="26930" b="6627"/>
          <a:stretch/>
        </p:blipFill>
        <p:spPr bwMode="auto">
          <a:xfrm>
            <a:off x="2899183" y="2771800"/>
            <a:ext cx="3765489"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5281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728" y="3491880"/>
            <a:ext cx="4968552" cy="4773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082043" y="1979712"/>
            <a:ext cx="4693914"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6000" b="1" cap="none" spc="50" dirty="0" smtClean="0">
                <a:ln w="11430"/>
                <a:solidFill>
                  <a:srgbClr val="006600"/>
                </a:solidFill>
                <a:effectLst>
                  <a:outerShdw blurRad="76200" dist="50800" dir="5400000" algn="tl" rotWithShape="0">
                    <a:srgbClr val="000000">
                      <a:alpha val="65000"/>
                    </a:srgbClr>
                  </a:outerShdw>
                </a:effectLst>
                <a:latin typeface="Times New Roman" pitchFamily="18" charset="0"/>
                <a:cs typeface="Times New Roman" pitchFamily="18" charset="0"/>
              </a:rPr>
              <a:t>Позиции ног</a:t>
            </a:r>
            <a:endParaRPr lang="ru-RU" sz="6000" b="1" cap="none" spc="50" dirty="0">
              <a:ln w="11430"/>
              <a:solidFill>
                <a:srgbClr val="0066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886989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03245" y="8867001"/>
            <a:ext cx="6463681" cy="276999"/>
          </a:xfrm>
          <a:prstGeom prst="rect">
            <a:avLst/>
          </a:prstGeom>
        </p:spPr>
        <p:txBody>
          <a:bodyPr wrap="square">
            <a:spAutoFit/>
          </a:bodyPr>
          <a:lstStyle/>
          <a:p>
            <a:pPr algn="ctr"/>
            <a:r>
              <a:rPr lang="ru-RU" sz="1200" b="1" dirty="0" smtClean="0">
                <a:latin typeface="Times New Roman" pitchFamily="18" charset="0"/>
                <a:cs typeface="Times New Roman" pitchFamily="18" charset="0"/>
              </a:rPr>
              <a:t>I прямая - обе ноги поставлены рядом и соприкасаются внутренними сторонами стоп.</a:t>
            </a:r>
            <a:endParaRPr lang="ru-RU" sz="1200" b="1" dirty="0">
              <a:latin typeface="Times New Roman" pitchFamily="18" charset="0"/>
              <a:cs typeface="Times New Roman" pitchFamily="18" charset="0"/>
            </a:endParaRP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15294"/>
          <a:stretch/>
        </p:blipFill>
        <p:spPr bwMode="auto">
          <a:xfrm>
            <a:off x="6389" y="132149"/>
            <a:ext cx="6858000" cy="8316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866707" y="181844"/>
            <a:ext cx="800219" cy="1569660"/>
          </a:xfrm>
          <a:prstGeom prst="rect">
            <a:avLst/>
          </a:prstGeom>
          <a:noFill/>
        </p:spPr>
        <p:txBody>
          <a:bodyPr wrap="none" rtlCol="0">
            <a:spAutoFit/>
          </a:bodyPr>
          <a:lstStyle/>
          <a:p>
            <a:r>
              <a:rPr lang="ru-RU" sz="9600" b="1" dirty="0" smtClean="0">
                <a:latin typeface="Times New Roman" pitchFamily="18" charset="0"/>
                <a:cs typeface="Times New Roman" pitchFamily="18" charset="0"/>
              </a:rPr>
              <a:t>1</a:t>
            </a:r>
            <a:endParaRPr lang="ru-RU" sz="9600" b="1" dirty="0">
              <a:latin typeface="Times New Roman" pitchFamily="18" charset="0"/>
              <a:cs typeface="Times New Roman" pitchFamily="18" charset="0"/>
            </a:endParaRPr>
          </a:p>
        </p:txBody>
      </p:sp>
    </p:spTree>
    <p:extLst>
      <p:ext uri="{BB962C8B-B14F-4D97-AF65-F5344CB8AC3E}">
        <p14:creationId xmlns:p14="http://schemas.microsoft.com/office/powerpoint/2010/main" val="13172761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92696" y="8867001"/>
            <a:ext cx="5400600" cy="276999"/>
          </a:xfrm>
          <a:prstGeom prst="rect">
            <a:avLst/>
          </a:prstGeom>
        </p:spPr>
        <p:txBody>
          <a:bodyPr wrap="square">
            <a:spAutoFit/>
          </a:bodyPr>
          <a:lstStyle/>
          <a:p>
            <a:pPr algn="ctr"/>
            <a:r>
              <a:rPr lang="ru-RU" sz="1200" b="1" dirty="0" smtClean="0">
                <a:latin typeface="Times New Roman" pitchFamily="18" charset="0"/>
                <a:cs typeface="Times New Roman" pitchFamily="18" charset="0"/>
              </a:rPr>
              <a:t>II - обе ноги поставлены параллельно на расстоянии стопы друг от друга.</a:t>
            </a:r>
            <a:endParaRPr lang="ru-RU" sz="1200" b="1" dirty="0">
              <a:latin typeface="Times New Roman" pitchFamily="18" charset="0"/>
              <a:cs typeface="Times New Roman" pitchFamily="18" charset="0"/>
            </a:endParaRPr>
          </a:p>
        </p:txBody>
      </p:sp>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9508" b="21940"/>
          <a:stretch/>
        </p:blipFill>
        <p:spPr bwMode="auto">
          <a:xfrm>
            <a:off x="49400" y="1259632"/>
            <a:ext cx="6691672" cy="6696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6021896" y="0"/>
            <a:ext cx="800219" cy="1569660"/>
          </a:xfrm>
          <a:prstGeom prst="rect">
            <a:avLst/>
          </a:prstGeom>
        </p:spPr>
        <p:txBody>
          <a:bodyPr wrap="none">
            <a:spAutoFit/>
          </a:bodyPr>
          <a:lstStyle/>
          <a:p>
            <a:r>
              <a:rPr lang="ru-RU" sz="9600" b="1" dirty="0">
                <a:latin typeface="Times New Roman" pitchFamily="18" charset="0"/>
                <a:cs typeface="Times New Roman" pitchFamily="18" charset="0"/>
              </a:rPr>
              <a:t>2</a:t>
            </a:r>
          </a:p>
        </p:txBody>
      </p:sp>
    </p:spTree>
    <p:extLst>
      <p:ext uri="{BB962C8B-B14F-4D97-AF65-F5344CB8AC3E}">
        <p14:creationId xmlns:p14="http://schemas.microsoft.com/office/powerpoint/2010/main" val="7988892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8682335"/>
            <a:ext cx="6858000" cy="461665"/>
          </a:xfrm>
          <a:prstGeom prst="rect">
            <a:avLst/>
          </a:prstGeom>
        </p:spPr>
        <p:txBody>
          <a:bodyPr wrap="square">
            <a:spAutoFit/>
          </a:bodyPr>
          <a:lstStyle/>
          <a:p>
            <a:pPr algn="ctr"/>
            <a:r>
              <a:rPr lang="ru-RU" sz="1200" b="1" dirty="0" smtClean="0">
                <a:latin typeface="Times New Roman" pitchFamily="18" charset="0"/>
                <a:cs typeface="Times New Roman" pitchFamily="18" charset="0"/>
              </a:rPr>
              <a:t>III - обе ноги поставлены рядом и соприкасаются внутренними сторонами стоп; каблук одной ноги находится у середины стопы другой.</a:t>
            </a:r>
            <a:endParaRPr lang="ru-RU" sz="1200" b="1" dirty="0">
              <a:latin typeface="Times New Roman" pitchFamily="18" charset="0"/>
              <a:cs typeface="Times New Roman" pitchFamily="18" charset="0"/>
            </a:endParaRPr>
          </a:p>
        </p:txBody>
      </p:sp>
      <p:pic>
        <p:nvPicPr>
          <p:cNvPr id="717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0914" t="7489" r="29086" b="12572"/>
          <a:stretch/>
        </p:blipFill>
        <p:spPr bwMode="auto">
          <a:xfrm>
            <a:off x="116631" y="1057500"/>
            <a:ext cx="6624735" cy="7632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940945" y="107504"/>
            <a:ext cx="800219" cy="1569660"/>
          </a:xfrm>
          <a:prstGeom prst="rect">
            <a:avLst/>
          </a:prstGeom>
          <a:noFill/>
        </p:spPr>
        <p:txBody>
          <a:bodyPr wrap="none" rtlCol="0">
            <a:spAutoFit/>
          </a:bodyPr>
          <a:lstStyle/>
          <a:p>
            <a:r>
              <a:rPr lang="ru-RU" sz="9600" b="1" dirty="0" smtClean="0">
                <a:latin typeface="Times New Roman" pitchFamily="18" charset="0"/>
                <a:cs typeface="Times New Roman" pitchFamily="18" charset="0"/>
              </a:rPr>
              <a:t>3</a:t>
            </a:r>
            <a:endParaRPr lang="ru-RU" sz="9600" b="1" dirty="0">
              <a:latin typeface="Times New Roman" pitchFamily="18" charset="0"/>
              <a:cs typeface="Times New Roman" pitchFamily="18" charset="0"/>
            </a:endParaRPr>
          </a:p>
        </p:txBody>
      </p:sp>
    </p:spTree>
    <p:extLst>
      <p:ext uri="{BB962C8B-B14F-4D97-AF65-F5344CB8AC3E}">
        <p14:creationId xmlns:p14="http://schemas.microsoft.com/office/powerpoint/2010/main" val="3454173021"/>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455</TotalTime>
  <Words>4890</Words>
  <Application>Microsoft Office PowerPoint</Application>
  <PresentationFormat>Экран (4:3)</PresentationFormat>
  <Paragraphs>222</Paragraphs>
  <Slides>50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50</vt:i4>
      </vt:variant>
    </vt:vector>
  </HeadingPairs>
  <TitlesOfParts>
    <vt:vector size="51"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админ</dc:creator>
  <cp:lastModifiedBy>админ</cp:lastModifiedBy>
  <cp:revision>45</cp:revision>
  <dcterms:created xsi:type="dcterms:W3CDTF">2016-04-22T16:09:11Z</dcterms:created>
  <dcterms:modified xsi:type="dcterms:W3CDTF">2016-04-23T18:50:54Z</dcterms:modified>
</cp:coreProperties>
</file>