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60" r:id="rId2"/>
    <p:sldId id="263" r:id="rId3"/>
    <p:sldId id="265" r:id="rId4"/>
    <p:sldId id="266" r:id="rId5"/>
    <p:sldId id="274" r:id="rId6"/>
    <p:sldId id="268" r:id="rId7"/>
    <p:sldId id="279" r:id="rId8"/>
    <p:sldId id="276" r:id="rId9"/>
    <p:sldId id="290" r:id="rId10"/>
    <p:sldId id="275" r:id="rId11"/>
    <p:sldId id="283" r:id="rId12"/>
    <p:sldId id="284" r:id="rId13"/>
    <p:sldId id="294" r:id="rId14"/>
    <p:sldId id="293" r:id="rId15"/>
    <p:sldId id="289" r:id="rId16"/>
  </p:sldIdLst>
  <p:sldSz cx="9144000" cy="6858000" type="screen4x3"/>
  <p:notesSz cx="6858000" cy="9144000"/>
  <p:embeddedFontLst>
    <p:embeddedFont>
      <p:font typeface="Wonderland" charset="0"/>
      <p:regular r:id="rId18"/>
    </p:embeddedFont>
    <p:embeddedFont>
      <p:font typeface="Bookman Old Style" pitchFamily="18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Wingdings 2" pitchFamily="18" charset="2"/>
      <p:regular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05300"/>
    <a:srgbClr val="C05D0C"/>
    <a:srgbClr val="C04E00"/>
    <a:srgbClr val="C04E0C"/>
    <a:srgbClr val="FF7171"/>
    <a:srgbClr val="EA6400"/>
    <a:srgbClr val="5C732F"/>
    <a:srgbClr val="F7B47D"/>
    <a:srgbClr val="F7B279"/>
    <a:srgbClr val="B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DBEB8-72D7-4BFE-BE1D-24E15DAAF1BA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214C4-65C7-4B91-9785-FEF38051F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214C4-65C7-4B91-9785-FEF38051F4C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89271" y="1052736"/>
            <a:ext cx="6893977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№3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«Ласточка»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149080"/>
            <a:ext cx="2736304" cy="187220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C04E0C"/>
                </a:solidFill>
                <a:latin typeface="Times New Roman" pitchFamily="18" charset="0"/>
                <a:cs typeface="Times New Roman" pitchFamily="18" charset="0"/>
              </a:rPr>
              <a:t>Руководители проекта:</a:t>
            </a:r>
          </a:p>
          <a:p>
            <a:pPr algn="l"/>
            <a:r>
              <a:rPr lang="ru-RU" sz="1400" b="1" dirty="0" smtClean="0">
                <a:solidFill>
                  <a:srgbClr val="C04E0C"/>
                </a:solidFill>
                <a:latin typeface="Times New Roman" pitchFamily="18" charset="0"/>
                <a:cs typeface="Times New Roman" pitchFamily="18" charset="0"/>
              </a:rPr>
              <a:t> Гутова Н.Ю. - воспитатель,                                                       Судакова Г.П. - воспитатель.</a:t>
            </a:r>
          </a:p>
          <a:p>
            <a:pPr algn="l"/>
            <a:endParaRPr lang="ru-RU" sz="1400" b="1" dirty="0" smtClean="0">
              <a:solidFill>
                <a:srgbClr val="C04E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b="1" dirty="0" smtClean="0">
              <a:solidFill>
                <a:srgbClr val="C04E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b="1" dirty="0" smtClean="0">
              <a:solidFill>
                <a:srgbClr val="C04E0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Arial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116632"/>
            <a:ext cx="734481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889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Wonderland" pitchFamily="2" charset="0"/>
                <a:ea typeface="+mj-ea"/>
                <a:cs typeface="+mj-cs"/>
              </a:rPr>
              <a:t> </a:t>
            </a:r>
            <a:endParaRPr kumimoji="0" lang="ru-RU" sz="4000" b="1" i="0" u="none" strike="noStrike" kern="1200" normalizeH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88900">
                  <a:schemeClr val="bg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Wonderland" pitchFamily="2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78092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5300"/>
                </a:solidFill>
                <a:latin typeface="Bookman Old Style" pitchFamily="18" charset="0"/>
              </a:rPr>
              <a:t>«</a:t>
            </a:r>
            <a:r>
              <a:rPr lang="ru-RU" b="1" dirty="0" smtClean="0">
                <a:solidFill>
                  <a:srgbClr val="C05300"/>
                </a:solidFill>
                <a:latin typeface="Arial" charset="0"/>
              </a:rPr>
              <a:t> Животные наших лесов</a:t>
            </a:r>
            <a:r>
              <a:rPr lang="ru-RU" b="1" dirty="0" smtClean="0">
                <a:solidFill>
                  <a:srgbClr val="C05300"/>
                </a:solidFill>
                <a:latin typeface="Bookman Old Style" pitchFamily="18" charset="0"/>
              </a:rPr>
              <a:t>»</a:t>
            </a:r>
            <a:r>
              <a:rPr lang="ru-RU" b="1" dirty="0" smtClean="0">
                <a:solidFill>
                  <a:srgbClr val="C05300"/>
                </a:solidFill>
                <a:latin typeface="Arial" charset="0"/>
              </a:rPr>
              <a:t/>
            </a:r>
            <a:br>
              <a:rPr lang="ru-RU" b="1" dirty="0" smtClean="0">
                <a:solidFill>
                  <a:srgbClr val="C05300"/>
                </a:solidFill>
                <a:latin typeface="Arial" charset="0"/>
              </a:rPr>
            </a:br>
            <a:r>
              <a:rPr lang="ru-RU" dirty="0" smtClean="0">
                <a:solidFill>
                  <a:srgbClr val="C05300"/>
                </a:solidFill>
                <a:latin typeface="Arial" charset="0"/>
              </a:rPr>
              <a:t>(познавательно - творческий проект)</a:t>
            </a:r>
            <a:r>
              <a:rPr lang="ru-RU" b="1" dirty="0" smtClean="0">
                <a:solidFill>
                  <a:srgbClr val="C05300"/>
                </a:solidFill>
                <a:latin typeface="Arial" charset="0"/>
              </a:rPr>
              <a:t/>
            </a:r>
            <a:br>
              <a:rPr lang="ru-RU" b="1" dirty="0" smtClean="0">
                <a:solidFill>
                  <a:srgbClr val="C05300"/>
                </a:solidFill>
                <a:latin typeface="Arial" charset="0"/>
              </a:rPr>
            </a:br>
            <a:r>
              <a:rPr lang="ru-RU" b="1" dirty="0" smtClean="0">
                <a:solidFill>
                  <a:srgbClr val="C05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5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980106" y="5716671"/>
            <a:ext cx="309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4E0C"/>
                </a:solidFill>
                <a:latin typeface="Times New Roman" pitchFamily="18" charset="0"/>
                <a:cs typeface="Times New Roman" pitchFamily="18" charset="0"/>
              </a:rPr>
              <a:t>                              г. Мыски 2018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412777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4E00"/>
                </a:solidFill>
              </a:rPr>
              <a:t>Социально-коммуникативное развитие</a:t>
            </a:r>
            <a:endParaRPr lang="ru-RU" sz="2800" dirty="0">
              <a:solidFill>
                <a:srgbClr val="C04E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44824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5D0C"/>
                </a:solidFill>
              </a:rPr>
              <a:t> </a:t>
            </a:r>
            <a:endParaRPr lang="ru-RU" dirty="0">
              <a:solidFill>
                <a:srgbClr val="C05D0C"/>
              </a:solidFill>
            </a:endParaRPr>
          </a:p>
        </p:txBody>
      </p:sp>
      <p:pic>
        <p:nvPicPr>
          <p:cNvPr id="1026" name="Picture 2" descr="C:\Users\User\Desktop\20170411_091611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04864"/>
            <a:ext cx="475822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User\Downloads\IMAG2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924944"/>
            <a:ext cx="3072633" cy="221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204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628801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5D0C"/>
                </a:solidFill>
              </a:rPr>
              <a:t>  </a:t>
            </a:r>
            <a:endParaRPr lang="ru-RU" dirty="0">
              <a:solidFill>
                <a:srgbClr val="C05D0C"/>
              </a:solidFill>
            </a:endParaRPr>
          </a:p>
        </p:txBody>
      </p:sp>
      <p:pic>
        <p:nvPicPr>
          <p:cNvPr id="4" name="Picture 1" descr="C:\Users\User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0888"/>
            <a:ext cx="396044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134076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4E00"/>
                </a:solidFill>
              </a:rPr>
              <a:t> </a:t>
            </a:r>
            <a:r>
              <a:rPr lang="ru-RU" sz="3600" dirty="0" smtClean="0">
                <a:solidFill>
                  <a:srgbClr val="C05300"/>
                </a:solidFill>
              </a:rPr>
              <a:t>Физическая культура</a:t>
            </a:r>
            <a:endParaRPr lang="ru-RU" sz="3600" dirty="0">
              <a:solidFill>
                <a:srgbClr val="C05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844824"/>
            <a:ext cx="5958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4E00"/>
                </a:solidFill>
              </a:rPr>
              <a:t>  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9" name="Picture 3" descr="C:\Users\User\Desktop\фото к проекту\20180427_09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3798568" cy="2848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9204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4288" y="43651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84785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5D0C"/>
                </a:solidFill>
              </a:rPr>
              <a:t> </a:t>
            </a:r>
            <a:endParaRPr lang="ru-RU" dirty="0">
              <a:solidFill>
                <a:srgbClr val="C05D0C"/>
              </a:solidFill>
            </a:endParaRPr>
          </a:p>
        </p:txBody>
      </p:sp>
      <p:pic>
        <p:nvPicPr>
          <p:cNvPr id="5" name="Picture 1" descr="20180406_09123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2535148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1560" y="2564904"/>
            <a:ext cx="30243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 </a:t>
            </a:r>
          </a:p>
          <a:p>
            <a:endParaRPr lang="ru-RU" sz="1400" dirty="0" smtClean="0"/>
          </a:p>
          <a:p>
            <a:r>
              <a:rPr lang="ru-RU" i="1" dirty="0" smtClean="0">
                <a:solidFill>
                  <a:srgbClr val="C05D0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74631" y="1412776"/>
            <a:ext cx="4194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4E00"/>
                </a:solidFill>
              </a:rPr>
              <a:t>Художественно-эстетическое развитие</a:t>
            </a:r>
            <a:endParaRPr lang="ru-RU" dirty="0">
              <a:solidFill>
                <a:srgbClr val="C04E00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27584" y="2815481"/>
            <a:ext cx="2520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4E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4E00"/>
              </a:solidFill>
              <a:effectLst/>
              <a:cs typeface="Arial" pitchFamily="34" charset="0"/>
            </a:endParaRPr>
          </a:p>
        </p:txBody>
      </p:sp>
      <p:pic>
        <p:nvPicPr>
          <p:cNvPr id="12" name="Picture 2" descr="image (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21088"/>
            <a:ext cx="2963954" cy="2343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" descr="image (1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16832"/>
            <a:ext cx="2808312" cy="2121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9204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4288" y="43651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84785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5D0C"/>
                </a:solidFill>
              </a:rPr>
              <a:t> </a:t>
            </a:r>
            <a:endParaRPr lang="ru-RU" dirty="0">
              <a:solidFill>
                <a:srgbClr val="C05D0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564904"/>
            <a:ext cx="30243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 </a:t>
            </a:r>
          </a:p>
          <a:p>
            <a:endParaRPr lang="ru-RU" sz="1400" dirty="0" smtClean="0"/>
          </a:p>
          <a:p>
            <a:r>
              <a:rPr lang="ru-RU" i="1" dirty="0" smtClean="0">
                <a:solidFill>
                  <a:srgbClr val="C05D0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1412776"/>
            <a:ext cx="5553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4E00"/>
                </a:solidFill>
              </a:rPr>
              <a:t>Заключительный этап</a:t>
            </a:r>
            <a:endParaRPr lang="ru-RU" sz="2800" dirty="0">
              <a:solidFill>
                <a:srgbClr val="C04E00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27584" y="2815481"/>
            <a:ext cx="2520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4E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4E00"/>
              </a:solidFill>
              <a:effectLst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 descr="20180411_1548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231146"/>
            <a:ext cx="2591321" cy="3214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20180411_150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95184"/>
            <a:ext cx="2987824" cy="224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image (17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55149"/>
            <a:ext cx="2843808" cy="2286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979712" y="5765194"/>
            <a:ext cx="5553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4E00"/>
                </a:solidFill>
              </a:rPr>
              <a:t>Создание книги «Животные наших лесов»</a:t>
            </a:r>
            <a:endParaRPr lang="ru-RU" sz="2000" dirty="0">
              <a:solidFill>
                <a:srgbClr val="C04E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4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4288" y="43651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84785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5D0C"/>
                </a:solidFill>
              </a:rPr>
              <a:t> </a:t>
            </a:r>
            <a:endParaRPr lang="ru-RU" dirty="0">
              <a:solidFill>
                <a:srgbClr val="C05D0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060848"/>
            <a:ext cx="30243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/>
              <a:t> </a:t>
            </a:r>
          </a:p>
          <a:p>
            <a:endParaRPr lang="ru-RU" sz="1400" dirty="0" smtClean="0"/>
          </a:p>
          <a:p>
            <a:r>
              <a:rPr lang="ru-RU" i="1" dirty="0" smtClean="0">
                <a:solidFill>
                  <a:srgbClr val="C05D0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74631" y="1412776"/>
            <a:ext cx="4194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4E00"/>
                </a:solidFill>
              </a:rPr>
              <a:t> </a:t>
            </a:r>
            <a:endParaRPr lang="ru-RU" dirty="0">
              <a:solidFill>
                <a:srgbClr val="C04E00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27584" y="2815481"/>
            <a:ext cx="2520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4E00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4E00"/>
              </a:solidFill>
              <a:effectLst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1785010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5300"/>
                </a:solidFill>
                <a:latin typeface="Times New Roman" pitchFamily="18" charset="0"/>
                <a:cs typeface="Times New Roman" pitchFamily="18" charset="0"/>
              </a:rPr>
              <a:t>Результаты работы</a:t>
            </a:r>
            <a:endParaRPr lang="ru-RU" sz="4000" dirty="0">
              <a:solidFill>
                <a:srgbClr val="C053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227483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200" b="1" i="1" dirty="0">
              <a:solidFill>
                <a:srgbClr val="C05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2420888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5D0C"/>
                </a:solidFill>
              </a:rPr>
              <a:t> </a:t>
            </a:r>
            <a:endParaRPr lang="ru-RU" sz="2000" dirty="0">
              <a:solidFill>
                <a:srgbClr val="C05D0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242007"/>
            <a:ext cx="8820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5D0C"/>
                </a:solidFill>
              </a:rPr>
              <a:t>                      1</a:t>
            </a:r>
            <a:r>
              <a:rPr lang="ru-RU" dirty="0" smtClean="0">
                <a:solidFill>
                  <a:srgbClr val="C05D0C"/>
                </a:solidFill>
              </a:rPr>
              <a:t>. </a:t>
            </a:r>
            <a:r>
              <a:rPr lang="ru-RU" dirty="0" smtClean="0">
                <a:solidFill>
                  <a:srgbClr val="C05300"/>
                </a:solidFill>
              </a:rPr>
              <a:t>Дети знают большое количество животных нашего края, знают их            характерные особенности  ,   повадки, среду обитания,  внешний вид.</a:t>
            </a:r>
          </a:p>
          <a:p>
            <a:r>
              <a:rPr lang="ru-RU" dirty="0" smtClean="0">
                <a:solidFill>
                  <a:srgbClr val="C05D0C"/>
                </a:solidFill>
              </a:rPr>
              <a:t>                      </a:t>
            </a:r>
            <a:r>
              <a:rPr lang="ru-RU" b="1" dirty="0" smtClean="0">
                <a:solidFill>
                  <a:srgbClr val="C05D0C"/>
                </a:solidFill>
              </a:rPr>
              <a:t>2. </a:t>
            </a:r>
            <a:r>
              <a:rPr lang="ru-RU" dirty="0" smtClean="0">
                <a:solidFill>
                  <a:srgbClr val="C05D0C"/>
                </a:solidFill>
              </a:rPr>
              <a:t>Умеют составлять описательные рассказы о животных, придумывать сказку  .  Широко применяют показ сказок в свободной деятельности, используя для этого атрибуты.</a:t>
            </a:r>
          </a:p>
          <a:p>
            <a:r>
              <a:rPr lang="ru-RU" b="1" dirty="0" smtClean="0">
                <a:solidFill>
                  <a:srgbClr val="C05D0C"/>
                </a:solidFill>
              </a:rPr>
              <a:t>                      3</a:t>
            </a:r>
            <a:r>
              <a:rPr lang="ru-RU" dirty="0" smtClean="0">
                <a:solidFill>
                  <a:srgbClr val="C05D0C"/>
                </a:solidFill>
              </a:rPr>
              <a:t>. У детей  развита   мелкая моторика  рук.</a:t>
            </a:r>
          </a:p>
          <a:p>
            <a:r>
              <a:rPr lang="ru-RU" b="1" dirty="0" smtClean="0">
                <a:solidFill>
                  <a:srgbClr val="C05D0C"/>
                </a:solidFill>
              </a:rPr>
              <a:t>                      4</a:t>
            </a:r>
            <a:r>
              <a:rPr lang="ru-RU" dirty="0" smtClean="0">
                <a:solidFill>
                  <a:srgbClr val="C05D0C"/>
                </a:solidFill>
              </a:rPr>
              <a:t>.   Проявляют инициативу и самостоятельность в разных видах деятельности – в игре, общении, конструировании.</a:t>
            </a:r>
          </a:p>
          <a:p>
            <a:r>
              <a:rPr lang="ru-RU" dirty="0" smtClean="0">
                <a:solidFill>
                  <a:srgbClr val="C05D0C"/>
                </a:solidFill>
              </a:rPr>
              <a:t>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04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i="1" dirty="0" smtClean="0">
                <a:solidFill>
                  <a:srgbClr val="EA6400"/>
                </a:solidFill>
              </a:rPr>
              <a:t> </a:t>
            </a:r>
            <a:endParaRPr lang="ru-RU" sz="3600" dirty="0">
              <a:solidFill>
                <a:srgbClr val="EA6400"/>
              </a:solidFill>
            </a:endParaRPr>
          </a:p>
        </p:txBody>
      </p:sp>
      <p:pic>
        <p:nvPicPr>
          <p:cNvPr id="4" name="Picture 3" descr="C:\Users\User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068960"/>
            <a:ext cx="4441369" cy="3397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41626" y="1556792"/>
            <a:ext cx="2260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EA6400"/>
                </a:solidFill>
              </a:rPr>
              <a:t> </a:t>
            </a:r>
            <a:endParaRPr lang="ru-RU" dirty="0">
              <a:solidFill>
                <a:srgbClr val="EA64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916833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5D0C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5D0C"/>
                </a:solidFill>
                <a:latin typeface="Times New Roman" pitchFamily="18" charset="0"/>
                <a:cs typeface="Times New Roman" pitchFamily="18" charset="0"/>
              </a:rPr>
              <a:t>                       внимание !  </a:t>
            </a:r>
            <a:endParaRPr lang="ru-RU" sz="3200" b="1" dirty="0">
              <a:solidFill>
                <a:srgbClr val="C05D0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4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5040560"/>
          </a:xfrm>
        </p:spPr>
        <p:txBody>
          <a:bodyPr/>
          <a:lstStyle/>
          <a:p>
            <a:pPr algn="ctr">
              <a:buNone/>
            </a:pPr>
            <a:endParaRPr lang="ru-RU" sz="2000" b="1" dirty="0" smtClean="0">
              <a:solidFill>
                <a:srgbClr val="C04E0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C04E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88840"/>
            <a:ext cx="30963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C05D0C"/>
                </a:solidFill>
                <a:cs typeface="Times New Roman" pitchFamily="18" charset="0"/>
              </a:rPr>
              <a:t>Направление проекта: </a:t>
            </a:r>
            <a:r>
              <a:rPr lang="ru-RU" sz="2000" b="1" dirty="0" smtClean="0">
                <a:solidFill>
                  <a:srgbClr val="C05D0C"/>
                </a:solidFill>
                <a:cs typeface="Times New Roman" pitchFamily="18" charset="0"/>
              </a:rPr>
              <a:t>познавательно - творческий</a:t>
            </a:r>
            <a:r>
              <a:rPr lang="ru-RU" sz="2000" b="1" u="sng" dirty="0" smtClean="0">
                <a:solidFill>
                  <a:srgbClr val="C05D0C"/>
                </a:solidFill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C05D0C"/>
                </a:solidFill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C05D0C"/>
                </a:solidFill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C05D0C"/>
                </a:solidFill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C05D0C"/>
                </a:solidFill>
                <a:cs typeface="Times New Roman" pitchFamily="18" charset="0"/>
              </a:rPr>
              <a:t>Участники проекта:</a:t>
            </a:r>
            <a:r>
              <a:rPr lang="ru-RU" sz="2000" b="1" dirty="0" smtClean="0">
                <a:solidFill>
                  <a:srgbClr val="C05D0C"/>
                </a:solidFill>
                <a:cs typeface="Times New Roman" pitchFamily="18" charset="0"/>
              </a:rPr>
              <a:t> воспитатели и дети  средней группы, родители</a:t>
            </a:r>
            <a:br>
              <a:rPr lang="ru-RU" sz="2000" b="1" dirty="0" smtClean="0">
                <a:solidFill>
                  <a:srgbClr val="C05D0C"/>
                </a:solidFill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C05D0C"/>
                </a:solidFill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C05D0C"/>
                </a:solidFill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C05D0C"/>
                </a:solidFill>
                <a:cs typeface="Times New Roman" pitchFamily="18" charset="0"/>
              </a:rPr>
              <a:t>Сроки реализации проекта</a:t>
            </a:r>
            <a:r>
              <a:rPr lang="ru-RU" sz="2000" b="1" dirty="0" smtClean="0">
                <a:solidFill>
                  <a:srgbClr val="C05D0C"/>
                </a:solidFill>
                <a:cs typeface="Times New Roman" pitchFamily="18" charset="0"/>
              </a:rPr>
              <a:t>: краткосрочный (апрель – май</a:t>
            </a:r>
            <a:r>
              <a:rPr lang="ru-RU" sz="2000" b="1" i="1" dirty="0" smtClean="0">
                <a:solidFill>
                  <a:srgbClr val="C05D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endParaRPr lang="ru-RU" sz="2000" b="1" dirty="0">
              <a:solidFill>
                <a:srgbClr val="C05D0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88840"/>
            <a:ext cx="4994201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i="1" dirty="0" smtClean="0">
                <a:solidFill>
                  <a:srgbClr val="C04E0C"/>
                </a:solidFill>
                <a:cs typeface="Times New Roman" pitchFamily="18" charset="0"/>
              </a:rPr>
              <a:t>             </a:t>
            </a:r>
            <a:r>
              <a:rPr lang="ru-RU" sz="4800" b="1" i="1" dirty="0" smtClean="0">
                <a:solidFill>
                  <a:srgbClr val="C04E0C"/>
                </a:solidFill>
                <a:cs typeface="Times New Roman" pitchFamily="18" charset="0"/>
              </a:rPr>
              <a:t>Цель: </a:t>
            </a:r>
            <a:r>
              <a:rPr lang="ru-RU" sz="4800" b="1" i="1" dirty="0" smtClean="0">
                <a:solidFill>
                  <a:srgbClr val="C04E0C"/>
                </a:solidFill>
              </a:rPr>
              <a:t>формирование  представлений о животных наших лесов, их детенышей, особенностях, повадках, среде обитания, внешнего вида.</a:t>
            </a:r>
            <a:endParaRPr lang="ru-RU" sz="4800" b="1" i="1" dirty="0" smtClean="0">
              <a:solidFill>
                <a:srgbClr val="C04E0C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ru-RU" sz="4000" i="1" dirty="0">
              <a:solidFill>
                <a:srgbClr val="C04E0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2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47525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u="sng" dirty="0" smtClean="0">
                <a:solidFill>
                  <a:srgbClr val="C05D0C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solidFill>
                <a:srgbClr val="C05D0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u="sng" dirty="0" smtClean="0">
                <a:solidFill>
                  <a:srgbClr val="C05D0C"/>
                </a:solidFill>
                <a:cs typeface="Times New Roman" pitchFamily="18" charset="0"/>
              </a:rPr>
              <a:t>Обучающие.</a:t>
            </a:r>
            <a:endParaRPr lang="ru-RU" sz="2000" b="1" dirty="0" smtClean="0">
              <a:solidFill>
                <a:srgbClr val="C05D0C"/>
              </a:solidFill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C05D0C"/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5D0C"/>
                </a:solidFill>
              </a:rPr>
              <a:t>формировать  представления о животных наших лесов, их детенышей, особенностях, повадках, среде обитания,  внешнего вида</a:t>
            </a:r>
            <a:endParaRPr lang="ru-RU" sz="2000" dirty="0" smtClean="0">
              <a:solidFill>
                <a:srgbClr val="C05D0C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000" b="1" u="sng" dirty="0" smtClean="0">
                <a:solidFill>
                  <a:srgbClr val="C05D0C"/>
                </a:solidFill>
                <a:cs typeface="Times New Roman" pitchFamily="18" charset="0"/>
              </a:rPr>
              <a:t>Развивающие.</a:t>
            </a:r>
            <a:endParaRPr lang="ru-RU" sz="2000" b="1" dirty="0" smtClean="0">
              <a:solidFill>
                <a:srgbClr val="C05D0C"/>
              </a:solidFill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C05D0C"/>
                </a:solidFill>
                <a:cs typeface="Times New Roman" pitchFamily="18" charset="0"/>
              </a:rPr>
              <a:t>Развивать познавательные процессы (память, внимание, воображения).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C05D0C"/>
                </a:solidFill>
                <a:cs typeface="Times New Roman" pitchFamily="18" charset="0"/>
              </a:rPr>
              <a:t> Развивать связную речь через составление описательного рассказа о  животных</a:t>
            </a:r>
            <a:r>
              <a:rPr lang="ru-RU" sz="2000" b="1" dirty="0" smtClean="0">
                <a:solidFill>
                  <a:srgbClr val="C05D0C"/>
                </a:solidFill>
              </a:rPr>
              <a:t>.</a:t>
            </a:r>
            <a:endParaRPr lang="ru-RU" sz="2000" dirty="0" smtClean="0">
              <a:solidFill>
                <a:srgbClr val="C05D0C"/>
              </a:solidFill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C05D0C"/>
                </a:solidFill>
                <a:cs typeface="Times New Roman" pitchFamily="18" charset="0"/>
              </a:rPr>
              <a:t>Развивать мелкую моторику рук в ходе реализации творческих замыслов.</a:t>
            </a:r>
          </a:p>
          <a:p>
            <a:pPr>
              <a:buNone/>
            </a:pPr>
            <a:r>
              <a:rPr lang="ru-RU" sz="2000" b="1" u="sng" dirty="0" smtClean="0">
                <a:solidFill>
                  <a:srgbClr val="C05D0C"/>
                </a:solidFill>
                <a:cs typeface="Times New Roman" pitchFamily="18" charset="0"/>
              </a:rPr>
              <a:t>Воспитательные.</a:t>
            </a:r>
            <a:endParaRPr lang="ru-RU" sz="2000" b="1" dirty="0" smtClean="0">
              <a:solidFill>
                <a:srgbClr val="C05D0C"/>
              </a:solidFill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C05D0C"/>
                </a:solidFill>
              </a:rPr>
              <a:t>Воспитывать культуру общения</a:t>
            </a:r>
            <a:endParaRPr lang="ru-RU" sz="2000" dirty="0" smtClean="0">
              <a:solidFill>
                <a:srgbClr val="C05D0C"/>
              </a:solidFill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C05D0C"/>
                </a:solidFill>
                <a:cs typeface="Times New Roman" pitchFamily="18" charset="0"/>
              </a:rPr>
              <a:t>Воспитывать  уважение  и любовь к животным леса</a:t>
            </a:r>
            <a:endParaRPr lang="ru-RU" sz="2000" dirty="0" smtClean="0">
              <a:solidFill>
                <a:srgbClr val="C05D0C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C05D0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40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5D0C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1628800"/>
            <a:ext cx="4104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5D0C"/>
                </a:solidFill>
              </a:rPr>
              <a:t>Этапы проекта</a:t>
            </a:r>
            <a:endParaRPr lang="ru-RU" sz="3600" i="1" dirty="0">
              <a:solidFill>
                <a:srgbClr val="C05D0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132856"/>
            <a:ext cx="6030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5D0C"/>
                </a:solidFill>
              </a:rPr>
              <a:t>I. </a:t>
            </a:r>
            <a:r>
              <a:rPr lang="ru-RU" sz="3200" b="1" dirty="0" smtClean="0">
                <a:solidFill>
                  <a:srgbClr val="C05D0C"/>
                </a:solidFill>
              </a:rPr>
              <a:t>Подготовительный этап</a:t>
            </a:r>
          </a:p>
          <a:p>
            <a:r>
              <a:rPr lang="en-US" sz="3200" b="1" dirty="0" smtClean="0">
                <a:solidFill>
                  <a:srgbClr val="C05D0C"/>
                </a:solidFill>
              </a:rPr>
              <a:t>II. </a:t>
            </a:r>
            <a:r>
              <a:rPr lang="ru-RU" sz="3200" b="1" dirty="0" smtClean="0">
                <a:solidFill>
                  <a:srgbClr val="C05D0C"/>
                </a:solidFill>
              </a:rPr>
              <a:t>Основной этап</a:t>
            </a:r>
          </a:p>
          <a:p>
            <a:r>
              <a:rPr lang="en-US" sz="3200" b="1" dirty="0" smtClean="0">
                <a:solidFill>
                  <a:srgbClr val="C05D0C"/>
                </a:solidFill>
              </a:rPr>
              <a:t>III. </a:t>
            </a:r>
            <a:r>
              <a:rPr lang="ru-RU" sz="3200" b="1" dirty="0" smtClean="0">
                <a:solidFill>
                  <a:srgbClr val="C05D0C"/>
                </a:solidFill>
              </a:rPr>
              <a:t>Заключительный этап</a:t>
            </a:r>
          </a:p>
        </p:txBody>
      </p:sp>
    </p:spTree>
    <p:extLst>
      <p:ext uri="{BB962C8B-B14F-4D97-AF65-F5344CB8AC3E}">
        <p14:creationId xmlns="" xmlns:p14="http://schemas.microsoft.com/office/powerpoint/2010/main" val="36005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64807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5D0C"/>
                </a:solidFill>
              </a:rPr>
              <a:t>Подготовительный этап.</a:t>
            </a:r>
            <a:br>
              <a:rPr lang="ru-RU" b="1" dirty="0" smtClean="0">
                <a:solidFill>
                  <a:srgbClr val="C05D0C"/>
                </a:solidFill>
              </a:rPr>
            </a:br>
            <a:endParaRPr lang="ru-RU" dirty="0" smtClean="0">
              <a:solidFill>
                <a:srgbClr val="C05D0C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060848"/>
            <a:ext cx="79746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C05D0C"/>
                </a:solidFill>
              </a:rPr>
              <a:t> </a:t>
            </a:r>
            <a:r>
              <a:rPr lang="ru-RU" sz="3200" b="1" dirty="0" smtClean="0">
                <a:solidFill>
                  <a:srgbClr val="C05D0C"/>
                </a:solidFill>
              </a:rPr>
              <a:t>Подбор художественной литературы для чтения и заучивания</a:t>
            </a:r>
          </a:p>
          <a:p>
            <a:pPr lvl="1"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C05D0C"/>
                </a:solidFill>
              </a:rPr>
              <a:t>Обогащение предметно-развивающей среды</a:t>
            </a:r>
            <a:endParaRPr lang="en-US" sz="3200" b="1" dirty="0" smtClean="0">
              <a:solidFill>
                <a:srgbClr val="C05D0C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C05D0C"/>
                </a:solidFill>
              </a:rPr>
              <a:t>Участие родителей в реализации проекта</a:t>
            </a:r>
          </a:p>
          <a:p>
            <a:pPr lvl="1"/>
            <a:endParaRPr lang="ru-RU" sz="3200" b="1" dirty="0">
              <a:solidFill>
                <a:srgbClr val="C05D0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05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412776"/>
            <a:ext cx="5238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5D0C"/>
                </a:solidFill>
              </a:rPr>
              <a:t>Второй этап – основной «Реализация проекта»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16832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5D0C"/>
                </a:solidFill>
              </a:rPr>
              <a:t>-</a:t>
            </a:r>
            <a:r>
              <a:rPr lang="ru-RU" sz="2000" dirty="0" smtClean="0">
                <a:solidFill>
                  <a:srgbClr val="C05D0C"/>
                </a:solidFill>
              </a:rPr>
              <a:t> </a:t>
            </a:r>
            <a:endParaRPr lang="ru-RU" sz="2000" dirty="0">
              <a:solidFill>
                <a:srgbClr val="C05D0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07978" y="1556792"/>
            <a:ext cx="4328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4E00"/>
                </a:solidFill>
              </a:rPr>
              <a:t> </a:t>
            </a:r>
            <a:endParaRPr lang="ru-RU" dirty="0">
              <a:solidFill>
                <a:srgbClr val="C04E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63888" y="2996952"/>
            <a:ext cx="1643063" cy="1428750"/>
          </a:xfrm>
          <a:prstGeom prst="ellipse">
            <a:avLst/>
          </a:prstGeom>
          <a:solidFill>
            <a:srgbClr val="C05D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Проект</a:t>
            </a:r>
          </a:p>
        </p:txBody>
      </p:sp>
      <p:cxnSp>
        <p:nvCxnSpPr>
          <p:cNvPr id="7" name="Прямая со стрелкой 6"/>
          <p:cNvCxnSpPr>
            <a:stCxn id="6" idx="1"/>
          </p:cNvCxnSpPr>
          <p:nvPr/>
        </p:nvCxnSpPr>
        <p:spPr>
          <a:xfrm rot="16200000" flipV="1">
            <a:off x="2936825" y="2338140"/>
            <a:ext cx="709613" cy="1027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2771800" y="4365104"/>
            <a:ext cx="1143000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6" idx="7"/>
          </p:cNvCxnSpPr>
          <p:nvPr/>
        </p:nvCxnSpPr>
        <p:spPr>
          <a:xfrm rot="5400000" flipH="1" flipV="1">
            <a:off x="5017244" y="2445296"/>
            <a:ext cx="709613" cy="812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4572000" y="5786438"/>
            <a:ext cx="15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860032" y="4221088"/>
            <a:ext cx="12858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3767584" y="5097512"/>
            <a:ext cx="1357312" cy="36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857875" y="4509121"/>
            <a:ext cx="2314525" cy="1420192"/>
          </a:xfrm>
          <a:prstGeom prst="rect">
            <a:avLst/>
          </a:prstGeom>
          <a:solidFill>
            <a:srgbClr val="C04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Познавательное  развитие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71813" y="5572125"/>
            <a:ext cx="2643187" cy="1000125"/>
          </a:xfrm>
          <a:prstGeom prst="rect">
            <a:avLst/>
          </a:prstGeom>
          <a:solidFill>
            <a:srgbClr val="C04E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Физическое  развитие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2132856"/>
            <a:ext cx="2101354" cy="1224707"/>
          </a:xfrm>
          <a:prstGeom prst="rect">
            <a:avLst/>
          </a:prstGeom>
          <a:solidFill>
            <a:srgbClr val="C04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Социально -коммутативное развитие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293096"/>
            <a:ext cx="2101354" cy="1421904"/>
          </a:xfrm>
          <a:prstGeom prst="rect">
            <a:avLst/>
          </a:prstGeom>
          <a:solidFill>
            <a:srgbClr val="C04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Речевое развитие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86439" y="2348879"/>
            <a:ext cx="1953914" cy="1008683"/>
          </a:xfrm>
          <a:prstGeom prst="rect">
            <a:avLst/>
          </a:prstGeom>
          <a:solidFill>
            <a:srgbClr val="C04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Художественно-эстетичное развитие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85706" y="4465122"/>
            <a:ext cx="935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prstClr val="white"/>
                </a:solidFill>
              </a:rPr>
              <a:t>вательн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04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5616" y="155679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4E00"/>
                </a:solidFill>
              </a:rPr>
              <a:t> </a:t>
            </a:r>
            <a:endParaRPr lang="ru-RU" dirty="0">
              <a:solidFill>
                <a:srgbClr val="C04E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412776"/>
            <a:ext cx="5400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53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200" dirty="0">
              <a:solidFill>
                <a:srgbClr val="C05300"/>
              </a:solidFill>
            </a:endParaRPr>
          </a:p>
        </p:txBody>
      </p:sp>
      <p:sp>
        <p:nvSpPr>
          <p:cNvPr id="8194" name="AutoShape 2" descr="https://i.mycdn.me/image?id=864742951172&amp;t=3&amp;plc=WEB&amp;tkn=*G60UgPYZsPo0LRpQUNPlxCM84V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i.mycdn.me/image?id=864742951172&amp;t=3&amp;plc=WEB&amp;tkn=*G60UgPYZsPo0LRpQUNPlxCM84V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C:\Users\User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3663480" cy="2747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3" name="Picture 11" descr="C:\Users\User\Desktop\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52936"/>
            <a:ext cx="374441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204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412777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>
                <a:solidFill>
                  <a:srgbClr val="C05D0C"/>
                </a:solidFill>
                <a:latin typeface="Arial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6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141277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530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3600" dirty="0">
              <a:solidFill>
                <a:srgbClr val="C05300"/>
              </a:solidFill>
            </a:endParaRPr>
          </a:p>
        </p:txBody>
      </p:sp>
      <p:pic>
        <p:nvPicPr>
          <p:cNvPr id="1026" name="Picture 2" descr="C:\Users\User\Desktop\фото к проекту\20180427_090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348880"/>
            <a:ext cx="4062596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User\Desktop\фото к проекту\20180427_091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3672408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204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0021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342</Words>
  <Application>Microsoft Office PowerPoint</Application>
  <PresentationFormat>Экран (4:3)</PresentationFormat>
  <Paragraphs>101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Times New Roman</vt:lpstr>
      <vt:lpstr>Wonderland</vt:lpstr>
      <vt:lpstr>Bookman Old Style</vt:lpstr>
      <vt:lpstr>Wingdings</vt:lpstr>
      <vt:lpstr>Calibri</vt:lpstr>
      <vt:lpstr>Wingdings 2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Lasto4ka</cp:lastModifiedBy>
  <cp:revision>89</cp:revision>
  <dcterms:created xsi:type="dcterms:W3CDTF">2013-08-23T08:38:35Z</dcterms:created>
  <dcterms:modified xsi:type="dcterms:W3CDTF">2018-05-30T02:33:02Z</dcterms:modified>
</cp:coreProperties>
</file>