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68" r:id="rId9"/>
    <p:sldId id="265" r:id="rId10"/>
    <p:sldId id="267" r:id="rId11"/>
    <p:sldId id="259" r:id="rId12"/>
    <p:sldId id="260" r:id="rId13"/>
    <p:sldId id="261" r:id="rId14"/>
    <p:sldId id="269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CC"/>
    <a:srgbClr val="3333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230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фоны для презентаций\bgDialog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0688" y="3347864"/>
            <a:ext cx="5829300" cy="267687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на тему: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Орнаменты и узоры на посуде»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2696" y="6228184"/>
            <a:ext cx="4800600" cy="252028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 ученица 2-а класса: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Кузнецова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Дарина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Оформила: Кузнецова Александра Александровна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Downloads\table-setting-trend-geometry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800" y="395536"/>
            <a:ext cx="3810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ownloads\hello_html_m14fc9e5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000" t="5202"/>
          <a:stretch>
            <a:fillRect/>
          </a:stretch>
        </p:blipFill>
        <p:spPr bwMode="auto">
          <a:xfrm>
            <a:off x="2924944" y="683568"/>
            <a:ext cx="3086100" cy="3936320"/>
          </a:xfrm>
          <a:prstGeom prst="rect">
            <a:avLst/>
          </a:prstGeom>
          <a:noFill/>
        </p:spPr>
      </p:pic>
      <p:pic>
        <p:nvPicPr>
          <p:cNvPr id="9219" name="Picture 3" descr="C:\Users\Администратор\Downloads\hello_html_m14fc9e55.png"/>
          <p:cNvPicPr>
            <a:picLocks noChangeAspect="1" noChangeArrowheads="1"/>
          </p:cNvPicPr>
          <p:nvPr/>
        </p:nvPicPr>
        <p:blipFill>
          <a:blip r:embed="rId2" cstate="print"/>
          <a:srcRect t="4739" r="48950" b="3178"/>
          <a:stretch>
            <a:fillRect/>
          </a:stretch>
        </p:blipFill>
        <p:spPr bwMode="auto">
          <a:xfrm>
            <a:off x="404664" y="0"/>
            <a:ext cx="1944216" cy="235930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1124744" y="0"/>
            <a:ext cx="6172200" cy="75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Хохломская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роспись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68760" y="4932040"/>
            <a:ext cx="6172200" cy="46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Жостовская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роспись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20" name="Picture 4" descr="C:\Users\Администратор\Downloads\414354.jpg"/>
          <p:cNvPicPr>
            <a:picLocks noChangeAspect="1" noChangeArrowheads="1"/>
          </p:cNvPicPr>
          <p:nvPr/>
        </p:nvPicPr>
        <p:blipFill>
          <a:blip r:embed="rId3" cstate="print"/>
          <a:srcRect r="51477"/>
          <a:stretch>
            <a:fillRect/>
          </a:stretch>
        </p:blipFill>
        <p:spPr bwMode="auto">
          <a:xfrm>
            <a:off x="404664" y="4231136"/>
            <a:ext cx="1872208" cy="2594744"/>
          </a:xfrm>
          <a:prstGeom prst="rect">
            <a:avLst/>
          </a:prstGeom>
          <a:noFill/>
        </p:spPr>
      </p:pic>
      <p:pic>
        <p:nvPicPr>
          <p:cNvPr id="9221" name="Picture 5" descr="C:\Users\Администратор\Downloads\414354.jpg"/>
          <p:cNvPicPr>
            <a:picLocks noChangeAspect="1" noChangeArrowheads="1"/>
          </p:cNvPicPr>
          <p:nvPr/>
        </p:nvPicPr>
        <p:blipFill>
          <a:blip r:embed="rId3" cstate="print"/>
          <a:srcRect l="48726"/>
          <a:stretch>
            <a:fillRect/>
          </a:stretch>
        </p:blipFill>
        <p:spPr bwMode="auto">
          <a:xfrm>
            <a:off x="3068959" y="5436096"/>
            <a:ext cx="2635287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712" y="0"/>
            <a:ext cx="5112568" cy="79208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Узоры на тарелочках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ownloads\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7" t="12963" r="1562" b="11855"/>
          <a:stretch>
            <a:fillRect/>
          </a:stretch>
        </p:blipFill>
        <p:spPr bwMode="auto">
          <a:xfrm>
            <a:off x="1628800" y="827584"/>
            <a:ext cx="3456384" cy="382021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ownloads\74516112_large_214g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768" y="4716016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3536" y="971600"/>
            <a:ext cx="3662164" cy="152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Администратор\Downloads\mandala1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784" y="4813379"/>
            <a:ext cx="4320480" cy="4330621"/>
          </a:xfrm>
          <a:prstGeom prst="rect">
            <a:avLst/>
          </a:prstGeom>
          <a:noFill/>
        </p:spPr>
      </p:pic>
      <p:pic>
        <p:nvPicPr>
          <p:cNvPr id="2054" name="Picture 6" descr="C:\Users\Администратор\Downloads\pintar-colorir-mandalas-036.jpg"/>
          <p:cNvPicPr>
            <a:picLocks noChangeAspect="1" noChangeArrowheads="1"/>
          </p:cNvPicPr>
          <p:nvPr/>
        </p:nvPicPr>
        <p:blipFill>
          <a:blip r:embed="rId3" cstate="print"/>
          <a:srcRect l="1316" t="10328" r="1316" b="15287"/>
          <a:stretch>
            <a:fillRect/>
          </a:stretch>
        </p:blipFill>
        <p:spPr bwMode="auto">
          <a:xfrm>
            <a:off x="1556792" y="683568"/>
            <a:ext cx="3888432" cy="4159864"/>
          </a:xfrm>
          <a:prstGeom prst="rect">
            <a:avLst/>
          </a:prstGeom>
          <a:noFill/>
        </p:spPr>
      </p:pic>
      <p:pic>
        <p:nvPicPr>
          <p:cNvPr id="2055" name="Picture 7" descr="C:\Users\Администратор\Downloads\teaparty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7448" y="3995936"/>
            <a:ext cx="4182080" cy="4388989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-1827584" y="5652120"/>
            <a:ext cx="421804" cy="1940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36712" y="0"/>
            <a:ext cx="51125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Узоры на тарелочках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0"/>
            <a:ext cx="6172200" cy="74943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Геометрические узоры на посуде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25544" y="2411760"/>
            <a:ext cx="1933972" cy="4532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 descr="C:\Users\Администратор\Downloads\hello_html_3b76e140.gif"/>
          <p:cNvPicPr>
            <a:picLocks noChangeAspect="1" noChangeArrowheads="1"/>
          </p:cNvPicPr>
          <p:nvPr/>
        </p:nvPicPr>
        <p:blipFill>
          <a:blip r:embed="rId2" cstate="print"/>
          <a:srcRect t="20457" b="18534"/>
          <a:stretch>
            <a:fillRect/>
          </a:stretch>
        </p:blipFill>
        <p:spPr bwMode="auto">
          <a:xfrm>
            <a:off x="1124743" y="5292080"/>
            <a:ext cx="4136591" cy="3381955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ownloads\1434743384_raskraska_miska_s_ornamentom_raskraska_tarelka_dlya_detey_posuda_v_kartinka.jpg"/>
          <p:cNvPicPr>
            <a:picLocks noChangeAspect="1" noChangeArrowheads="1"/>
          </p:cNvPicPr>
          <p:nvPr/>
        </p:nvPicPr>
        <p:blipFill>
          <a:blip r:embed="rId3" cstate="print"/>
          <a:srcRect l="18588" t="33038" r="16332" b="26307"/>
          <a:stretch>
            <a:fillRect/>
          </a:stretch>
        </p:blipFill>
        <p:spPr bwMode="auto">
          <a:xfrm rot="20780707">
            <a:off x="3315891" y="2150307"/>
            <a:ext cx="3577172" cy="2520280"/>
          </a:xfrm>
          <a:prstGeom prst="rect">
            <a:avLst/>
          </a:prstGeom>
          <a:noFill/>
        </p:spPr>
      </p:pic>
      <p:pic>
        <p:nvPicPr>
          <p:cNvPr id="7" name="Picture 5" descr="C:\Users\Администратор\Downloads\mutfakesyalari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43608"/>
            <a:ext cx="3429000" cy="431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фоны для презентаций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1907704"/>
            <a:ext cx="6172200" cy="36724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Раскраска для одноклассников                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теме: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«Орнаменты и узоры на посуде».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09520" y="4860032"/>
            <a:ext cx="2005980" cy="330818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фоны для презентаций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2123728"/>
            <a:ext cx="6453336" cy="66967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Тип проекта: -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 содержанию проект можно считать 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интегрированным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так как в нем используется и </a:t>
            </a:r>
            <a:r>
              <a:rPr lang="ru-RU" sz="27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математическое содержание 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(геометрические фигуры), и </a:t>
            </a:r>
            <a:r>
              <a:rPr lang="ru-RU" sz="27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(составление орнамента, изображение фигур на посуде), и </a:t>
            </a:r>
            <a:r>
              <a:rPr lang="ru-RU" sz="27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ознакомление с окружающим 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типами 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декоративной росписи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b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-По характеру результата -  творческий, практико-ориентированный с элементами исследовательской деятельности ребёнка. </a:t>
            </a: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Форма представления продукта проекта 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-демонстрация презентации о посуде, выпуск </a:t>
            </a:r>
            <a:r>
              <a:rPr lang="ru-RU" sz="27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фотоотчёта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 творческой работе ребёнка, подборка раскрасок  с изображением посуды с геометрическим орнаментом и декоративной росписью.</a:t>
            </a:r>
            <a:r>
              <a:rPr lang="ru-RU" sz="1800" b="1" dirty="0" smtClean="0">
                <a:solidFill>
                  <a:srgbClr val="800000"/>
                </a:solidFill>
              </a:rPr>
              <a:t> </a:t>
            </a:r>
            <a:br>
              <a:rPr lang="ru-RU" sz="1800" b="1" dirty="0" smtClean="0">
                <a:solidFill>
                  <a:srgbClr val="800000"/>
                </a:solidFill>
              </a:rPr>
            </a:br>
            <a:r>
              <a:rPr lang="ru-RU" sz="1800" b="1" dirty="0" smtClean="0">
                <a:solidFill>
                  <a:srgbClr val="800000"/>
                </a:solidFill>
              </a:rPr>
              <a:t/>
            </a:r>
            <a:br>
              <a:rPr lang="ru-RU" sz="1800" b="1" dirty="0" smtClean="0">
                <a:solidFill>
                  <a:srgbClr val="800000"/>
                </a:solidFill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Цель и задачи проекта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  научиться рисовать геометрические узоры, чередовать элементы, понять правила их расположения друг за другом.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389440" y="2339752"/>
            <a:ext cx="2510036" cy="453232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фоны для презентаций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72" y="1187624"/>
            <a:ext cx="6381328" cy="77342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Этап 1. Подготовительный.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1. Обдумывание темы проекта.</a:t>
            </a:r>
            <a:b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2.- Знакомство с разнообразием орнамента, и его элементов. Просмотр фотографий посуды с геометрическим узором.</a:t>
            </a:r>
            <a:b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Этап 2. Основной.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1. Подборка фотографий  для </a:t>
            </a:r>
            <a:r>
              <a:rPr lang="ru-RU" sz="27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фотоотчёта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с изображением посуды.</a:t>
            </a:r>
            <a:b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2.Изготовление тарелки из папье-маше и украшение её декоративным орнаментом.</a:t>
            </a:r>
            <a:b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3. Лепка из пластилина цветочного орнамента в полосе.</a:t>
            </a:r>
            <a:b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4.Раскрашивание 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посуды с геометрическим орнаментом и декоративном узоре в раскраске.</a:t>
            </a:r>
            <a:b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Этап 3.Заключительный.</a:t>
            </a:r>
            <a:b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Демонстрация презентации о посуде в классе, предоставление альбома с фотографиями и раскрасок для одноклассников.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Итог проекта:</a:t>
            </a:r>
            <a:b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ходе проекта ребёнок узнал, как используются геометрические узоры на посуде, научился рисовать геометрические узоры, чередовать элементы.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93496" y="2267744"/>
            <a:ext cx="2942084" cy="395625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Администратор\Downloads\70942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5" y="2857"/>
            <a:ext cx="6860145" cy="91411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04" y="827584"/>
            <a:ext cx="5256584" cy="244827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Вокруг нас очень много предметов с геометрическими узорами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Узор 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– это рисунок, представляющий собой сочетание линий, красок, теней. 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Геометрический </a:t>
            </a:r>
            <a:r>
              <a:rPr lang="ru-RU" sz="27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узор </a:t>
            </a:r>
            <a: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– это рисунок, выполненный с помощью геометрических фигур.</a:t>
            </a:r>
            <a:br>
              <a:rPr lang="ru-RU" sz="27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05464" y="1475656"/>
            <a:ext cx="3734172" cy="37402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истратор\Downloads\239507909-3990674-500_500.jpg"/>
          <p:cNvPicPr>
            <a:picLocks noChangeAspect="1" noChangeArrowheads="1"/>
          </p:cNvPicPr>
          <p:nvPr/>
        </p:nvPicPr>
        <p:blipFill>
          <a:blip r:embed="rId3" cstate="print"/>
          <a:srcRect t="6105" r="7161" b="10457"/>
          <a:stretch>
            <a:fillRect/>
          </a:stretch>
        </p:blipFill>
        <p:spPr bwMode="auto">
          <a:xfrm>
            <a:off x="548680" y="3563888"/>
            <a:ext cx="2348880" cy="2111019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ownloads\dahlgrenbibtray.jpg"/>
          <p:cNvPicPr>
            <a:picLocks noChangeAspect="1" noChangeArrowheads="1"/>
          </p:cNvPicPr>
          <p:nvPr/>
        </p:nvPicPr>
        <p:blipFill>
          <a:blip r:embed="rId4" cstate="print"/>
          <a:srcRect t="5987"/>
          <a:stretch>
            <a:fillRect/>
          </a:stretch>
        </p:blipFill>
        <p:spPr bwMode="auto">
          <a:xfrm>
            <a:off x="2996952" y="3419872"/>
            <a:ext cx="3330951" cy="2320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Администратор\Downloads\1427772475_tazzine-di-design.jpg"/>
          <p:cNvPicPr>
            <a:picLocks noChangeAspect="1" noChangeArrowheads="1"/>
          </p:cNvPicPr>
          <p:nvPr/>
        </p:nvPicPr>
        <p:blipFill>
          <a:blip r:embed="rId5" cstate="print"/>
          <a:srcRect l="1050" r="1301" b="6970"/>
          <a:stretch>
            <a:fillRect/>
          </a:stretch>
        </p:blipFill>
        <p:spPr bwMode="auto">
          <a:xfrm>
            <a:off x="1052736" y="5868144"/>
            <a:ext cx="4896544" cy="3001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ownloads\70942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16" y="3894"/>
            <a:ext cx="6877216" cy="9140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0"/>
            <a:ext cx="6172200" cy="9654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Геометрические узоры на посуде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43608"/>
            <a:ext cx="6858000" cy="460851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Если повторить узор в определенной последовательности несколько раз получится орнамент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Орнамент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это узор, состоящий из ритмически упорядоченных элементов; предназначается для украшения различных предметов. </a:t>
            </a:r>
            <a:endParaRPr lang="ru-RU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Орнаменты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являются одним из </a:t>
            </a: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элементов национальной культуры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всех народов мира. С их помощью можно изучать обычаи и традиции той или иной страны. Узоры и орнаменты используются в народном творчестве.</a:t>
            </a:r>
            <a:r>
              <a:rPr lang="ru-RU" dirty="0" smtClean="0">
                <a:solidFill>
                  <a:srgbClr val="800000"/>
                </a:solidFill>
              </a:rPr>
              <a:t/>
            </a:r>
            <a:br>
              <a:rPr lang="ru-RU" dirty="0" smtClean="0">
                <a:solidFill>
                  <a:srgbClr val="800000"/>
                </a:solidFill>
              </a:rPr>
            </a:b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5123" name="Picture 3" descr="C:\Users\Администратор\Downloads\Image.jpg"/>
          <p:cNvPicPr>
            <a:picLocks noChangeAspect="1" noChangeArrowheads="1"/>
          </p:cNvPicPr>
          <p:nvPr/>
        </p:nvPicPr>
        <p:blipFill>
          <a:blip r:embed="rId3" cstate="print"/>
          <a:srcRect l="7143" t="4477" r="5357" b="8023"/>
          <a:stretch>
            <a:fillRect/>
          </a:stretch>
        </p:blipFill>
        <p:spPr bwMode="auto">
          <a:xfrm>
            <a:off x="1700808" y="5364088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Администратор\Downloads\33170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5" y="2857"/>
            <a:ext cx="6860145" cy="91411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272" y="323528"/>
            <a:ext cx="6552728" cy="136815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Традиционная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гжельская роспись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ярко-синие цветы, птицы и живописные орнаменты, рассыпанные по белому полю фарфора. 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Downloads\997003410_248_auto_5_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1691680"/>
            <a:ext cx="2362200" cy="2200275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ownloads\993003511_248_auto_5_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5024" y="1619672"/>
            <a:ext cx="2362200" cy="2200275"/>
          </a:xfrm>
          <a:prstGeom prst="rect">
            <a:avLst/>
          </a:prstGeom>
          <a:noFill/>
        </p:spPr>
      </p:pic>
      <p:pic>
        <p:nvPicPr>
          <p:cNvPr id="6148" name="Picture 4" descr="C:\Users\Администратор\Downloads\88335458_4809770_Gorodeckaya_razdelochnaya_dos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96" y="5796136"/>
            <a:ext cx="2420888" cy="3006171"/>
          </a:xfrm>
          <a:prstGeom prst="rect">
            <a:avLst/>
          </a:prstGeom>
          <a:noFill/>
        </p:spPr>
      </p:pic>
      <p:pic>
        <p:nvPicPr>
          <p:cNvPr id="6149" name="Picture 5" descr="C:\Users\Администратор\Downloads\gorodets33.jpg"/>
          <p:cNvPicPr>
            <a:picLocks noChangeAspect="1" noChangeArrowheads="1"/>
          </p:cNvPicPr>
          <p:nvPr/>
        </p:nvPicPr>
        <p:blipFill>
          <a:blip r:embed="rId6" cstate="print"/>
          <a:srcRect t="3101" r="13256" b="2315"/>
          <a:stretch>
            <a:fillRect/>
          </a:stretch>
        </p:blipFill>
        <p:spPr bwMode="auto">
          <a:xfrm>
            <a:off x="3429000" y="5580112"/>
            <a:ext cx="2497851" cy="33123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2656" y="3995936"/>
            <a:ext cx="6525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Городецкая роспись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существует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середины 19 века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в районе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города Городец.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Яркая, лаконичная городецкая роспись (жанровые сцены, фигурки коней, петухов, цветочные узоры), выполненная свободным мазком с белой и черной графической обводкой, украшала прялки, мебель, ставни, двери.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-3627784" y="3131840"/>
            <a:ext cx="1573932" cy="359621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Администратор\Downloads\33170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5" y="0"/>
            <a:ext cx="6860145" cy="91411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51520"/>
            <a:ext cx="6172200" cy="144016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Хохлома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представляет собой декоративную роспись деревянной посуды 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мебели,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выполненную красными, зелеными и чёрными тонами по золотистому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фону</a:t>
            </a:r>
            <a:r>
              <a:rPr lang="ru-RU" sz="2400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05664" y="2627784"/>
            <a:ext cx="2149996" cy="32361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Администратор\Downloads\928769d98d9e446675e2264eacc6d3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23728"/>
            <a:ext cx="2088232" cy="2100908"/>
          </a:xfrm>
          <a:prstGeom prst="rect">
            <a:avLst/>
          </a:prstGeom>
          <a:noFill/>
        </p:spPr>
      </p:pic>
      <p:pic>
        <p:nvPicPr>
          <p:cNvPr id="8196" name="Picture 4" descr="C:\Users\Администратор\Downloads\Pamyat-o-puteshestviyah.jpg"/>
          <p:cNvPicPr>
            <a:picLocks noChangeAspect="1" noChangeArrowheads="1"/>
          </p:cNvPicPr>
          <p:nvPr/>
        </p:nvPicPr>
        <p:blipFill>
          <a:blip r:embed="rId4" cstate="print"/>
          <a:srcRect l="8064" r="5249" b="12305"/>
          <a:stretch>
            <a:fillRect/>
          </a:stretch>
        </p:blipFill>
        <p:spPr bwMode="auto">
          <a:xfrm>
            <a:off x="2276872" y="1691680"/>
            <a:ext cx="2304256" cy="2808312"/>
          </a:xfrm>
          <a:prstGeom prst="rect">
            <a:avLst/>
          </a:prstGeom>
          <a:noFill/>
        </p:spPr>
      </p:pic>
      <p:pic>
        <p:nvPicPr>
          <p:cNvPr id="8197" name="Picture 5" descr="C:\Users\Администратор\Downloads\Расписная мышь  M207-11 роспись Хохлома-733x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7760" y="2051720"/>
            <a:ext cx="2160240" cy="21602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32656" y="4644008"/>
            <a:ext cx="62646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мотив </a:t>
            </a:r>
            <a:r>
              <a:rPr lang="ru-RU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жостовской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росписи — цветочный букет простой композиции, в котором чередуются крупные садовые и мелкие полевые цветы. Роспись производится обычно по чёрному фону (иногда по красному, синему, зелёному, серебряному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C:\Users\Администратор\Downloads\prazdnitchnji_buket.jpg"/>
          <p:cNvPicPr>
            <a:picLocks noChangeAspect="1" noChangeArrowheads="1"/>
          </p:cNvPicPr>
          <p:nvPr/>
        </p:nvPicPr>
        <p:blipFill>
          <a:blip r:embed="rId6" cstate="print"/>
          <a:srcRect l="8001"/>
          <a:stretch>
            <a:fillRect/>
          </a:stretch>
        </p:blipFill>
        <p:spPr bwMode="auto">
          <a:xfrm>
            <a:off x="476672" y="6516216"/>
            <a:ext cx="2592288" cy="2257308"/>
          </a:xfrm>
          <a:prstGeom prst="rect">
            <a:avLst/>
          </a:prstGeom>
          <a:noFill/>
        </p:spPr>
      </p:pic>
      <p:pic>
        <p:nvPicPr>
          <p:cNvPr id="8199" name="Picture 7" descr="C:\Users\Администратор\Downloads\17154254.grfy3hi58o.W330.jpg"/>
          <p:cNvPicPr>
            <a:picLocks noChangeAspect="1" noChangeArrowheads="1"/>
          </p:cNvPicPr>
          <p:nvPr/>
        </p:nvPicPr>
        <p:blipFill>
          <a:blip r:embed="rId7" cstate="print"/>
          <a:srcRect l="10482" r="10482"/>
          <a:stretch>
            <a:fillRect/>
          </a:stretch>
        </p:blipFill>
        <p:spPr bwMode="auto">
          <a:xfrm>
            <a:off x="3501008" y="6516216"/>
            <a:ext cx="2520280" cy="2309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Администратор\Downloads\70942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"/>
            <a:ext cx="6860145" cy="91411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728" y="251520"/>
            <a:ext cx="5112568" cy="792088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Дарина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процессе освоения проекта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дминистратор\Desktop\бассейн Дарина\DSC_04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202" r="12820"/>
          <a:stretch>
            <a:fillRect/>
          </a:stretch>
        </p:blipFill>
        <p:spPr bwMode="auto">
          <a:xfrm>
            <a:off x="332656" y="1403648"/>
            <a:ext cx="2825552" cy="2636690"/>
          </a:xfrm>
          <a:prstGeom prst="rect">
            <a:avLst/>
          </a:prstGeom>
          <a:noFill/>
        </p:spPr>
      </p:pic>
      <p:pic>
        <p:nvPicPr>
          <p:cNvPr id="10243" name="Picture 3" descr="C:\Users\Администратор\Desktop\бассейн Дарина\DSC_0429.JPG"/>
          <p:cNvPicPr>
            <a:picLocks noChangeAspect="1" noChangeArrowheads="1"/>
          </p:cNvPicPr>
          <p:nvPr/>
        </p:nvPicPr>
        <p:blipFill>
          <a:blip r:embed="rId4" cstate="print"/>
          <a:srcRect l="21000" r="18101"/>
          <a:stretch>
            <a:fillRect/>
          </a:stretch>
        </p:blipFill>
        <p:spPr bwMode="auto">
          <a:xfrm>
            <a:off x="3212976" y="1979712"/>
            <a:ext cx="1872208" cy="2036209"/>
          </a:xfrm>
          <a:prstGeom prst="rect">
            <a:avLst/>
          </a:prstGeom>
          <a:noFill/>
        </p:spPr>
      </p:pic>
      <p:pic>
        <p:nvPicPr>
          <p:cNvPr id="10244" name="Picture 4" descr="C:\Users\Администратор\Desktop\бассейн Дарина\DSC_0431.JPG"/>
          <p:cNvPicPr>
            <a:picLocks noChangeAspect="1" noChangeArrowheads="1"/>
          </p:cNvPicPr>
          <p:nvPr/>
        </p:nvPicPr>
        <p:blipFill>
          <a:blip r:embed="rId5" cstate="print"/>
          <a:srcRect l="11342" r="14551"/>
          <a:stretch>
            <a:fillRect/>
          </a:stretch>
        </p:blipFill>
        <p:spPr bwMode="auto">
          <a:xfrm>
            <a:off x="4509120" y="3275856"/>
            <a:ext cx="2060848" cy="1841913"/>
          </a:xfrm>
          <a:prstGeom prst="rect">
            <a:avLst/>
          </a:prstGeom>
          <a:noFill/>
        </p:spPr>
      </p:pic>
      <p:pic>
        <p:nvPicPr>
          <p:cNvPr id="10245" name="Picture 5" descr="C:\Users\Администратор\Desktop\бассейн Дарина\DSC_0432.JPG"/>
          <p:cNvPicPr>
            <a:picLocks noChangeAspect="1" noChangeArrowheads="1"/>
          </p:cNvPicPr>
          <p:nvPr/>
        </p:nvPicPr>
        <p:blipFill>
          <a:blip r:embed="rId6" cstate="print"/>
          <a:srcRect r="3015"/>
          <a:stretch>
            <a:fillRect/>
          </a:stretch>
        </p:blipFill>
        <p:spPr bwMode="auto">
          <a:xfrm>
            <a:off x="332656" y="4716016"/>
            <a:ext cx="2952328" cy="2016224"/>
          </a:xfrm>
          <a:prstGeom prst="rect">
            <a:avLst/>
          </a:prstGeom>
          <a:noFill/>
        </p:spPr>
      </p:pic>
      <p:pic>
        <p:nvPicPr>
          <p:cNvPr id="10246" name="Picture 6" descr="C:\Users\Администратор\Desktop\бассейн Дарина\DSC_0435.JPG"/>
          <p:cNvPicPr>
            <a:picLocks noChangeAspect="1" noChangeArrowheads="1"/>
          </p:cNvPicPr>
          <p:nvPr/>
        </p:nvPicPr>
        <p:blipFill>
          <a:blip r:embed="rId7" cstate="print"/>
          <a:srcRect l="2015" r="30998"/>
          <a:stretch>
            <a:fillRect/>
          </a:stretch>
        </p:blipFill>
        <p:spPr bwMode="auto">
          <a:xfrm>
            <a:off x="3356991" y="5868144"/>
            <a:ext cx="3096345" cy="30615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0648" y="4283968"/>
            <a:ext cx="479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тарелки из папье-маше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6672" y="1043608"/>
            <a:ext cx="6381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Лепка из пластилина цветочного орнамента в полосе.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40768" y="6804248"/>
            <a:ext cx="1800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Раскрашивание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посуды с геометрическим орнаментом и декоративном узоре в раскраске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736" y="0"/>
            <a:ext cx="6172200" cy="4614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Гжельская роспись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истратор\Downloads\narod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33" r="49834" b="3758"/>
          <a:stretch>
            <a:fillRect/>
          </a:stretch>
        </p:blipFill>
        <p:spPr bwMode="auto">
          <a:xfrm>
            <a:off x="476672" y="0"/>
            <a:ext cx="1368152" cy="1868695"/>
          </a:xfrm>
          <a:prstGeom prst="rect">
            <a:avLst/>
          </a:prstGeom>
          <a:noFill/>
        </p:spPr>
      </p:pic>
      <p:pic>
        <p:nvPicPr>
          <p:cNvPr id="7171" name="Picture 3" descr="C:\Users\Администратор\Downloads\narod15.jpg"/>
          <p:cNvPicPr>
            <a:picLocks noChangeAspect="1" noChangeArrowheads="1"/>
          </p:cNvPicPr>
          <p:nvPr/>
        </p:nvPicPr>
        <p:blipFill>
          <a:blip r:embed="rId2" cstate="print"/>
          <a:srcRect l="50399" b="2555"/>
          <a:stretch>
            <a:fillRect/>
          </a:stretch>
        </p:blipFill>
        <p:spPr bwMode="auto">
          <a:xfrm>
            <a:off x="2276872" y="467544"/>
            <a:ext cx="2825552" cy="3768247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96752" y="4427984"/>
            <a:ext cx="6172200" cy="46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Городетская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роспись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2" name="Picture 4" descr="C:\Users\Администратор\Downloads\6ut5.jpg"/>
          <p:cNvPicPr>
            <a:picLocks noChangeAspect="1" noChangeArrowheads="1"/>
          </p:cNvPicPr>
          <p:nvPr/>
        </p:nvPicPr>
        <p:blipFill>
          <a:blip r:embed="rId3" cstate="print"/>
          <a:srcRect r="51050" b="6551"/>
          <a:stretch>
            <a:fillRect/>
          </a:stretch>
        </p:blipFill>
        <p:spPr bwMode="auto">
          <a:xfrm>
            <a:off x="0" y="3740074"/>
            <a:ext cx="2204864" cy="2848150"/>
          </a:xfrm>
          <a:prstGeom prst="rect">
            <a:avLst/>
          </a:prstGeom>
          <a:noFill/>
        </p:spPr>
      </p:pic>
      <p:pic>
        <p:nvPicPr>
          <p:cNvPr id="7173" name="Picture 5" descr="C:\Users\Администратор\Downloads\6ut5.jpg"/>
          <p:cNvPicPr>
            <a:picLocks noChangeAspect="1" noChangeArrowheads="1"/>
          </p:cNvPicPr>
          <p:nvPr/>
        </p:nvPicPr>
        <p:blipFill>
          <a:blip r:embed="rId4" cstate="print"/>
          <a:srcRect l="49349"/>
          <a:stretch>
            <a:fillRect/>
          </a:stretch>
        </p:blipFill>
        <p:spPr bwMode="auto">
          <a:xfrm>
            <a:off x="2852936" y="5103810"/>
            <a:ext cx="3024336" cy="4040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110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на тему: «Орнаменты и узоры на посуде»</vt:lpstr>
      <vt:lpstr>Тип проекта: -По содержанию проект можно считать интегрированным, так как в нем используется и математическое содержание (геометрические фигуры), и рисование (составление орнамента, изображение фигур на посуде), и ознакомление с окружающим ( знакомство типами декоративной росписи).  -По характеру результата -  творческий, практико-ориентированный с элементами исследовательской деятельности ребёнка.  Форма представления продукта проекта -демонстрация презентации о посуде, выпуск фотоотчёта о творческой работе ребёнка, подборка раскрасок  с изображением посуды с геометрическим орнаментом и декоративной росписью.   Цель и задачи проекта:   научиться рисовать геометрические узоры, чередовать элементы, понять правила их расположения друг за другом.   </vt:lpstr>
      <vt:lpstr>Этапы работы Этап 1. Подготовительный. 1. Обдумывание темы проекта. 2.- Знакомство с разнообразием орнамента, и его элементов. Просмотр фотографий посуды с геометрическим узором.  Этап 2. Основной. 1. Подборка фотографий  для фотоотчёта с изображением посуды. 2.Изготовление тарелки из папье-маше и украшение её декоративным орнаментом. 3. Лепка из пластилина цветочного орнамента в полосе. 4.Раскрашивание посуды с геометрическим орнаментом и декоративном узоре в раскраске. Этап 3.Заключительный. Демонстрация презентации о посуде в классе, предоставление альбома с фотографиями и раскрасок для одноклассников.  Итог проекта:  В ходе проекта ребёнок узнал, как используются геометрические узоры на посуде, научился рисовать геометрические узоры, чередовать элементы.   </vt:lpstr>
      <vt:lpstr> Вокруг нас очень много предметов с геометрическими узорами.  Узор – это рисунок, представляющий собой сочетание линий, красок, теней.  Геометрический узор – это рисунок, выполненный с помощью геометрических фигур. </vt:lpstr>
      <vt:lpstr>Геометрические узоры на посуде</vt:lpstr>
      <vt:lpstr>Традиционная гжельская роспись - ярко-синие цветы, птицы и живописные орнаменты, рассыпанные по белому полю фарфора. </vt:lpstr>
      <vt:lpstr>Хохлома представляет собой декоративную роспись деревянной посуды и мебели, выполненную красными, зелеными и чёрными тонами по золотистому фону.</vt:lpstr>
      <vt:lpstr>Дарина в процессе освоения проекта</vt:lpstr>
      <vt:lpstr>Гжельская роспись</vt:lpstr>
      <vt:lpstr>Хохломская  роспись</vt:lpstr>
      <vt:lpstr>Узоры на тарелочках</vt:lpstr>
      <vt:lpstr>Слайд 12</vt:lpstr>
      <vt:lpstr>Геометрические узоры на посуде</vt:lpstr>
      <vt:lpstr>Раскраска для одноклассников                   по теме:  «Орнаменты и узоры на посуде».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30</cp:revision>
  <dcterms:created xsi:type="dcterms:W3CDTF">2015-11-28T21:16:55Z</dcterms:created>
  <dcterms:modified xsi:type="dcterms:W3CDTF">2015-11-29T20:18:11Z</dcterms:modified>
</cp:coreProperties>
</file>