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83" autoAdjust="0"/>
    <p:restoredTop sz="96471" autoAdjust="0"/>
  </p:normalViewPr>
  <p:slideViewPr>
    <p:cSldViewPr>
      <p:cViewPr varScale="1">
        <p:scale>
          <a:sx n="71" d="100"/>
          <a:sy n="71" d="100"/>
        </p:scale>
        <p:origin x="-7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5133C-B504-45C7-964E-534AC74447D1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57AF0-1768-472D-81DF-0D106D794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FFFF7-8529-434F-B13E-B8C0795E2540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8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49D78-8108-4357-AD0F-AC1488D8B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C258D-DE7E-446B-ABCE-C377A1F3F1F8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F0DD5-A4E5-4BB7-844B-A977545762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96999-60B4-494B-9DD0-14E41A6113A1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CC5AF-B7C7-4FFA-A871-F962D91DB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28EDE-55A3-4A46-B488-D4E1ACF43CCB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DDC6-A02A-4FD8-8685-39563E0555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F9237-25E1-4A41-BF78-0E91C90DCA18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67D88-E94D-46C6-ABD8-8B6F4D6BB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E2C1D-DFF8-4F27-83AF-B61F74A64577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C3C1-CE94-47A5-92F5-9F7A208916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Дата 3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613C21-A542-417E-8B85-F1A94998EF9C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69408C-FEE6-41AA-B573-783FCE9FB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ctrTitle" idx="4294967295"/>
          </p:nvPr>
        </p:nvSpPr>
        <p:spPr bwMode="auto">
          <a:xfrm>
            <a:off x="685800" y="260350"/>
            <a:ext cx="7772400" cy="93662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1400" cap="none" smtClean="0">
                <a:effectLst/>
                <a:latin typeface="Franklin Gothic Medium" pitchFamily="34" charset="0"/>
              </a:rPr>
              <a:t>МУНИЦИПАЛЬНОЕ БЮДЖЕТНОЕ ДОШКОЛЬНОЕ ОБРАЗОВАТЕЛЬНОЕ УЧРЕЖДЕНИЕ «МБДОУ" Ясли – сад №9"Солнышко" с. Яркое Поле" Кировского района Республики Крым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subTitle" idx="4294967295"/>
          </p:nvPr>
        </p:nvSpPr>
        <p:spPr>
          <a:xfrm>
            <a:off x="1619250" y="1341438"/>
            <a:ext cx="6400800" cy="1655762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ru-RU" sz="2800" smtClean="0">
                <a:latin typeface="Franklin Gothic Book" pitchFamily="34" charset="0"/>
              </a:rPr>
              <a:t>Лепка в технике «Пластилинография»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ru-RU" sz="2400" smtClean="0">
                <a:latin typeface="Franklin Gothic Book" pitchFamily="34" charset="0"/>
              </a:rPr>
              <a:t>(с элементами разрезной, рельефной техники)</a:t>
            </a:r>
            <a:endParaRPr lang="ru-RU" sz="2400" b="1" smtClean="0">
              <a:latin typeface="Franklin Gothic Book" pitchFamily="34" charset="0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ru-RU" sz="2800" smtClean="0">
                <a:latin typeface="Franklin Gothic Book" pitchFamily="34" charset="0"/>
              </a:rPr>
              <a:t>На тему "Гроздь винограда"</a:t>
            </a:r>
            <a:endParaRPr lang="ru-RU" sz="2800" b="1" smtClean="0">
              <a:latin typeface="Franklin Gothic Book" pitchFamily="34" charset="0"/>
            </a:endParaRPr>
          </a:p>
          <a:p>
            <a:pPr marL="0" indent="0" algn="ctr">
              <a:buFont typeface="Wingdings 2" pitchFamily="18" charset="2"/>
              <a:buNone/>
            </a:pPr>
            <a:endParaRPr lang="ru-RU" sz="2800" smtClean="0">
              <a:latin typeface="Franklin Gothic Book" pitchFamily="34" charset="0"/>
            </a:endParaRPr>
          </a:p>
        </p:txBody>
      </p:sp>
      <p:pic>
        <p:nvPicPr>
          <p:cNvPr id="31748" name="Picture 4" descr="E5CFB079-3471-4BDD-8FC1-5C7517BC6A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2997200"/>
            <a:ext cx="2746375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5867400" y="4319588"/>
            <a:ext cx="2700338" cy="304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sz="1400"/>
          </a:p>
          <a:p>
            <a:endParaRPr lang="ru-RU" sz="1400"/>
          </a:p>
          <a:p>
            <a:endParaRPr lang="ru-RU" sz="1400"/>
          </a:p>
          <a:p>
            <a:endParaRPr lang="ru-RU" sz="1400"/>
          </a:p>
          <a:p>
            <a:endParaRPr lang="ru-RU" sz="1400"/>
          </a:p>
          <a:p>
            <a:endParaRPr lang="ru-RU" sz="1400"/>
          </a:p>
          <a:p>
            <a:endParaRPr lang="ru-RU" sz="1400"/>
          </a:p>
          <a:p>
            <a:endParaRPr lang="ru-RU" sz="1400"/>
          </a:p>
          <a:p>
            <a:endParaRPr lang="ru-RU" sz="1400"/>
          </a:p>
          <a:p>
            <a:r>
              <a:rPr lang="ru-RU" sz="1400"/>
              <a:t>Воспитатель: ПОЛИЩУК  М.В.</a:t>
            </a:r>
            <a:r>
              <a:rPr lang="ru-RU"/>
              <a:t/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  <a:p>
            <a:pPr eaLnBrk="0" hangingPunct="0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1800" cap="none" smtClean="0">
                <a:effectLst/>
                <a:latin typeface="Times New Roman" pitchFamily="18" charset="0"/>
              </a:rPr>
              <a:t>Лепка в технике "Пластилинография"</a:t>
            </a:r>
            <a:br>
              <a:rPr lang="ru-RU" sz="1800" cap="none" smtClean="0">
                <a:effectLst/>
                <a:latin typeface="Times New Roman" pitchFamily="18" charset="0"/>
              </a:rPr>
            </a:br>
            <a:r>
              <a:rPr lang="ru-RU" sz="1800" cap="none" smtClean="0">
                <a:effectLst/>
                <a:latin typeface="Times New Roman" pitchFamily="18" charset="0"/>
              </a:rPr>
              <a:t>(с элементами разрезной и рельефной техники) на тему "Гроздь винограда"</a:t>
            </a:r>
            <a:br>
              <a:rPr lang="ru-RU" sz="1800" cap="none" smtClean="0">
                <a:effectLst/>
                <a:latin typeface="Times New Roman" pitchFamily="18" charset="0"/>
              </a:rPr>
            </a:br>
            <a:r>
              <a:rPr lang="ru-RU" sz="1800" cap="none" smtClean="0">
                <a:effectLst/>
                <a:latin typeface="Times New Roman" pitchFamily="18" charset="0"/>
              </a:rPr>
              <a:t>Предлагаю вашему вниманию   для детей 6-7 лет  лепку в нетрадиционной  технике.</a:t>
            </a:r>
            <a:r>
              <a:rPr lang="ru-RU" sz="3200" cap="none" smtClean="0">
                <a:effectLst/>
                <a:latin typeface="Franklin Gothic Medium" pitchFamily="34" charset="0"/>
              </a:rPr>
              <a:t> </a:t>
            </a:r>
          </a:p>
        </p:txBody>
      </p:sp>
      <p:pic>
        <p:nvPicPr>
          <p:cNvPr id="56326" name="Picture 6" descr="й1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411413" y="1557338"/>
            <a:ext cx="4086225" cy="51435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1800" cap="none" smtClean="0">
                <a:effectLst/>
                <a:latin typeface="Times New Roman" pitchFamily="18" charset="0"/>
              </a:rPr>
              <a:t>Для выполнения этого панно нам потребуется: картон формата А4, скотч, пластилин(желтого, зеленого, синего, малинового, оранжевого, белого, фиолетового) цветов, зубочистка или острая палочка, резачок (приспособление для резки пластилина, трафарет, тонкие веточки, тарелочка с водой и салфетка</a:t>
            </a:r>
            <a:r>
              <a:rPr lang="ru-RU" sz="3200" cap="none" smtClean="0">
                <a:effectLst/>
                <a:latin typeface="Franklin Gothic Medium" pitchFamily="34" charset="0"/>
              </a:rPr>
              <a:t> </a:t>
            </a:r>
          </a:p>
        </p:txBody>
      </p:sp>
      <p:pic>
        <p:nvPicPr>
          <p:cNvPr id="57348" name="Picture 4" descr="ц1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979613" y="1700213"/>
            <a:ext cx="4824412" cy="482441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1800" cap="none" smtClean="0">
                <a:effectLst/>
                <a:latin typeface="Times New Roman" pitchFamily="18" charset="0"/>
              </a:rPr>
              <a:t>Заклеиваем скотчем картон, чтобы легче было наносить пластилин.</a:t>
            </a:r>
            <a:br>
              <a:rPr lang="ru-RU" sz="1800" cap="none" smtClean="0">
                <a:effectLst/>
                <a:latin typeface="Times New Roman" pitchFamily="18" charset="0"/>
              </a:rPr>
            </a:br>
            <a:r>
              <a:rPr lang="ru-RU" sz="1800" cap="none" smtClean="0">
                <a:effectLst/>
                <a:latin typeface="Times New Roman" pitchFamily="18" charset="0"/>
              </a:rPr>
              <a:t>Размазываем пластелин по поверхности. В технике "Пластилинография" (т. е. рисуем пластилином) наносим фон. Для того, чтобы легче было работать с пластилином и чтобы он не прилипал к рукам смачивайте руки в воде или обрабатывайте влажной салфеткой.</a:t>
            </a:r>
          </a:p>
        </p:txBody>
      </p:sp>
      <p:pic>
        <p:nvPicPr>
          <p:cNvPr id="58373" name="Picture 5" descr="IMG_20161106_2031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916113"/>
            <a:ext cx="3409950" cy="4540250"/>
          </a:xfrm>
          <a:prstGeom prst="rect">
            <a:avLst/>
          </a:prstGeom>
          <a:noFill/>
        </p:spPr>
      </p:pic>
      <p:pic>
        <p:nvPicPr>
          <p:cNvPr id="58372" name="Picture 4" descr="йй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8350" y="1916113"/>
            <a:ext cx="4071938" cy="4538662"/>
          </a:xfrm>
          <a:prstGeom prst="rect">
            <a:avLst/>
          </a:prstGeom>
          <a:noFill/>
        </p:spPr>
      </p:pic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4265613" y="2524125"/>
            <a:ext cx="612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1200">
                <a:cs typeface="Times New Roman" pitchFamily="18" charset="0"/>
              </a:rPr>
              <a:t>          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cap="none" smtClean="0">
                <a:effectLst/>
                <a:latin typeface="Franklin Gothic Medium" pitchFamily="34" charset="0"/>
              </a:rPr>
              <a:t> </a:t>
            </a:r>
            <a:r>
              <a:rPr lang="ru-RU" sz="2000" cap="none" smtClean="0">
                <a:effectLst/>
                <a:latin typeface="Times New Roman" pitchFamily="18" charset="0"/>
              </a:rPr>
              <a:t>Лист винограда вырезаем по трафарету с помощью зубочистки.</a:t>
            </a:r>
          </a:p>
        </p:txBody>
      </p:sp>
      <p:pic>
        <p:nvPicPr>
          <p:cNvPr id="59397" name="Picture 5" descr="у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000" y="1557338"/>
            <a:ext cx="4375150" cy="4394200"/>
          </a:xfrm>
          <a:prstGeom prst="rect">
            <a:avLst/>
          </a:prstGeom>
          <a:noFill/>
        </p:spPr>
      </p:pic>
      <p:pic>
        <p:nvPicPr>
          <p:cNvPr id="59396" name="Picture 4" descr="4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557338"/>
            <a:ext cx="4054475" cy="4391025"/>
          </a:xfrm>
          <a:prstGeom prst="rect">
            <a:avLst/>
          </a:prstGeom>
          <a:noFill/>
        </p:spPr>
      </p:pic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4243388" y="2247900"/>
            <a:ext cx="6556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1200">
                <a:cs typeface="Times New Roman" pitchFamily="18" charset="0"/>
              </a:rPr>
              <a:t>           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1800" cap="none" smtClean="0">
                <a:effectLst/>
                <a:latin typeface="Times New Roman" pitchFamily="18" charset="0"/>
              </a:rPr>
              <a:t>Намечаем контур виноградной грозди зубочисткой и приступаем к изготовлению ягод</a:t>
            </a:r>
            <a:r>
              <a:rPr lang="ru-RU" sz="3200" cap="none" smtClean="0">
                <a:effectLst/>
                <a:latin typeface="Franklin Gothic Medium" pitchFamily="34" charset="0"/>
              </a:rPr>
              <a:t> </a:t>
            </a:r>
          </a:p>
        </p:txBody>
      </p:sp>
      <p:pic>
        <p:nvPicPr>
          <p:cNvPr id="60421" name="Picture 5" descr="4у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628775"/>
            <a:ext cx="3319463" cy="4535488"/>
          </a:xfrm>
          <a:prstGeom prst="rect">
            <a:avLst/>
          </a:prstGeom>
          <a:noFill/>
        </p:spPr>
      </p:pic>
      <p:pic>
        <p:nvPicPr>
          <p:cNvPr id="60420" name="Picture 4" descr="IMG_20161106_2141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1628775"/>
            <a:ext cx="3411537" cy="4537075"/>
          </a:xfrm>
          <a:prstGeom prst="rect">
            <a:avLst/>
          </a:prstGeom>
          <a:noFill/>
        </p:spPr>
      </p:pic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4394200" y="2914650"/>
            <a:ext cx="355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1200">
                <a:cs typeface="Times New Roman" pitchFamily="18" charset="0"/>
              </a:rPr>
              <a:t>    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457200"/>
            <a:ext cx="3114675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800" cap="none" smtClean="0">
                <a:effectLst/>
                <a:latin typeface="Times New Roman" pitchFamily="18" charset="0"/>
              </a:rPr>
              <a:t>После чего укладываем ягодки снизу вверх.</a:t>
            </a:r>
          </a:p>
        </p:txBody>
      </p:sp>
      <p:pic>
        <p:nvPicPr>
          <p:cNvPr id="61444" name="Picture 4" descr="IMG_20161106_214531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196975"/>
            <a:ext cx="3640138" cy="4824413"/>
          </a:xfrm>
        </p:spPr>
      </p:pic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4427538" y="282575"/>
            <a:ext cx="40322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Сделайте рамочку, для этого раскатайте пластилин тонким жгутиком и обмотайте его вокруг веточки и прижмите плотно по краю панно.</a:t>
            </a:r>
            <a:endParaRPr lang="ru-RU">
              <a:latin typeface="Times New Roman" pitchFamily="18" charset="0"/>
            </a:endParaRPr>
          </a:p>
          <a:p>
            <a:pPr eaLnBrk="0" hangingPunct="0"/>
            <a:endParaRPr lang="ru-RU">
              <a:latin typeface="Times New Roman" pitchFamily="18" charset="0"/>
            </a:endParaRPr>
          </a:p>
        </p:txBody>
      </p:sp>
      <p:pic>
        <p:nvPicPr>
          <p:cNvPr id="61445" name="Picture 5" descr="IMG_20161106_22204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1557338"/>
            <a:ext cx="3298825" cy="43926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cap="none" smtClean="0">
                <a:effectLst/>
                <a:latin typeface="Franklin Gothic Medium" pitchFamily="34" charset="0"/>
              </a:rPr>
              <a:t>Оформление   готово!</a:t>
            </a:r>
          </a:p>
        </p:txBody>
      </p:sp>
      <p:pic>
        <p:nvPicPr>
          <p:cNvPr id="62468" name="Picture 4" descr="КК1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289175" y="1196975"/>
            <a:ext cx="4629150" cy="5472113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464</TotalTime>
  <Words>181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8</vt:i4>
      </vt:variant>
    </vt:vector>
  </HeadingPairs>
  <TitlesOfParts>
    <vt:vector size="21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МУНИЦИПАЛЬНОЕ БЮДЖЕТНОЕ ДОШКОЛЬНОЕ ОБРАЗОВАТЕЛЬНОЕ УЧРЕЖДЕНИЕ «МБДОУ" Ясли – сад №9"Солнышко" с. Яркое Поле" Кировского района Республики Крым</vt:lpstr>
      <vt:lpstr>Лепка в технике "Пластилинография" (с элементами разрезной и рельефной техники) на тему "Гроздь винограда" Предлагаю вашему вниманию   для детей 6-7 лет  лепку в нетрадиционной  технике. </vt:lpstr>
      <vt:lpstr>Для выполнения этого панно нам потребуется: картон формата А4, скотч, пластилин(желтого, зеленого, синего, малинового, оранжевого, белого, фиолетового) цветов, зубочистка или острая палочка, резачок (приспособление для резки пластилина, трафарет, тонкие веточки, тарелочка с водой и салфетка </vt:lpstr>
      <vt:lpstr>Заклеиваем скотчем картон, чтобы легче было наносить пластилин. Размазываем пластелин по поверхности. В технике "Пластилинография" (т. е. рисуем пластилином) наносим фон. Для того, чтобы легче было работать с пластилином и чтобы он не прилипал к рукам смачивайте руки в воде или обрабатывайте влажной салфеткой.</vt:lpstr>
      <vt:lpstr> Лист винограда вырезаем по трафарету с помощью зубочистки.</vt:lpstr>
      <vt:lpstr>Намечаем контур виноградной грозди зубочисткой и приступаем к изготовлению ягод </vt:lpstr>
      <vt:lpstr>После чего укладываем ягодки снизу вверх.</vt:lpstr>
      <vt:lpstr>Оформление   готово!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Евгения</dc:creator>
  <cp:lastModifiedBy>Марина</cp:lastModifiedBy>
  <cp:revision>26</cp:revision>
  <dcterms:created xsi:type="dcterms:W3CDTF">2013-03-20T14:09:00Z</dcterms:created>
  <dcterms:modified xsi:type="dcterms:W3CDTF">2019-02-18T16:34:15Z</dcterms:modified>
</cp:coreProperties>
</file>