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74" r:id="rId3"/>
    <p:sldId id="278" r:id="rId4"/>
    <p:sldId id="275" r:id="rId5"/>
    <p:sldId id="277" r:id="rId6"/>
    <p:sldId id="276" r:id="rId7"/>
    <p:sldId id="267" r:id="rId8"/>
    <p:sldId id="268" r:id="rId9"/>
    <p:sldId id="261" r:id="rId10"/>
    <p:sldId id="272" r:id="rId11"/>
    <p:sldId id="273" r:id="rId12"/>
    <p:sldId id="264" r:id="rId13"/>
  </p:sldIdLst>
  <p:sldSz cx="9144000" cy="6858000" type="screen4x3"/>
  <p:notesSz cx="6858000" cy="9144000"/>
  <p:custDataLst>
    <p:tags r:id="rId14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4EE3A-CF6B-4BD2-A232-2F7290A69755}" type="datetimeFigureOut">
              <a:rPr lang="ru-RU" smtClean="0"/>
              <a:pPr/>
              <a:t>21.08.2019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6A69C-1605-4321-8E1B-256D458883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4EE3A-CF6B-4BD2-A232-2F7290A69755}" type="datetimeFigureOut">
              <a:rPr lang="ru-RU" smtClean="0"/>
              <a:pPr/>
              <a:t>21.08.2019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6A69C-1605-4321-8E1B-256D458883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4EE3A-CF6B-4BD2-A232-2F7290A69755}" type="datetimeFigureOut">
              <a:rPr lang="ru-RU" smtClean="0"/>
              <a:pPr/>
              <a:t>21.08.2019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6A69C-1605-4321-8E1B-256D458883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4EE3A-CF6B-4BD2-A232-2F7290A69755}" type="datetimeFigureOut">
              <a:rPr lang="ru-RU" smtClean="0"/>
              <a:pPr/>
              <a:t>21.08.2019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6A69C-1605-4321-8E1B-256D458883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4EE3A-CF6B-4BD2-A232-2F7290A69755}" type="datetimeFigureOut">
              <a:rPr lang="ru-RU" smtClean="0"/>
              <a:pPr/>
              <a:t>21.08.2019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6A69C-1605-4321-8E1B-256D458883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4EE3A-CF6B-4BD2-A232-2F7290A69755}" type="datetimeFigureOut">
              <a:rPr lang="ru-RU" smtClean="0"/>
              <a:pPr/>
              <a:t>21.08.2019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6A69C-1605-4321-8E1B-256D458883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4EE3A-CF6B-4BD2-A232-2F7290A69755}" type="datetimeFigureOut">
              <a:rPr lang="ru-RU" smtClean="0"/>
              <a:pPr/>
              <a:t>21.08.2019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6A69C-1605-4321-8E1B-256D458883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4EE3A-CF6B-4BD2-A232-2F7290A69755}" type="datetimeFigureOut">
              <a:rPr lang="ru-RU" smtClean="0"/>
              <a:pPr/>
              <a:t>21.08.2019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6A69C-1605-4321-8E1B-256D458883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4EE3A-CF6B-4BD2-A232-2F7290A69755}" type="datetimeFigureOut">
              <a:rPr lang="ru-RU" smtClean="0"/>
              <a:pPr/>
              <a:t>21.08.2019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6A69C-1605-4321-8E1B-256D458883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4EE3A-CF6B-4BD2-A232-2F7290A69755}" type="datetimeFigureOut">
              <a:rPr lang="ru-RU" smtClean="0"/>
              <a:pPr/>
              <a:t>21.08.2019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6A69C-1605-4321-8E1B-256D458883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4EE3A-CF6B-4BD2-A232-2F7290A69755}" type="datetimeFigureOut">
              <a:rPr lang="ru-RU" smtClean="0"/>
              <a:pPr/>
              <a:t>21.08.2019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6A69C-1605-4321-8E1B-256D458883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84EE3A-CF6B-4BD2-A232-2F7290A69755}" type="datetimeFigureOut">
              <a:rPr lang="ru-RU" smtClean="0"/>
              <a:pPr/>
              <a:t>21.08.2019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D6A69C-1605-4321-8E1B-256D4588834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67744" y="836712"/>
            <a:ext cx="6696744" cy="4464496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СТЕП-ЛОГОРИТМИКА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27784" y="5013176"/>
            <a:ext cx="6192688" cy="1368152"/>
          </a:xfrm>
        </p:spPr>
        <p:txBody>
          <a:bodyPr>
            <a:normAutofit fontScale="77500" lnSpcReduction="20000"/>
          </a:bodyPr>
          <a:lstStyle/>
          <a:p>
            <a:r>
              <a:rPr lang="ru-RU" sz="2600" dirty="0" smtClean="0">
                <a:solidFill>
                  <a:schemeClr val="tx1"/>
                </a:solidFill>
                <a:latin typeface="Monotype Corsiva" pitchFamily="66" charset="0"/>
              </a:rPr>
              <a:t> Музыкальный руководитель Битиньш А. В. специалист </a:t>
            </a:r>
            <a:r>
              <a:rPr lang="en-US" sz="2600" dirty="0" smtClean="0">
                <a:solidFill>
                  <a:schemeClr val="tx1"/>
                </a:solidFill>
                <a:latin typeface="Monotype Corsiva" pitchFamily="66" charset="0"/>
              </a:rPr>
              <a:t>I</a:t>
            </a:r>
            <a:r>
              <a:rPr lang="ru-RU" sz="2600" dirty="0" smtClean="0">
                <a:solidFill>
                  <a:schemeClr val="tx1"/>
                </a:solidFill>
                <a:latin typeface="Monotype Corsiva" pitchFamily="66" charset="0"/>
              </a:rPr>
              <a:t> категории и Учитель-логопед  </a:t>
            </a:r>
            <a:r>
              <a:rPr lang="ru-RU" sz="2600" dirty="0" err="1" smtClean="0">
                <a:solidFill>
                  <a:schemeClr val="tx1"/>
                </a:solidFill>
                <a:latin typeface="Monotype Corsiva" pitchFamily="66" charset="0"/>
              </a:rPr>
              <a:t>Антоненко</a:t>
            </a:r>
            <a:r>
              <a:rPr lang="ru-RU" sz="2600" dirty="0" smtClean="0">
                <a:solidFill>
                  <a:schemeClr val="tx1"/>
                </a:solidFill>
                <a:latin typeface="Monotype Corsiva" pitchFamily="66" charset="0"/>
              </a:rPr>
              <a:t> Н.И. </a:t>
            </a:r>
          </a:p>
          <a:p>
            <a:r>
              <a:rPr lang="ru-RU" sz="2600" dirty="0" smtClean="0">
                <a:solidFill>
                  <a:schemeClr val="tx1"/>
                </a:solidFill>
                <a:latin typeface="Monotype Corsiva" pitchFamily="66" charset="0"/>
              </a:rPr>
              <a:t>с</a:t>
            </a:r>
            <a:r>
              <a:rPr lang="ru-RU" sz="2600" dirty="0" smtClean="0">
                <a:solidFill>
                  <a:schemeClr val="tx1"/>
                </a:solidFill>
                <a:latin typeface="Monotype Corsiva" pitchFamily="66" charset="0"/>
              </a:rPr>
              <a:t>пециалист </a:t>
            </a:r>
            <a:r>
              <a:rPr lang="en-US" sz="2600" dirty="0" smtClean="0">
                <a:solidFill>
                  <a:schemeClr val="tx1"/>
                </a:solidFill>
                <a:latin typeface="Monotype Corsiva" pitchFamily="66" charset="0"/>
              </a:rPr>
              <a:t>I</a:t>
            </a:r>
            <a:r>
              <a:rPr lang="ru-RU" sz="2600" dirty="0" smtClean="0">
                <a:solidFill>
                  <a:schemeClr val="tx1"/>
                </a:solidFill>
                <a:latin typeface="Monotype Corsiva" pitchFamily="66" charset="0"/>
              </a:rPr>
              <a:t>категории.</a:t>
            </a:r>
          </a:p>
          <a:p>
            <a:r>
              <a:rPr lang="ru-RU" sz="2600" dirty="0" smtClean="0">
                <a:solidFill>
                  <a:schemeClr val="tx1"/>
                </a:solidFill>
                <a:latin typeface="Monotype Corsiva" pitchFamily="66" charset="0"/>
              </a:rPr>
              <a:t>МБДОУ №2 «Колокольчик» комбинированного вида 2018г.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latin typeface="Monotype Corsiva" pitchFamily="66" charset="0"/>
              </a:rPr>
              <a:t/>
            </a:r>
            <a:br>
              <a:rPr lang="ru-RU" dirty="0" smtClean="0">
                <a:latin typeface="Monotype Corsiva" pitchFamily="66" charset="0"/>
              </a:rPr>
            </a:br>
            <a:endParaRPr lang="ru-RU" dirty="0">
              <a:latin typeface="Monotype Corsiva" pitchFamily="66" charset="0"/>
            </a:endParaRP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323528" y="188640"/>
            <a:ext cx="8568952" cy="6408712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ru-RU" alt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РЕЖИМНЫЕ МОМЕНТЫ</a:t>
            </a: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endParaRPr lang="ru-RU" altLang="ru-RU" sz="2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lnSpc>
                <a:spcPct val="80000"/>
              </a:lnSpc>
            </a:pPr>
            <a:r>
              <a:rPr lang="ru-RU" alt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 Утренняя гимнастика с речевыми звукоподражаниями.</a:t>
            </a:r>
          </a:p>
          <a:p>
            <a:pPr algn="l">
              <a:lnSpc>
                <a:spcPct val="80000"/>
              </a:lnSpc>
            </a:pPr>
            <a:r>
              <a:rPr lang="ru-RU" alt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Проговаривание </a:t>
            </a:r>
            <a:r>
              <a:rPr lang="ru-RU" altLang="ru-RU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потешек</a:t>
            </a:r>
            <a:r>
              <a:rPr lang="ru-RU" alt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приговорок, </a:t>
            </a:r>
            <a:r>
              <a:rPr lang="ru-RU" altLang="ru-RU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чистоговорок</a:t>
            </a:r>
            <a:r>
              <a:rPr lang="ru-RU" alt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во время режимных процессов - умывания, одевания на прогулку, подготовки к ОД.</a:t>
            </a:r>
          </a:p>
          <a:p>
            <a:pPr algn="l">
              <a:lnSpc>
                <a:spcPct val="80000"/>
              </a:lnSpc>
            </a:pPr>
            <a:r>
              <a:rPr lang="ru-RU" alt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 Динамические паузы между ОД.</a:t>
            </a:r>
          </a:p>
          <a:p>
            <a:pPr algn="l">
              <a:lnSpc>
                <a:spcPct val="80000"/>
              </a:lnSpc>
            </a:pPr>
            <a:r>
              <a:rPr lang="ru-RU" alt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4. Физкультурные сюжетные формы ОД с использованием речевого материала.</a:t>
            </a:r>
          </a:p>
          <a:p>
            <a:pPr algn="l">
              <a:lnSpc>
                <a:spcPct val="80000"/>
              </a:lnSpc>
            </a:pPr>
            <a:r>
              <a:rPr lang="ru-RU" alt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ru-RU" altLang="ru-RU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Логоритмические</a:t>
            </a:r>
            <a:r>
              <a:rPr lang="ru-RU" alt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физкультминутки во время.</a:t>
            </a:r>
          </a:p>
          <a:p>
            <a:pPr algn="l">
              <a:lnSpc>
                <a:spcPct val="80000"/>
              </a:lnSpc>
            </a:pPr>
            <a:r>
              <a:rPr lang="ru-RU" alt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7. Подвижные игры с образовательного процесса.</a:t>
            </a:r>
          </a:p>
          <a:p>
            <a:pPr algn="l">
              <a:lnSpc>
                <a:spcPct val="80000"/>
              </a:lnSpc>
            </a:pPr>
            <a:r>
              <a:rPr lang="ru-RU" alt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6. Бодрящая гимнастика со звукоподражанием речитативом и движениями.</a:t>
            </a:r>
          </a:p>
          <a:p>
            <a:pPr algn="l">
              <a:lnSpc>
                <a:spcPct val="80000"/>
              </a:lnSpc>
            </a:pPr>
            <a:r>
              <a:rPr lang="ru-RU" alt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8. </a:t>
            </a:r>
            <a:r>
              <a:rPr lang="ru-RU" altLang="ru-RU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Логоритмические</a:t>
            </a:r>
            <a:r>
              <a:rPr lang="ru-RU" alt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досуги.</a:t>
            </a:r>
          </a:p>
          <a:p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latin typeface="Monotype Corsiva" pitchFamily="66" charset="0"/>
              </a:rPr>
              <a:t/>
            </a:r>
            <a:br>
              <a:rPr lang="ru-RU" dirty="0" smtClean="0">
                <a:latin typeface="Monotype Corsiva" pitchFamily="66" charset="0"/>
              </a:rPr>
            </a:br>
            <a:endParaRPr lang="ru-RU" dirty="0">
              <a:latin typeface="Monotype Corsiva" pitchFamily="66" charset="0"/>
            </a:endParaRP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179512" y="188640"/>
            <a:ext cx="8712968" cy="6480720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СТЕП-ЛОГОРИТМИКА ПОЗВОЛЯЕТ  РАЗВИТЬ У ДЕТЕЙ:</a:t>
            </a:r>
          </a:p>
          <a:p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ru-RU" alt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слуховое внимание, фонематический слух; </a:t>
            </a:r>
          </a:p>
          <a:p>
            <a:pPr>
              <a:lnSpc>
                <a:spcPct val="80000"/>
              </a:lnSpc>
            </a:pPr>
            <a:r>
              <a:rPr lang="ru-RU" alt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правильное дыхание и звукопроизношение;</a:t>
            </a:r>
          </a:p>
          <a:p>
            <a:pPr>
              <a:lnSpc>
                <a:spcPct val="80000"/>
              </a:lnSpc>
            </a:pPr>
            <a:r>
              <a:rPr lang="ru-RU" alt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- тембровый, ритмический, мелодический, динамический слух; </a:t>
            </a:r>
          </a:p>
          <a:p>
            <a:pPr>
              <a:lnSpc>
                <a:spcPct val="80000"/>
              </a:lnSpc>
            </a:pPr>
            <a:r>
              <a:rPr lang="ru-RU" alt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мелкую моторику; </a:t>
            </a:r>
          </a:p>
          <a:p>
            <a:pPr>
              <a:lnSpc>
                <a:spcPct val="80000"/>
              </a:lnSpc>
            </a:pPr>
            <a:r>
              <a:rPr lang="ru-RU" alt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координацию и умение ориентироваться в пространстве; </a:t>
            </a:r>
          </a:p>
          <a:p>
            <a:pPr>
              <a:lnSpc>
                <a:spcPct val="80000"/>
              </a:lnSpc>
            </a:pPr>
            <a:r>
              <a:rPr lang="ru-RU" alt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умение красиво, выразительно, ритмично двигаться под музыку; </a:t>
            </a:r>
          </a:p>
          <a:p>
            <a:pPr>
              <a:lnSpc>
                <a:spcPct val="80000"/>
              </a:lnSpc>
            </a:pPr>
            <a:r>
              <a:rPr lang="ru-RU" alt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alt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коммуникативность</a:t>
            </a:r>
            <a:r>
              <a:rPr lang="ru-RU" alt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и эмоциональность. </a:t>
            </a:r>
          </a:p>
          <a:p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700809"/>
            <a:ext cx="7772400" cy="1899642"/>
          </a:xfrm>
        </p:spPr>
        <p:txBody>
          <a:bodyPr>
            <a:normAutofit fontScale="90000"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8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  <a:t>Спасибо за внимание!</a:t>
            </a:r>
            <a:br>
              <a:rPr lang="ru-RU" sz="8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4800" dirty="0">
              <a:latin typeface="Monotype Corsiva" pitchFamily="66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8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88640"/>
            <a:ext cx="8640960" cy="6480720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pPr algn="r">
              <a:buNone/>
            </a:pPr>
            <a:r>
              <a:rPr lang="ru-RU" dirty="0" smtClean="0">
                <a:solidFill>
                  <a:sysClr val="windowText" lastClr="000000"/>
                </a:solidFill>
                <a:latin typeface="Monotype Corsiva" pitchFamily="66" charset="0"/>
              </a:rPr>
              <a:t> «Кто превосходно соединяет гимнастику с музыкой…, </a:t>
            </a:r>
          </a:p>
          <a:p>
            <a:pPr algn="r">
              <a:buNone/>
            </a:pPr>
            <a:r>
              <a:rPr lang="ru-RU" dirty="0" smtClean="0">
                <a:solidFill>
                  <a:sysClr val="windowText" lastClr="000000"/>
                </a:solidFill>
                <a:latin typeface="Monotype Corsiva" pitchFamily="66" charset="0"/>
              </a:rPr>
              <a:t>того мы по всей справедливости </a:t>
            </a:r>
          </a:p>
          <a:p>
            <a:pPr algn="r">
              <a:buNone/>
            </a:pPr>
            <a:r>
              <a:rPr lang="ru-RU" dirty="0" smtClean="0">
                <a:solidFill>
                  <a:sysClr val="windowText" lastClr="000000"/>
                </a:solidFill>
                <a:latin typeface="Monotype Corsiva" pitchFamily="66" charset="0"/>
              </a:rPr>
              <a:t>                    можем называть человеком </a:t>
            </a:r>
          </a:p>
          <a:p>
            <a:pPr algn="r">
              <a:buNone/>
            </a:pPr>
            <a:r>
              <a:rPr lang="ru-RU" dirty="0" smtClean="0">
                <a:solidFill>
                  <a:sysClr val="windowText" lastClr="000000"/>
                </a:solidFill>
                <a:latin typeface="Monotype Corsiva" pitchFamily="66" charset="0"/>
              </a:rPr>
              <a:t>вполне гармоническим»</a:t>
            </a:r>
          </a:p>
          <a:p>
            <a:pPr algn="r">
              <a:buNone/>
            </a:pPr>
            <a:r>
              <a:rPr lang="ru-RU" dirty="0" smtClean="0">
                <a:solidFill>
                  <a:sysClr val="windowText" lastClr="000000"/>
                </a:solidFill>
                <a:latin typeface="Monotype Corsiva" pitchFamily="66" charset="0"/>
              </a:rPr>
              <a:t>(Платон)</a:t>
            </a:r>
          </a:p>
          <a:p>
            <a:endParaRPr lang="ru-RU" dirty="0">
              <a:solidFill>
                <a:sysClr val="windowText" lastClr="000000"/>
              </a:solidFill>
            </a:endParaRPr>
          </a:p>
        </p:txBody>
      </p:sp>
      <p:pic>
        <p:nvPicPr>
          <p:cNvPr id="4" name="Picture 6" descr="E:\ПРЕЗЕНТАЦИИ К СТЕП\1\DSCN64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988840"/>
            <a:ext cx="3441932" cy="4038600"/>
          </a:xfrm>
          <a:prstGeom prst="round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8" descr="F:\DSCN584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3933056"/>
            <a:ext cx="4597319" cy="2453110"/>
          </a:xfrm>
          <a:prstGeom prst="round2Same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260648"/>
            <a:ext cx="8784976" cy="6408712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         АКТУАЛЬНОСТЬ:</a:t>
            </a:r>
          </a:p>
          <a:p>
            <a:pPr algn="ctr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В последнее время наблюдается снижение двигательной активности детей. Свой досуг они проводят сидя за компьютером или у телевизора. А ведь в детском возрасте движения жизненно необходимы. В результате дефицита движений страдает мышечная система, снижается тонус мышц, работоспособность, выносливость, снижается устойчивость организма к простудным заболеваниям, идет нарушение обмена веществ. Двигательная активность является мощным биологическим стимулятором жизненных функций  растущего организма.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  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latin typeface="Monotype Corsiva" pitchFamily="66" charset="0"/>
              </a:rPr>
              <a:t/>
            </a:r>
            <a:br>
              <a:rPr lang="ru-RU" dirty="0" smtClean="0">
                <a:latin typeface="Monotype Corsiva" pitchFamily="66" charset="0"/>
              </a:rPr>
            </a:br>
            <a:endParaRPr lang="ru-RU" dirty="0">
              <a:latin typeface="Monotype Corsiva" pitchFamily="66" charset="0"/>
            </a:endParaRP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251520" y="188640"/>
            <a:ext cx="8640960" cy="6336704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 fontScale="40000" lnSpcReduction="20000"/>
          </a:bodyPr>
          <a:lstStyle/>
          <a:p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4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1000" dirty="0" smtClean="0">
                <a:ln w="18415" cmpd="sng">
                  <a:solidFill>
                    <a:schemeClr val="accent2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Логоритмика</a:t>
            </a:r>
          </a:p>
          <a:p>
            <a:r>
              <a:rPr lang="ru-RU" sz="6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6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один из  разделов логопедии и дефектологии,      </a:t>
            </a:r>
          </a:p>
          <a:p>
            <a:r>
              <a:rPr lang="ru-RU" sz="6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изучающий закономерности развития, воспитания, нарушений психомоторных функций в синдроме речевой патологии.</a:t>
            </a:r>
          </a:p>
          <a:p>
            <a:r>
              <a:rPr lang="ru-RU" sz="6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Европа, начало 20 </a:t>
            </a:r>
            <a:r>
              <a:rPr lang="ru-RU" sz="6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века-появление</a:t>
            </a:r>
            <a:r>
              <a:rPr lang="ru-RU" sz="6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системы «ритмического воспитания» основоположник Эмиль Жак </a:t>
            </a:r>
            <a:r>
              <a:rPr lang="ru-RU" sz="6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Далькроз-швейцарский</a:t>
            </a:r>
            <a:r>
              <a:rPr lang="ru-RU" sz="6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педагог и музыкант.</a:t>
            </a:r>
          </a:p>
          <a:p>
            <a:r>
              <a:rPr lang="ru-RU" sz="6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Россия 30-е годы 20 века- </a:t>
            </a:r>
            <a:r>
              <a:rPr lang="ru-RU" sz="6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В.А.Гиляровский,Н.А.Власова</a:t>
            </a:r>
            <a:r>
              <a:rPr lang="ru-RU" sz="6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предложили использовать логопедическую ритмику для коррекции речевых нарушений.</a:t>
            </a:r>
          </a:p>
          <a:p>
            <a:r>
              <a:rPr lang="ru-RU" sz="6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Сегодня логопедическая ритмика является обязательным компонентом в системе коррекционно-воспитательной работы с детьми в логопедической группе.</a:t>
            </a:r>
          </a:p>
          <a:p>
            <a:r>
              <a:rPr lang="ru-RU" sz="6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Этому вопросу посвящены работы Волковой Г.А., Картушиной М.Ю., </a:t>
            </a:r>
            <a:r>
              <a:rPr lang="ru-RU" sz="6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Анищенковой</a:t>
            </a:r>
            <a:r>
              <a:rPr lang="ru-RU" sz="6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А.С., А.Я.Мухиной и других.</a:t>
            </a:r>
            <a:endParaRPr lang="ru-RU" sz="6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 fontAlgn="base"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2052" name="Picture 4" descr="F:\миллер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6156176" y="260649"/>
            <a:ext cx="2737946" cy="2730596"/>
          </a:xfrm>
          <a:prstGeom prst="rect">
            <a:avLst/>
          </a:prstGeom>
          <a:noFill/>
        </p:spPr>
      </p:pic>
      <p:sp>
        <p:nvSpPr>
          <p:cNvPr id="20" name="Прямоугольник 19"/>
          <p:cNvSpPr/>
          <p:nvPr/>
        </p:nvSpPr>
        <p:spPr>
          <a:xfrm>
            <a:off x="467544" y="260648"/>
            <a:ext cx="5688632" cy="304698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Американская фитнес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инструктор Джина Миллер,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является одним из ведущих специалистов в сфере фитнеса и уже более20 лет преподает его тысячам людей, постоянно внедряя и развивая новые концепции.</a:t>
            </a: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467544" y="2996952"/>
            <a:ext cx="8424936" cy="378565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Джина всегда обожала спорт во всех его проявлениях и была лучшей гимнасткой в колледже, потом преподавала гимнастику детям и аэробику их мамам. В начале 80-х гг. ХХ века Джина начала заниматься бодибилдингом, которым в то время женщины еще почти не занимались, и выиграла несколько соревнований.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Но интенсивные, усиленные тренировки в результате привели к травме колена. Врач-ортопед порекомендовал ей укреплять мышцы, поддерживающие колено, ступая на ящик и с ящика из-под молока. Джина последовала совету доктора, но вместо ящика использовала ступеньки крыльца своего дома. Эти тренировки оказались настолько эффективными, что Джина оформила их в отдельный комплекс упражнений для спины, названный </a:t>
            </a:r>
            <a:r>
              <a:rPr lang="ru-RU" sz="2000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степ-аэробикой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.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кит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2708920"/>
            <a:ext cx="3483651" cy="3050899"/>
          </a:xfrm>
          <a:prstGeom prst="round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2" descr="F:\кит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692696"/>
            <a:ext cx="3072542" cy="2690859"/>
          </a:xfrm>
          <a:prstGeom prst="round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2" descr="F:\кит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65331" y="3933056"/>
            <a:ext cx="2990320" cy="2618851"/>
          </a:xfrm>
          <a:prstGeom prst="round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Прямоугольник 7"/>
          <p:cNvSpPr/>
          <p:nvPr/>
        </p:nvSpPr>
        <p:spPr>
          <a:xfrm>
            <a:off x="395536" y="260648"/>
            <a:ext cx="8136904" cy="68018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altLang="ru-RU" sz="3200" dirty="0" smtClean="0"/>
          </a:p>
          <a:p>
            <a:endParaRPr lang="ru-RU" altLang="ru-RU" sz="3200" dirty="0" smtClean="0"/>
          </a:p>
          <a:p>
            <a:r>
              <a:rPr lang="ru-RU" altLang="ru-RU" sz="3200" dirty="0" smtClean="0">
                <a:latin typeface="Times New Roman" pitchFamily="18" charset="0"/>
                <a:cs typeface="Times New Roman" pitchFamily="18" charset="0"/>
              </a:rPr>
              <a:t>                           РЕЧЬ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-</a:t>
            </a:r>
          </a:p>
          <a:p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                                словесное и стихотворное</a:t>
            </a:r>
          </a:p>
          <a:p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                                            сопровождение</a:t>
            </a:r>
          </a:p>
          <a:p>
            <a:endParaRPr lang="ru-RU" alt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alt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alt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alt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</a:t>
            </a:r>
            <a:r>
              <a:rPr lang="ru-RU" altLang="ru-RU" sz="3200" dirty="0" smtClean="0">
                <a:latin typeface="Times New Roman" pitchFamily="18" charset="0"/>
                <a:cs typeface="Times New Roman" pitchFamily="18" charset="0"/>
              </a:rPr>
              <a:t>      МУЗЫКА </a:t>
            </a:r>
          </a:p>
          <a:p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ru-RU" alt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alt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alt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altLang="ru-RU" sz="3200" dirty="0" smtClean="0">
                <a:latin typeface="Times New Roman" pitchFamily="18" charset="0"/>
                <a:cs typeface="Times New Roman" pitchFamily="18" charset="0"/>
              </a:rPr>
              <a:t>           ДВИЖЕНИЕ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 – </a:t>
            </a:r>
          </a:p>
          <a:p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            с использованием степ платформы</a:t>
            </a:r>
          </a:p>
          <a:p>
            <a:endParaRPr lang="ru-RU" altLang="ru-RU" dirty="0" smtClean="0"/>
          </a:p>
          <a:p>
            <a:endParaRPr lang="ru-RU" altLang="ru-RU" dirty="0" smtClean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88640"/>
            <a:ext cx="8712968" cy="6480720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Цель:</a:t>
            </a:r>
          </a:p>
          <a:p>
            <a:pPr algn="ctr">
              <a:buNone/>
            </a:pPr>
            <a:endParaRPr lang="ru-RU" sz="4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83568" y="1484784"/>
            <a:ext cx="792088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3200" dirty="0" smtClean="0">
                <a:latin typeface="Times New Roman" pitchFamily="18" charset="0"/>
                <a:cs typeface="Times New Roman" pitchFamily="18" charset="0"/>
              </a:rPr>
              <a:t>- профилактика и преодоление речевых нарушений, путем развития и коррекции двигательной сферы, под воздействием слова, ритма и музыки.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260648"/>
            <a:ext cx="8784976" cy="6408712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>
              <a:lnSpc>
                <a:spcPct val="80000"/>
              </a:lnSpc>
              <a:buNone/>
            </a:pPr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               ЗАДАЧИ:</a:t>
            </a:r>
          </a:p>
          <a:p>
            <a:pPr>
              <a:lnSpc>
                <a:spcPct val="80000"/>
              </a:lnSpc>
              <a:buNone/>
            </a:pP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• развитие слухового и зрительного внимания;</a:t>
            </a:r>
          </a:p>
          <a:p>
            <a:pPr>
              <a:lnSpc>
                <a:spcPct val="80000"/>
              </a:lnSpc>
              <a:buNone/>
            </a:pP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• развитие фонематического слуха;</a:t>
            </a:r>
          </a:p>
          <a:p>
            <a:pPr>
              <a:lnSpc>
                <a:spcPct val="80000"/>
              </a:lnSpc>
              <a:buNone/>
            </a:pP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• развитие пространственной организации движений;</a:t>
            </a:r>
          </a:p>
          <a:p>
            <a:pPr>
              <a:lnSpc>
                <a:spcPct val="80000"/>
              </a:lnSpc>
              <a:buNone/>
            </a:pP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• развитие общей и тонкой моторики, мимики;</a:t>
            </a:r>
          </a:p>
          <a:p>
            <a:pPr>
              <a:lnSpc>
                <a:spcPct val="80000"/>
              </a:lnSpc>
              <a:buNone/>
            </a:pP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• развитие физиологического и фонационного дыхания;</a:t>
            </a:r>
          </a:p>
          <a:p>
            <a:pPr>
              <a:lnSpc>
                <a:spcPct val="80000"/>
              </a:lnSpc>
              <a:buNone/>
            </a:pP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• формирование артикуляционной базы звуков;</a:t>
            </a:r>
          </a:p>
          <a:p>
            <a:pPr>
              <a:lnSpc>
                <a:spcPct val="80000"/>
              </a:lnSpc>
              <a:buNone/>
            </a:pP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• развитие чувства ритма;</a:t>
            </a:r>
          </a:p>
          <a:p>
            <a:pPr>
              <a:lnSpc>
                <a:spcPct val="80000"/>
              </a:lnSpc>
              <a:buNone/>
            </a:pP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• развитие переключаемости с одного поля деятельности на другое</a:t>
            </a:r>
          </a:p>
          <a:p>
            <a:pPr>
              <a:lnSpc>
                <a:spcPct val="80000"/>
              </a:lnSpc>
              <a:buNone/>
            </a:pP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• развитие коммуникативных качеств.</a:t>
            </a:r>
          </a:p>
          <a:p>
            <a:pPr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latin typeface="Monotype Corsiva" pitchFamily="66" charset="0"/>
              </a:rPr>
              <a:t/>
            </a:r>
            <a:br>
              <a:rPr lang="ru-RU" dirty="0" smtClean="0">
                <a:latin typeface="Monotype Corsiva" pitchFamily="66" charset="0"/>
              </a:rPr>
            </a:br>
            <a:endParaRPr lang="ru-RU" dirty="0">
              <a:latin typeface="Monotype Corsiva" pitchFamily="66" charset="0"/>
            </a:endParaRP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395536" y="188640"/>
            <a:ext cx="8568952" cy="545016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80000"/>
              </a:lnSpc>
            </a:pPr>
            <a:endParaRPr lang="ru-RU" alt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ru-RU" altLang="ru-RU" sz="39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ВИДЫ ДЕЯТЕЛЬНОСТИ</a:t>
            </a:r>
          </a:p>
          <a:p>
            <a:pPr algn="l">
              <a:lnSpc>
                <a:spcPct val="80000"/>
              </a:lnSpc>
            </a:pPr>
            <a:r>
              <a:rPr lang="ru-RU" alt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пальчиковые игры или массаж пальцев;</a:t>
            </a:r>
          </a:p>
          <a:p>
            <a:pPr algn="l">
              <a:lnSpc>
                <a:spcPct val="80000"/>
              </a:lnSpc>
            </a:pPr>
            <a:r>
              <a:rPr lang="ru-RU" alt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упражнения на развитие дыхания, голоса и артикуляции;</a:t>
            </a:r>
          </a:p>
          <a:p>
            <a:pPr algn="l">
              <a:lnSpc>
                <a:spcPct val="80000"/>
              </a:lnSpc>
            </a:pPr>
            <a:r>
              <a:rPr lang="ru-RU" alt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стихотворения, сопровождаемые движениями</a:t>
            </a:r>
          </a:p>
          <a:p>
            <a:pPr algn="l">
              <a:lnSpc>
                <a:spcPct val="80000"/>
              </a:lnSpc>
            </a:pPr>
            <a:r>
              <a:rPr lang="ru-RU" alt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упражнения, регулирующие мышечный тонус;</a:t>
            </a:r>
          </a:p>
          <a:p>
            <a:pPr algn="l">
              <a:lnSpc>
                <a:spcPct val="80000"/>
              </a:lnSpc>
            </a:pPr>
            <a:r>
              <a:rPr lang="ru-RU" alt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речевые упражнения без музыкального сопровождения;</a:t>
            </a:r>
          </a:p>
          <a:p>
            <a:pPr algn="l">
              <a:lnSpc>
                <a:spcPct val="80000"/>
              </a:lnSpc>
            </a:pPr>
            <a:r>
              <a:rPr lang="ru-RU" alt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altLang="ru-RU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чистоговорки</a:t>
            </a:r>
            <a:r>
              <a:rPr lang="ru-RU" alt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l">
              <a:lnSpc>
                <a:spcPct val="80000"/>
              </a:lnSpc>
            </a:pPr>
            <a:r>
              <a:rPr lang="ru-RU" alt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речевые и музыкальные игры;</a:t>
            </a:r>
          </a:p>
          <a:p>
            <a:pPr algn="l">
              <a:lnSpc>
                <a:spcPct val="80000"/>
              </a:lnSpc>
            </a:pPr>
            <a:r>
              <a:rPr lang="ru-RU" alt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упражнения для развития музыкального слуха;</a:t>
            </a:r>
          </a:p>
          <a:p>
            <a:pPr algn="l">
              <a:lnSpc>
                <a:spcPct val="80000"/>
              </a:lnSpc>
            </a:pPr>
            <a:r>
              <a:rPr lang="ru-RU" alt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различные виды ходьбы и бега под музыку</a:t>
            </a:r>
          </a:p>
          <a:p>
            <a:pPr algn="l">
              <a:lnSpc>
                <a:spcPct val="80000"/>
              </a:lnSpc>
            </a:pPr>
            <a:r>
              <a:rPr lang="ru-RU" alt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ритмические упражнения, пение;</a:t>
            </a:r>
          </a:p>
          <a:p>
            <a:pPr algn="l">
              <a:lnSpc>
                <a:spcPct val="80000"/>
              </a:lnSpc>
            </a:pPr>
            <a:r>
              <a:rPr lang="ru-RU" alt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упражнения в игре на музыкальных инструментах;</a:t>
            </a:r>
          </a:p>
          <a:p>
            <a:pPr algn="l">
              <a:lnSpc>
                <a:spcPct val="80000"/>
              </a:lnSpc>
            </a:pPr>
            <a:r>
              <a:rPr lang="ru-RU" alt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подвижные игры, драматизации;</a:t>
            </a:r>
          </a:p>
          <a:p>
            <a:pPr algn="l">
              <a:lnSpc>
                <a:spcPct val="80000"/>
              </a:lnSpc>
            </a:pPr>
            <a:r>
              <a:rPr lang="ru-RU" alt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мимические упражнения;</a:t>
            </a:r>
          </a:p>
          <a:p>
            <a:pPr algn="l">
              <a:lnSpc>
                <a:spcPct val="80000"/>
              </a:lnSpc>
            </a:pPr>
            <a:r>
              <a:rPr lang="ru-RU" alt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упражнения на релаксацию под музыку.</a:t>
            </a:r>
          </a:p>
          <a:p>
            <a:pPr algn="l"/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f64553b36d98a1a9771b60ed7fd6ae5ca013c541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375</TotalTime>
  <Words>701</Words>
  <Application>Microsoft Office PowerPoint</Application>
  <PresentationFormat>Экран (4:3)</PresentationFormat>
  <Paragraphs>93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СТЕП-ЛОГОРИТМИКА</vt:lpstr>
      <vt:lpstr>Слайд 2</vt:lpstr>
      <vt:lpstr>Слайд 3</vt:lpstr>
      <vt:lpstr> </vt:lpstr>
      <vt:lpstr> </vt:lpstr>
      <vt:lpstr>Слайд 6</vt:lpstr>
      <vt:lpstr>Слайд 7</vt:lpstr>
      <vt:lpstr>Слайд 8</vt:lpstr>
      <vt:lpstr> </vt:lpstr>
      <vt:lpstr> </vt:lpstr>
      <vt:lpstr> </vt:lpstr>
      <vt:lpstr> Спасибо за внимание!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PC</dc:creator>
  <cp:lastModifiedBy>Пользователь Windows</cp:lastModifiedBy>
  <cp:revision>58</cp:revision>
  <dcterms:created xsi:type="dcterms:W3CDTF">2014-05-12T04:44:22Z</dcterms:created>
  <dcterms:modified xsi:type="dcterms:W3CDTF">2019-08-21T14:45:01Z</dcterms:modified>
</cp:coreProperties>
</file>