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8" r:id="rId2"/>
    <p:sldId id="273" r:id="rId3"/>
    <p:sldId id="276" r:id="rId4"/>
    <p:sldId id="325" r:id="rId5"/>
    <p:sldId id="260" r:id="rId6"/>
    <p:sldId id="261" r:id="rId7"/>
    <p:sldId id="268" r:id="rId8"/>
    <p:sldId id="263" r:id="rId9"/>
    <p:sldId id="284" r:id="rId10"/>
    <p:sldId id="270" r:id="rId11"/>
    <p:sldId id="272" r:id="rId12"/>
    <p:sldId id="269" r:id="rId13"/>
    <p:sldId id="326" r:id="rId14"/>
    <p:sldId id="278" r:id="rId15"/>
    <p:sldId id="286" r:id="rId16"/>
    <p:sldId id="327" r:id="rId17"/>
    <p:sldId id="281" r:id="rId18"/>
    <p:sldId id="304" r:id="rId19"/>
    <p:sldId id="305" r:id="rId20"/>
    <p:sldId id="306" r:id="rId21"/>
    <p:sldId id="288" r:id="rId22"/>
    <p:sldId id="308" r:id="rId23"/>
    <p:sldId id="289" r:id="rId24"/>
    <p:sldId id="290" r:id="rId25"/>
    <p:sldId id="309" r:id="rId26"/>
    <p:sldId id="293" r:id="rId27"/>
    <p:sldId id="310" r:id="rId28"/>
    <p:sldId id="292" r:id="rId29"/>
    <p:sldId id="291" r:id="rId30"/>
    <p:sldId id="294" r:id="rId31"/>
    <p:sldId id="295" r:id="rId32"/>
    <p:sldId id="296" r:id="rId33"/>
    <p:sldId id="297" r:id="rId34"/>
    <p:sldId id="311" r:id="rId35"/>
    <p:sldId id="298" r:id="rId36"/>
    <p:sldId id="299" r:id="rId37"/>
    <p:sldId id="301" r:id="rId38"/>
    <p:sldId id="312" r:id="rId39"/>
    <p:sldId id="332" r:id="rId40"/>
    <p:sldId id="330" r:id="rId41"/>
    <p:sldId id="331" r:id="rId42"/>
    <p:sldId id="333" r:id="rId43"/>
    <p:sldId id="334" r:id="rId44"/>
    <p:sldId id="328" r:id="rId45"/>
    <p:sldId id="335" r:id="rId46"/>
    <p:sldId id="318" r:id="rId47"/>
    <p:sldId id="336" r:id="rId48"/>
    <p:sldId id="337" r:id="rId49"/>
    <p:sldId id="338" r:id="rId50"/>
    <p:sldId id="339" r:id="rId51"/>
    <p:sldId id="329" r:id="rId52"/>
    <p:sldId id="324" r:id="rId53"/>
    <p:sldId id="323" r:id="rId54"/>
    <p:sldId id="322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1A"/>
    <a:srgbClr val="FFFF00"/>
    <a:srgbClr val="FDB595"/>
    <a:srgbClr val="A7BDFB"/>
    <a:srgbClr val="FED6E8"/>
    <a:srgbClr val="F8F8AA"/>
    <a:srgbClr val="A0F95D"/>
    <a:srgbClr val="FEDAA4"/>
    <a:srgbClr val="E6C2FA"/>
    <a:srgbClr val="C5C2F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19BBE-C569-4B3E-8A25-B1817C902BD2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96E31-8B97-4BE9-A5B8-D5353CBC94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F814-A09B-4E42-A834-8BB2B9D81CA0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D1880-F108-44F0-B479-F9BBFE0EB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7.jpeg"/><Relationship Id="rId7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eg"/><Relationship Id="rId4" Type="http://schemas.openxmlformats.org/officeDocument/2006/relationships/image" Target="../media/image1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бщий доступ\Desktop\фото выбрано\Новая папка\0_8772e_a34fce8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929066"/>
            <a:ext cx="1857388" cy="23812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" y="642918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7 г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Кузнецка</a:t>
            </a:r>
            <a:endParaRPr lang="ru-RU" dirty="0">
              <a:solidFill>
                <a:srgbClr val="1C6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Бородачева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старший 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Зубарева И.В. </a:t>
            </a:r>
            <a:r>
              <a:rPr lang="ru-RU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1643050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Проектный метод, 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как средство приобщения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старших дошкольников к художественной литературе</a:t>
            </a:r>
            <a:endParaRPr lang="ru-RU" sz="3600" b="1" dirty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500042"/>
            <a:ext cx="732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Схема взаимодействия педагогов и специалистов различных служб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в процессе работы над проектом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дополнительного  образования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2910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28926" y="3429000"/>
            <a:ext cx="3143272" cy="357190"/>
          </a:xfrm>
          <a:prstGeom prst="rect">
            <a:avLst/>
          </a:prstGeom>
          <a:solidFill>
            <a:srgbClr val="FDB5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Наименование проекта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7224" y="2071678"/>
            <a:ext cx="1762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форма работы </a:t>
            </a:r>
            <a:endParaRPr lang="ru-RU" sz="1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643174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 и воспитанники группы № 2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43438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 и воспитанники группы № 6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715140" y="1214422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педагоги  и воспитанники группы № 4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57224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643174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643438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715140" y="2071678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57224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музыкальный руководитель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786578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дата</a:t>
            </a:r>
            <a:r>
              <a:rPr lang="ru-RU" sz="1400" dirty="0" smtClean="0">
                <a:solidFill>
                  <a:schemeClr val="tx1"/>
                </a:solidFill>
              </a:rPr>
              <a:t>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786314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786050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57224" y="5572140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786578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786314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786050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учитель-логопед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786314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сотрудники библиотеки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786578" y="4357694"/>
            <a:ext cx="1714512" cy="857256"/>
          </a:xfrm>
          <a:prstGeom prst="rect">
            <a:avLst/>
          </a:prstGeom>
          <a:solidFill>
            <a:srgbClr val="F8F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Администрация ДОО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786050" y="5214950"/>
            <a:ext cx="1714512" cy="357190"/>
          </a:xfrm>
          <a:prstGeom prst="rect">
            <a:avLst/>
          </a:prstGeom>
          <a:solidFill>
            <a:srgbClr val="FED6E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      форма работы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643174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643438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715140" y="2428868"/>
            <a:ext cx="1714512" cy="357190"/>
          </a:xfrm>
          <a:prstGeom prst="rect">
            <a:avLst/>
          </a:prstGeom>
          <a:solidFill>
            <a:srgbClr val="A7BD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дата, время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0" name="Стрелка вправо 59"/>
          <p:cNvSpPr/>
          <p:nvPr/>
        </p:nvSpPr>
        <p:spPr>
          <a:xfrm rot="12659924" flipV="1">
            <a:off x="1902881" y="3089523"/>
            <a:ext cx="1109472" cy="129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право 61"/>
          <p:cNvSpPr/>
          <p:nvPr/>
        </p:nvSpPr>
        <p:spPr>
          <a:xfrm rot="8934197" flipV="1">
            <a:off x="1901723" y="3949791"/>
            <a:ext cx="1109472" cy="1298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 rot="20157591">
            <a:off x="5981484" y="3074397"/>
            <a:ext cx="1444903" cy="137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 rot="1645945" flipV="1">
            <a:off x="5981666" y="3958863"/>
            <a:ext cx="1090687" cy="1268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право 66"/>
          <p:cNvSpPr/>
          <p:nvPr/>
        </p:nvSpPr>
        <p:spPr>
          <a:xfrm rot="5400000" flipV="1">
            <a:off x="3357554" y="4000505"/>
            <a:ext cx="571503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право 72"/>
          <p:cNvSpPr/>
          <p:nvPr/>
        </p:nvSpPr>
        <p:spPr>
          <a:xfrm rot="5400000" flipV="1">
            <a:off x="5067306" y="4005265"/>
            <a:ext cx="571503" cy="133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верх 74"/>
          <p:cNvSpPr/>
          <p:nvPr/>
        </p:nvSpPr>
        <p:spPr>
          <a:xfrm>
            <a:off x="5715008" y="2857496"/>
            <a:ext cx="127442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верх 75"/>
          <p:cNvSpPr/>
          <p:nvPr/>
        </p:nvSpPr>
        <p:spPr>
          <a:xfrm>
            <a:off x="3857620" y="2857496"/>
            <a:ext cx="127442" cy="5715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Общий доступ\Desktop\фото выбрано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63719">
            <a:off x="735184" y="752616"/>
            <a:ext cx="2260493" cy="33575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 descr="C:\Users\Общий доступ\Desktop\фото выбрано\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59847">
            <a:off x="6442699" y="687847"/>
            <a:ext cx="2103775" cy="31614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2" name="Picture 4" descr="C:\Users\Общий доступ\Desktop\фото выбрано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14290"/>
            <a:ext cx="2137782" cy="321471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3" name="Picture 5" descr="C:\Users\Общий доступ\Desktop\фото выбрано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03132">
            <a:off x="2278909" y="2987798"/>
            <a:ext cx="2292130" cy="319469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2054" name="Picture 6" descr="C:\Users\Общий доступ\Desktop\фото выбрано\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88787">
            <a:off x="4589502" y="3161034"/>
            <a:ext cx="2269122" cy="324835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28662" y="1214422"/>
          <a:ext cx="7786742" cy="5000659"/>
        </p:xfrm>
        <a:graphic>
          <a:graphicData uri="http://schemas.openxmlformats.org/drawingml/2006/table">
            <a:tbl>
              <a:tblPr/>
              <a:tblGrid>
                <a:gridCol w="2286016"/>
                <a:gridCol w="1285884"/>
                <a:gridCol w="1428760"/>
                <a:gridCol w="1321251"/>
                <a:gridCol w="1464831"/>
              </a:tblGrid>
              <a:tr h="15001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Этапы реализации проекта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Действия педагогов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Действия детей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/>
                          <a:ea typeface="Times New Roman"/>
                        </a:rPr>
                        <a:t>Действия родителей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</a:rPr>
                        <a:t>Действия других участников проекта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Подготовительный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Организационный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Формирующий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Итоговый этап</a:t>
                      </a: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Times New Roman"/>
                      </a:endParaRPr>
                    </a:p>
                  </a:txBody>
                  <a:tcPr marL="64941" marR="649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Содержание проекта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3168352" cy="4224469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2" descr="im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7941" y="1700808"/>
            <a:ext cx="3168638" cy="3384376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23528" y="1052736"/>
            <a:ext cx="435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4048" y="5146739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«Модель трех вопросов»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548680"/>
            <a:ext cx="532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Тренинги для педагогов 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3568" y="5783938"/>
            <a:ext cx="3600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«Системная паутинка»</a:t>
            </a:r>
            <a:endParaRPr lang="ru-RU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500306"/>
            <a:ext cx="4824536" cy="352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4536504" cy="3402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 flipH="1">
            <a:off x="107504" y="242088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ru-RU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2967335"/>
            <a:ext cx="2916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3500438"/>
            <a:ext cx="558299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Консультирование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«Метод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мыслительных карт 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В проектировании»</a:t>
            </a:r>
            <a:endParaRPr lang="ru-RU" sz="2800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357167"/>
            <a:ext cx="4000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Педагогическая импровизация</a:t>
            </a:r>
          </a:p>
          <a:p>
            <a:pPr algn="ctr"/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   «Знатоки проектного метода</a:t>
            </a:r>
            <a:r>
              <a:rPr lang="ru-RU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48680"/>
            <a:ext cx="364333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Лекторий «Возрастные особенности дошкольника-читателя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198" y="3000372"/>
            <a:ext cx="30718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Круглый стол «Возрастные особенности дошкольника-читателя»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фото выпуска 2015года\мой ребенок конкурс\фото конкурса мой ребенок\DSCN5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000372"/>
            <a:ext cx="4900815" cy="3286148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Picture 3" descr="L:\фото проекты\IMG_5206-02-06-17-07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85728"/>
            <a:ext cx="4678236" cy="2700402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G:\проект\фото выбрано\IMG_20181115_16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857496"/>
            <a:ext cx="4667281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проект\фото выбрано\IMG_20181017_123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4286280" cy="3214710"/>
          </a:xfrm>
          <a:prstGeom prst="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072066" y="1"/>
            <a:ext cx="37147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Обмен опытом «Современные подходы в ознакомлении дошкольников с художественной литературой»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0100" y="4357694"/>
            <a:ext cx="30188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Мозговой штурм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«Знаю сама,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поделюсь с 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коллегами»  </a:t>
            </a:r>
            <a:endParaRPr lang="ru-RU" sz="2800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27" name="Прямая соединительная линия 26"/>
          <p:cNvCxnSpPr/>
          <p:nvPr/>
        </p:nvCxnSpPr>
        <p:spPr>
          <a:xfrm>
            <a:off x="3923928" y="2060848"/>
            <a:ext cx="288032" cy="57606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6732240" y="2348880"/>
            <a:ext cx="2232248" cy="1440160"/>
          </a:xfrm>
          <a:prstGeom prst="ellipse">
            <a:avLst/>
          </a:prstGeom>
          <a:solidFill>
            <a:srgbClr val="E6C2FA"/>
          </a:solidFill>
          <a:ln>
            <a:solidFill>
              <a:srgbClr val="E6C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411760" y="908720"/>
            <a:ext cx="2232248" cy="1584176"/>
          </a:xfrm>
          <a:prstGeom prst="ellipse">
            <a:avLst/>
          </a:prstGeom>
          <a:solidFill>
            <a:srgbClr val="A7BDFB"/>
          </a:solidFill>
          <a:ln>
            <a:solidFill>
              <a:srgbClr val="A7BD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7544" y="2060848"/>
            <a:ext cx="2160240" cy="1512168"/>
          </a:xfrm>
          <a:prstGeom prst="ellipse">
            <a:avLst/>
          </a:prstGeom>
          <a:solidFill>
            <a:srgbClr val="96FCA9"/>
          </a:solidFill>
          <a:ln>
            <a:solidFill>
              <a:srgbClr val="96FC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7544" y="3717032"/>
            <a:ext cx="2160240" cy="1584176"/>
          </a:xfrm>
          <a:prstGeom prst="ellipse">
            <a:avLst/>
          </a:prstGeom>
          <a:solidFill>
            <a:srgbClr val="FEEFB0"/>
          </a:solidFill>
          <a:ln>
            <a:solidFill>
              <a:srgbClr val="FEEF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195736" y="4797152"/>
            <a:ext cx="2160240" cy="1656184"/>
          </a:xfrm>
          <a:prstGeom prst="ellipse">
            <a:avLst/>
          </a:prstGeom>
          <a:solidFill>
            <a:srgbClr val="FDB595"/>
          </a:solidFill>
          <a:ln>
            <a:solidFill>
              <a:srgbClr val="FDB5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8024" y="4941168"/>
            <a:ext cx="2304256" cy="1584176"/>
          </a:xfrm>
          <a:prstGeom prst="ellipse">
            <a:avLst/>
          </a:prstGeom>
          <a:solidFill>
            <a:srgbClr val="88FCE6"/>
          </a:solidFill>
          <a:ln>
            <a:solidFill>
              <a:srgbClr val="88F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660232" y="3933056"/>
            <a:ext cx="2160240" cy="1512168"/>
          </a:xfrm>
          <a:prstGeom prst="ellipse">
            <a:avLst/>
          </a:prstGeom>
          <a:solidFill>
            <a:srgbClr val="9ED6FC"/>
          </a:solidFill>
          <a:ln>
            <a:solidFill>
              <a:srgbClr val="9ED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195736" y="1124744"/>
            <a:ext cx="26048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Ч</a:t>
            </a:r>
            <a:r>
              <a:rPr lang="en-US" sz="1400" b="1" dirty="0" err="1" smtClean="0"/>
              <a:t>тение</a:t>
            </a:r>
            <a:endParaRPr lang="ru-RU" sz="1400" b="1" dirty="0" smtClean="0"/>
          </a:p>
          <a:p>
            <a:pPr algn="ctr"/>
            <a:r>
              <a:rPr lang="en-US" sz="1400" b="1" dirty="0" smtClean="0"/>
              <a:t> </a:t>
            </a:r>
            <a:r>
              <a:rPr lang="en-US" sz="1400" b="1" dirty="0" err="1" smtClean="0"/>
              <a:t>художественной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литературы</a:t>
            </a:r>
            <a:r>
              <a:rPr lang="en-US" sz="1400" b="1" dirty="0" smtClean="0"/>
              <a:t>, </a:t>
            </a:r>
            <a:endParaRPr lang="ru-RU" sz="1400" b="1" dirty="0" smtClean="0"/>
          </a:p>
          <a:p>
            <a:pPr algn="ctr"/>
            <a:r>
              <a:rPr lang="en-US" sz="1400" b="1" dirty="0" err="1" smtClean="0"/>
              <a:t>знакомство</a:t>
            </a:r>
            <a:r>
              <a:rPr lang="en-US" sz="1400" b="1" dirty="0" smtClean="0"/>
              <a:t> </a:t>
            </a:r>
            <a:endParaRPr lang="ru-RU" sz="1400" b="1" dirty="0" smtClean="0"/>
          </a:p>
          <a:p>
            <a:pPr algn="ctr"/>
            <a:r>
              <a:rPr lang="en-US" sz="1400" b="1" dirty="0" smtClean="0"/>
              <a:t>с </a:t>
            </a:r>
            <a:r>
              <a:rPr lang="en-US" sz="1400" b="1" dirty="0" err="1" smtClean="0"/>
              <a:t>биографией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писателей</a:t>
            </a:r>
            <a:endParaRPr lang="ru-RU" sz="1400" b="1" dirty="0" smtClean="0"/>
          </a:p>
          <a:p>
            <a:pPr algn="ctr"/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2420888"/>
            <a:ext cx="1521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экскурсии</a:t>
            </a:r>
            <a:r>
              <a:rPr lang="en-US" b="1" dirty="0" smtClean="0"/>
              <a:t> </a:t>
            </a:r>
            <a:endParaRPr lang="ru-RU" b="1" dirty="0" smtClean="0"/>
          </a:p>
          <a:p>
            <a:r>
              <a:rPr lang="en-US" b="1" dirty="0" smtClean="0"/>
              <a:t>в </a:t>
            </a:r>
            <a:r>
              <a:rPr lang="en-US" b="1" dirty="0" err="1" smtClean="0"/>
              <a:t>библиотеку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23728" y="5229200"/>
            <a:ext cx="22490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 smtClean="0"/>
              <a:t>Литературные гостиные,</a:t>
            </a:r>
          </a:p>
          <a:p>
            <a:pPr algn="ctr"/>
            <a:r>
              <a:rPr lang="en-US" sz="1500" b="1" dirty="0" err="1" smtClean="0"/>
              <a:t>просмотр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презентаций</a:t>
            </a:r>
            <a:r>
              <a:rPr lang="en-US" sz="1500" b="1" dirty="0" smtClean="0"/>
              <a:t>, </a:t>
            </a:r>
            <a:endParaRPr lang="ru-RU" sz="1500" b="1" dirty="0" smtClean="0"/>
          </a:p>
          <a:p>
            <a:pPr algn="ctr"/>
            <a:r>
              <a:rPr lang="en-US" sz="1500" b="1" dirty="0" err="1" smtClean="0"/>
              <a:t>мультфильмов</a:t>
            </a:r>
            <a:r>
              <a:rPr lang="en-US" sz="1500" b="1" dirty="0" smtClean="0"/>
              <a:t> и </a:t>
            </a:r>
            <a:endParaRPr lang="ru-RU" sz="1500" b="1" dirty="0" smtClean="0"/>
          </a:p>
          <a:p>
            <a:pPr algn="ctr"/>
            <a:r>
              <a:rPr lang="en-US" sz="1500" b="1" dirty="0" err="1" smtClean="0"/>
              <a:t>видео</a:t>
            </a:r>
            <a:r>
              <a:rPr lang="en-US" sz="1500" b="1" dirty="0" smtClean="0"/>
              <a:t> </a:t>
            </a:r>
            <a:r>
              <a:rPr lang="en-US" sz="1500" b="1" dirty="0" err="1" smtClean="0"/>
              <a:t>фильмов</a:t>
            </a:r>
            <a:endParaRPr lang="ru-RU" sz="1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20" y="5229200"/>
            <a:ext cx="25256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1600" b="1" dirty="0" smtClean="0"/>
              <a:t>Продуктивная</a:t>
            </a:r>
          </a:p>
          <a:p>
            <a:pPr algn="ctr"/>
            <a:r>
              <a:rPr lang="ru-RU" sz="1600" b="1" dirty="0" smtClean="0"/>
              <a:t> творческая деятельность,</a:t>
            </a:r>
          </a:p>
          <a:p>
            <a:pPr algn="ctr"/>
            <a:r>
              <a:rPr lang="ru-RU" sz="1600" b="1" dirty="0" smtClean="0"/>
              <a:t>конкурсы</a:t>
            </a:r>
          </a:p>
          <a:p>
            <a:pPr algn="ctr"/>
            <a:r>
              <a:rPr lang="ru-RU" sz="1600" b="1" dirty="0" smtClean="0"/>
              <a:t> детского творчества</a:t>
            </a:r>
            <a:endParaRPr lang="ru-RU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32240" y="4077072"/>
            <a:ext cx="2135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        </a:t>
            </a:r>
            <a:r>
              <a:rPr lang="en-US" sz="1600" b="1" dirty="0" err="1" smtClean="0"/>
              <a:t>игры</a:t>
            </a:r>
            <a:endParaRPr lang="ru-RU" sz="1600" b="1" dirty="0" smtClean="0"/>
          </a:p>
          <a:p>
            <a:r>
              <a:rPr lang="en-US" sz="1600" b="1" dirty="0" err="1" smtClean="0"/>
              <a:t>сюжетно-ролевые</a:t>
            </a:r>
            <a:r>
              <a:rPr lang="en-US" sz="1600" b="1" dirty="0" smtClean="0"/>
              <a:t>, </a:t>
            </a:r>
            <a:endParaRPr lang="ru-RU" sz="1600" b="1" dirty="0" smtClean="0"/>
          </a:p>
          <a:p>
            <a:r>
              <a:rPr lang="ru-RU" sz="1600" b="1" dirty="0" smtClean="0"/>
              <a:t>     </a:t>
            </a:r>
            <a:r>
              <a:rPr lang="en-US" sz="1600" b="1" dirty="0" err="1" smtClean="0"/>
              <a:t>дидактические</a:t>
            </a:r>
            <a:r>
              <a:rPr lang="en-US" sz="1600" b="1" dirty="0" smtClean="0"/>
              <a:t>,</a:t>
            </a:r>
            <a:endParaRPr lang="ru-RU" sz="1600" b="1" dirty="0" smtClean="0"/>
          </a:p>
          <a:p>
            <a:r>
              <a:rPr lang="en-US" sz="1600" b="1" dirty="0" smtClean="0"/>
              <a:t> </a:t>
            </a:r>
            <a:r>
              <a:rPr lang="en-US" sz="1600" b="1" dirty="0" err="1" smtClean="0"/>
              <a:t>настольно-печатные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88224" y="2564904"/>
            <a:ext cx="2555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/>
              <a:t>Литератрные</a:t>
            </a:r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театрализованные игры</a:t>
            </a:r>
          </a:p>
          <a:p>
            <a:pPr algn="ctr"/>
            <a:r>
              <a:rPr lang="ru-RU" sz="1600" b="1" dirty="0" smtClean="0"/>
              <a:t>  и инсценировки</a:t>
            </a:r>
            <a:endParaRPr lang="ru-RU" sz="1600" b="1" dirty="0"/>
          </a:p>
        </p:txBody>
      </p:sp>
      <p:sp>
        <p:nvSpPr>
          <p:cNvPr id="21" name="Овал 20"/>
          <p:cNvSpPr/>
          <p:nvPr/>
        </p:nvSpPr>
        <p:spPr>
          <a:xfrm>
            <a:off x="5004048" y="980728"/>
            <a:ext cx="2160240" cy="1512168"/>
          </a:xfrm>
          <a:prstGeom prst="ellipse">
            <a:avLst/>
          </a:prstGeom>
          <a:solidFill>
            <a:srgbClr val="FED6E8"/>
          </a:solidFill>
          <a:ln>
            <a:solidFill>
              <a:srgbClr val="F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76056" y="1196752"/>
            <a:ext cx="2111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/>
              <a:t>викторины</a:t>
            </a:r>
            <a:r>
              <a:rPr lang="en-US" sz="1600" b="1" dirty="0" smtClean="0"/>
              <a:t>, </a:t>
            </a:r>
            <a:endParaRPr lang="ru-RU" sz="1600" b="1" dirty="0" smtClean="0"/>
          </a:p>
          <a:p>
            <a:pPr algn="ctr"/>
            <a:r>
              <a:rPr lang="en-US" sz="1600" b="1" dirty="0" err="1" smtClean="0"/>
              <a:t>квест-игры</a:t>
            </a:r>
            <a:r>
              <a:rPr lang="en-US" sz="1600" b="1" dirty="0" smtClean="0"/>
              <a:t> ,</a:t>
            </a:r>
            <a:endParaRPr lang="ru-RU" sz="1600" b="1" dirty="0" smtClean="0"/>
          </a:p>
          <a:p>
            <a:pPr algn="ctr"/>
            <a:r>
              <a:rPr lang="en-US" sz="1600" b="1" dirty="0" smtClean="0"/>
              <a:t> </a:t>
            </a:r>
            <a:r>
              <a:rPr lang="en-US" sz="1600" b="1" dirty="0" err="1" smtClean="0"/>
              <a:t>досуг</a:t>
            </a:r>
            <a:r>
              <a:rPr lang="en-US" sz="1600" b="1" dirty="0" smtClean="0"/>
              <a:t> и </a:t>
            </a:r>
            <a:r>
              <a:rPr lang="en-US" sz="1600" b="1" dirty="0" err="1" smtClean="0"/>
              <a:t>развлечения</a:t>
            </a:r>
            <a:r>
              <a:rPr lang="en-US" sz="1600" b="1" dirty="0" smtClean="0"/>
              <a:t> 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99986" y="3933056"/>
            <a:ext cx="19556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презентации</a:t>
            </a:r>
            <a:r>
              <a:rPr lang="en-US" b="1" dirty="0" smtClean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творческих</a:t>
            </a:r>
            <a:r>
              <a:rPr lang="en-US" b="1" dirty="0" smtClean="0"/>
              <a:t> </a:t>
            </a:r>
            <a:r>
              <a:rPr lang="en-US" b="1" dirty="0" err="1" smtClean="0"/>
              <a:t>работ</a:t>
            </a:r>
            <a:endParaRPr lang="ru-RU" b="1" dirty="0" smtClean="0"/>
          </a:p>
          <a:p>
            <a:pPr algn="ctr"/>
            <a:r>
              <a:rPr lang="en-US" b="1" dirty="0" smtClean="0"/>
              <a:t> и </a:t>
            </a:r>
            <a:r>
              <a:rPr lang="en-US" b="1" dirty="0" err="1" smtClean="0"/>
              <a:t>любимых</a:t>
            </a:r>
            <a:r>
              <a:rPr lang="en-US" b="1" dirty="0" smtClean="0"/>
              <a:t> </a:t>
            </a:r>
            <a:r>
              <a:rPr lang="en-US" b="1" dirty="0" err="1" smtClean="0"/>
              <a:t>книг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smtClean="0"/>
              <a:t>моделирование</a:t>
            </a:r>
            <a:endParaRPr lang="ru-RU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555776" y="2924944"/>
            <a:ext cx="936104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5292080" y="2420888"/>
            <a:ext cx="288032" cy="50405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940152" y="3140968"/>
            <a:ext cx="792088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84168" y="4005064"/>
            <a:ext cx="792088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436096" y="4437112"/>
            <a:ext cx="216024" cy="50405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555776" y="3933056"/>
            <a:ext cx="1008112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707904" y="4221088"/>
            <a:ext cx="360040" cy="64807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lib.exdat.com/tw_files2/urls_155/79/d-78245/78245_html_51592d0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347864" y="2492896"/>
            <a:ext cx="2816873" cy="2160240"/>
          </a:xfrm>
          <a:prstGeom prst="ellipse">
            <a:avLst/>
          </a:prstGeom>
          <a:noFill/>
          <a:ln w="57150">
            <a:solidFill>
              <a:srgbClr val="00682F"/>
            </a:solidFill>
          </a:ln>
        </p:spPr>
      </p:pic>
      <p:sp>
        <p:nvSpPr>
          <p:cNvPr id="58" name="TextBox 57"/>
          <p:cNvSpPr txBox="1"/>
          <p:nvPr/>
        </p:nvSpPr>
        <p:spPr>
          <a:xfrm>
            <a:off x="1259632" y="332656"/>
            <a:ext cx="7012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Ф</a:t>
            </a:r>
            <a:r>
              <a:rPr lang="en-US" sz="2000" b="1" dirty="0" err="1" smtClean="0"/>
              <a:t>ормы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работы</a:t>
            </a:r>
            <a:r>
              <a:rPr lang="en-US" sz="2000" b="1" dirty="0" smtClean="0"/>
              <a:t> с </a:t>
            </a:r>
            <a:r>
              <a:rPr lang="en-US" sz="2000" b="1" dirty="0" err="1" smtClean="0"/>
              <a:t>детьми</a:t>
            </a:r>
            <a:r>
              <a:rPr lang="ru-RU" sz="2000" b="1" dirty="0" smtClean="0"/>
              <a:t> при </a:t>
            </a:r>
            <a:r>
              <a:rPr lang="en-US" sz="2000" b="1" dirty="0" err="1" smtClean="0"/>
              <a:t>реализации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проектного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метода</a:t>
            </a:r>
            <a:endParaRPr lang="ru-RU" sz="2000" b="1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Общий доступ\Desktop\im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05714"/>
            <a:ext cx="7667678" cy="559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" name="Овал 27"/>
          <p:cNvSpPr/>
          <p:nvPr/>
        </p:nvSpPr>
        <p:spPr>
          <a:xfrm>
            <a:off x="755576" y="3429000"/>
            <a:ext cx="1800200" cy="1584176"/>
          </a:xfrm>
          <a:prstGeom prst="ellipse">
            <a:avLst/>
          </a:prstGeom>
          <a:solidFill>
            <a:srgbClr val="F8F8AA"/>
          </a:solidFill>
          <a:ln>
            <a:solidFill>
              <a:srgbClr val="F8F8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55576" y="1556792"/>
            <a:ext cx="1800200" cy="1584176"/>
          </a:xfrm>
          <a:prstGeom prst="ellipse">
            <a:avLst/>
          </a:prstGeom>
          <a:solidFill>
            <a:srgbClr val="A0F95D"/>
          </a:solidFill>
          <a:ln>
            <a:solidFill>
              <a:srgbClr val="A0F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835696" y="4869160"/>
            <a:ext cx="1872208" cy="1584176"/>
          </a:xfrm>
          <a:prstGeom prst="ellipse">
            <a:avLst/>
          </a:prstGeom>
          <a:solidFill>
            <a:srgbClr val="FEDAA4"/>
          </a:solidFill>
          <a:ln>
            <a:solidFill>
              <a:srgbClr val="FEDA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164288" y="1484784"/>
            <a:ext cx="1728192" cy="1368152"/>
          </a:xfrm>
          <a:prstGeom prst="ellipse">
            <a:avLst/>
          </a:prstGeom>
          <a:solidFill>
            <a:srgbClr val="E6C2FA"/>
          </a:solidFill>
          <a:ln>
            <a:solidFill>
              <a:srgbClr val="E6C2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84168" y="4797152"/>
            <a:ext cx="1728192" cy="1368152"/>
          </a:xfrm>
          <a:prstGeom prst="ellipse">
            <a:avLst/>
          </a:prstGeom>
          <a:solidFill>
            <a:srgbClr val="88FCE6"/>
          </a:solidFill>
          <a:ln>
            <a:solidFill>
              <a:srgbClr val="88FC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092280" y="3212976"/>
            <a:ext cx="1800200" cy="1368152"/>
          </a:xfrm>
          <a:prstGeom prst="ellipse">
            <a:avLst/>
          </a:prstGeom>
          <a:solidFill>
            <a:srgbClr val="9ED6FC"/>
          </a:solidFill>
          <a:ln>
            <a:solidFill>
              <a:srgbClr val="9ED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27584" y="2132856"/>
            <a:ext cx="17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А</a:t>
            </a:r>
            <a:r>
              <a:rPr lang="en-US" b="1" dirty="0" err="1" smtClean="0"/>
              <a:t>нкетирование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883464" y="5157192"/>
            <a:ext cx="18042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участие</a:t>
            </a:r>
            <a:r>
              <a:rPr lang="en-US" sz="1400" b="1" dirty="0" smtClean="0"/>
              <a:t> в </a:t>
            </a:r>
            <a:r>
              <a:rPr lang="en-US" sz="1400" b="1" dirty="0" err="1" smtClean="0"/>
              <a:t>выставках</a:t>
            </a:r>
            <a:r>
              <a:rPr lang="ru-RU" sz="1400" b="1" dirty="0" smtClean="0"/>
              <a:t>,</a:t>
            </a:r>
          </a:p>
          <a:p>
            <a:pPr algn="ctr"/>
            <a:r>
              <a:rPr lang="en-US" sz="1400" b="1" dirty="0" err="1" smtClean="0"/>
              <a:t>экскурсиях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досугах</a:t>
            </a:r>
            <a:r>
              <a:rPr lang="en-US" sz="1400" b="1" dirty="0" smtClean="0"/>
              <a:t>, </a:t>
            </a:r>
            <a:endParaRPr lang="ru-RU" sz="1400" b="1" dirty="0" smtClean="0"/>
          </a:p>
          <a:p>
            <a:pPr algn="ctr"/>
            <a:r>
              <a:rPr lang="en-US" sz="1400" b="1" dirty="0" err="1" smtClean="0"/>
              <a:t>викторинах</a:t>
            </a:r>
            <a:r>
              <a:rPr lang="en-US" sz="1400" b="1" dirty="0" smtClean="0"/>
              <a:t> ,</a:t>
            </a:r>
            <a:endParaRPr lang="ru-RU" sz="1400" b="1" dirty="0" smtClean="0"/>
          </a:p>
          <a:p>
            <a:pPr algn="ctr"/>
            <a:r>
              <a:rPr lang="en-US" sz="1400" b="1" dirty="0" err="1" smtClean="0"/>
              <a:t>инсценировках</a:t>
            </a:r>
            <a:endParaRPr lang="ru-RU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84168" y="5301208"/>
            <a:ext cx="1638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 </a:t>
            </a:r>
            <a:r>
              <a:rPr lang="ru-RU" sz="2000" b="1" dirty="0" smtClean="0"/>
              <a:t>Практикумы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64288" y="3717032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</a:t>
            </a:r>
            <a:r>
              <a:rPr lang="en-US" b="1" dirty="0" err="1" smtClean="0"/>
              <a:t>астер-класс</a:t>
            </a:r>
            <a:r>
              <a:rPr lang="ru-RU" b="1" dirty="0" err="1" smtClean="0"/>
              <a:t>ы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36296" y="1844824"/>
            <a:ext cx="1675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/>
                <a:ea typeface="Times New Roman"/>
              </a:rPr>
              <a:t>Р</a:t>
            </a:r>
            <a:r>
              <a:rPr lang="en-US" b="1" dirty="0" err="1" smtClean="0">
                <a:latin typeface="Times New Roman"/>
                <a:ea typeface="Times New Roman"/>
              </a:rPr>
              <a:t>одительск</a:t>
            </a:r>
            <a:r>
              <a:rPr lang="ru-RU" b="1" dirty="0" err="1" smtClean="0">
                <a:latin typeface="Times New Roman"/>
                <a:ea typeface="Times New Roman"/>
              </a:rPr>
              <a:t>ие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b="1" dirty="0" smtClean="0">
                <a:latin typeface="Times New Roman"/>
              </a:rPr>
              <a:t>встречи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964954" y="764704"/>
            <a:ext cx="231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1050" y="3789040"/>
            <a:ext cx="20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К</a:t>
            </a:r>
            <a:r>
              <a:rPr lang="en-US" b="1" dirty="0" err="1" smtClean="0"/>
              <a:t>онсультации</a:t>
            </a:r>
            <a:r>
              <a:rPr lang="en-US" b="1" dirty="0" smtClean="0"/>
              <a:t>,</a:t>
            </a:r>
            <a:endParaRPr lang="ru-RU" b="1" dirty="0" smtClean="0"/>
          </a:p>
          <a:p>
            <a:pPr algn="ctr"/>
            <a:r>
              <a:rPr lang="en-US" b="1" dirty="0" smtClean="0"/>
              <a:t> </a:t>
            </a:r>
            <a:r>
              <a:rPr lang="ru-RU" b="1" dirty="0" smtClean="0"/>
              <a:t>«У</a:t>
            </a:r>
            <a:r>
              <a:rPr lang="en-US" b="1" dirty="0" err="1" smtClean="0"/>
              <a:t>стный</a:t>
            </a:r>
            <a:r>
              <a:rPr lang="en-US" b="1" dirty="0" smtClean="0"/>
              <a:t> </a:t>
            </a:r>
            <a:r>
              <a:rPr lang="en-US" b="1" dirty="0" err="1" smtClean="0"/>
              <a:t>журнал</a:t>
            </a:r>
            <a:r>
              <a:rPr lang="ru-RU" b="1" dirty="0" smtClean="0"/>
              <a:t>»</a:t>
            </a:r>
            <a:endParaRPr lang="ru-RU" b="1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2483768" y="2636912"/>
            <a:ext cx="936104" cy="36004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228184" y="3645024"/>
            <a:ext cx="936104" cy="7200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5796136" y="4005064"/>
            <a:ext cx="864096" cy="86409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932040" y="4293096"/>
            <a:ext cx="0" cy="72008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2483768" y="3645024"/>
            <a:ext cx="1008112" cy="28803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3347864" y="4293096"/>
            <a:ext cx="576064" cy="72008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://lib.exdat.com/tw_files2/urls_155/79/d-78245/78245_html_51592d0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419872" y="2276872"/>
            <a:ext cx="2816873" cy="2160240"/>
          </a:xfrm>
          <a:prstGeom prst="ellipse">
            <a:avLst/>
          </a:prstGeom>
          <a:noFill/>
          <a:ln w="57150">
            <a:solidFill>
              <a:srgbClr val="00682F"/>
            </a:solidFill>
          </a:ln>
        </p:spPr>
      </p:pic>
      <p:pic>
        <p:nvPicPr>
          <p:cNvPr id="37890" name="Picture 2" descr="http://ds146.ucoz.ru/_nw/0/38048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132856"/>
            <a:ext cx="3144350" cy="2358262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755576" y="476672"/>
            <a:ext cx="7557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Ф</a:t>
            </a:r>
            <a:r>
              <a:rPr lang="en-US" sz="2000" b="1" dirty="0" err="1" smtClean="0"/>
              <a:t>ормы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работы</a:t>
            </a:r>
            <a:r>
              <a:rPr lang="en-US" sz="2000" b="1" dirty="0" smtClean="0"/>
              <a:t> с </a:t>
            </a:r>
            <a:r>
              <a:rPr lang="ru-RU" sz="2000" b="1" dirty="0" smtClean="0"/>
              <a:t>родителями при </a:t>
            </a:r>
            <a:r>
              <a:rPr lang="en-US" sz="2000" b="1" dirty="0" err="1" smtClean="0"/>
              <a:t>реализации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проектного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метода</a:t>
            </a:r>
            <a:endParaRPr lang="ru-RU" sz="2000" b="1" u="sng" dirty="0"/>
          </a:p>
        </p:txBody>
      </p:sp>
      <p:sp>
        <p:nvSpPr>
          <p:cNvPr id="26" name="Овал 25"/>
          <p:cNvSpPr/>
          <p:nvPr/>
        </p:nvSpPr>
        <p:spPr>
          <a:xfrm>
            <a:off x="4139952" y="5013176"/>
            <a:ext cx="1728192" cy="1368152"/>
          </a:xfrm>
          <a:prstGeom prst="ellipse">
            <a:avLst/>
          </a:prstGeom>
          <a:solidFill>
            <a:srgbClr val="FED6E8"/>
          </a:solidFill>
          <a:ln>
            <a:solidFill>
              <a:srgbClr val="FED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Акции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flipV="1">
            <a:off x="6372200" y="2420888"/>
            <a:ext cx="864096" cy="432048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ownloads\IMG_3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116800" y="-13030200"/>
            <a:ext cx="4320000" cy="2880000"/>
          </a:xfrm>
          <a:prstGeom prst="rect">
            <a:avLst/>
          </a:prstGeom>
          <a:noFill/>
        </p:spPr>
      </p:pic>
      <p:pic>
        <p:nvPicPr>
          <p:cNvPr id="1027" name="Picture 3" descr="C:\Users\admin\Downloads\IMG_3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116800" y="-13030200"/>
            <a:ext cx="11880000" cy="7920000"/>
          </a:xfrm>
          <a:prstGeom prst="rect">
            <a:avLst/>
          </a:prstGeom>
          <a:noFill/>
        </p:spPr>
      </p:pic>
      <p:pic>
        <p:nvPicPr>
          <p:cNvPr id="1028" name="Picture 4" descr="C:\Users\admin\Downloads\IMG_3389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21251990">
            <a:off x="936232" y="863217"/>
            <a:ext cx="3492566" cy="23270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C:\Users\admin\Downloads\IMG_33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2863">
            <a:off x="4937197" y="899860"/>
            <a:ext cx="3389064" cy="2540945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1" name="Picture 7" descr="C:\Users\admin\Downloads\IMG_33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3573016"/>
            <a:ext cx="2110209" cy="2486827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32" name="Picture 8" descr="C:\Users\admin\Downloads\IMG_34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57314">
            <a:off x="4213166" y="3757185"/>
            <a:ext cx="3257626" cy="219099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2267744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Экскурсия в библиотеку.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3212976"/>
            <a:ext cx="2651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</a:rPr>
              <a:t>К</a:t>
            </a:r>
            <a:r>
              <a:rPr lang="en-US" sz="2000" b="1" dirty="0" err="1" smtClean="0">
                <a:solidFill>
                  <a:srgbClr val="003A1A"/>
                </a:solidFill>
              </a:rPr>
              <a:t>акие</a:t>
            </a:r>
            <a:r>
              <a:rPr lang="en-US" sz="2000" b="1" dirty="0" smtClean="0">
                <a:solidFill>
                  <a:srgbClr val="003A1A"/>
                </a:solidFill>
              </a:rPr>
              <a:t> </a:t>
            </a:r>
            <a:r>
              <a:rPr lang="en-US" sz="2000" b="1" dirty="0" err="1" smtClean="0">
                <a:solidFill>
                  <a:srgbClr val="003A1A"/>
                </a:solidFill>
              </a:rPr>
              <a:t>бывают</a:t>
            </a:r>
            <a:r>
              <a:rPr lang="ru-RU" sz="2000" b="1" dirty="0" smtClean="0">
                <a:solidFill>
                  <a:srgbClr val="003A1A"/>
                </a:solidFill>
              </a:rPr>
              <a:t> </a:t>
            </a:r>
            <a:r>
              <a:rPr lang="en-US" sz="2000" b="1" dirty="0" smtClean="0">
                <a:solidFill>
                  <a:srgbClr val="003A1A"/>
                </a:solidFill>
              </a:rPr>
              <a:t> </a:t>
            </a:r>
            <a:r>
              <a:rPr lang="en-US" sz="2000" b="1" dirty="0" err="1" smtClean="0">
                <a:solidFill>
                  <a:srgbClr val="003A1A"/>
                </a:solidFill>
              </a:rPr>
              <a:t>книги</a:t>
            </a:r>
            <a:r>
              <a:rPr lang="ru-RU" sz="2000" b="1" dirty="0" smtClean="0">
                <a:solidFill>
                  <a:srgbClr val="003A1A"/>
                </a:solidFill>
              </a:rPr>
              <a:t>?</a:t>
            </a:r>
            <a:endParaRPr lang="ru-RU" sz="20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d10120.edu35.ru/images/stories/y_58b4aff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892567" cy="2016224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128" name="Picture 8" descr="http://dou155.ru/sites/default/files/field/image/dscn5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73016"/>
            <a:ext cx="3559746" cy="26719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30" name="Picture 10" descr="https://3.bp.blogspot.com/-nVi0SGnkoUw/WQIqTm1YDHI/AAAAAAAAAtU/wyWO9wuU1GYjCN0H3exzaIqDgefQczG0wCLcB/s1600/IMG_0763-15-04-17-21-5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420888"/>
            <a:ext cx="2895786" cy="38610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6" name="Picture 6" descr="http://detidom.ucoz.ru/_si/2/191147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548680"/>
            <a:ext cx="2376264" cy="316835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283968" y="260648"/>
            <a:ext cx="20840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Выставки  книг.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D:\!!!!!фото  моя ГРУППА\!!!!!старшая группа\викторина Михалков\IMG_5592-08-07-17-11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2543944" cy="2567794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404664"/>
            <a:ext cx="44690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Презентация «Моя любимая книга».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L:\фото проекты\дети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068960"/>
            <a:ext cx="2808312" cy="271575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0" name="Picture 2" descr="L:\фото проекты\дети 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124744"/>
            <a:ext cx="3168352" cy="2473288"/>
          </a:xfrm>
          <a:prstGeom prst="round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012160" y="1196752"/>
            <a:ext cx="1224136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3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092280" y="2492896"/>
            <a:ext cx="1224136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3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444208" y="4149080"/>
            <a:ext cx="1224136" cy="1728192"/>
          </a:xfrm>
          <a:prstGeom prst="rect">
            <a:avLst/>
          </a:prstGeom>
          <a:solidFill>
            <a:schemeClr val="bg1"/>
          </a:solidFill>
          <a:ln>
            <a:solidFill>
              <a:srgbClr val="003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1340768"/>
            <a:ext cx="86409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660232" y="4293096"/>
            <a:ext cx="86409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164288" y="2636912"/>
            <a:ext cx="864096" cy="720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1556792"/>
            <a:ext cx="86409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164288" y="2852936"/>
            <a:ext cx="86409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660232" y="4509120"/>
            <a:ext cx="864096" cy="7200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6300192" y="1772816"/>
            <a:ext cx="432048" cy="43204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940152" y="2420888"/>
            <a:ext cx="124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«Теремок»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452320" y="3212976"/>
            <a:ext cx="504056" cy="4320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7020272" y="3717032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«Синие листья»</a:t>
            </a:r>
            <a:endParaRPr lang="ru-RU" sz="1400" dirty="0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6876256" y="4797152"/>
            <a:ext cx="504056" cy="576064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6372200" y="5517232"/>
            <a:ext cx="1385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«Белая берёза»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04215" y="476672"/>
            <a:ext cx="2850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Моделирование обложки.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14" name="Picture 10" descr="https://cf2.ppt-online.org/files2/slide/h/HTVg9ItA3nYp7DE4ojWvyMGO2FdUhL1NZCqb5wuzk/slide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25203">
            <a:off x="6829201" y="614969"/>
            <a:ext cx="2088232" cy="1564134"/>
          </a:xfrm>
          <a:prstGeom prst="rect">
            <a:avLst/>
          </a:prstGeom>
          <a:noFill/>
        </p:spPr>
      </p:pic>
      <p:pic>
        <p:nvPicPr>
          <p:cNvPr id="21518" name="Picture 14" descr="http://images.myshared.ru/55/1341594/slide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4664"/>
            <a:ext cx="2592288" cy="1944216"/>
          </a:xfrm>
          <a:prstGeom prst="rect">
            <a:avLst/>
          </a:prstGeom>
          <a:noFill/>
        </p:spPr>
      </p:pic>
      <p:pic>
        <p:nvPicPr>
          <p:cNvPr id="21520" name="Picture 16" descr="https://arhivurokov.ru/multiurok/html/2017/08/22/s_599c3b97e7015/img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268760"/>
            <a:ext cx="2711624" cy="203371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bratuvk.educrimea.ru/uploads/5000/20446/section/395696/SAM_8957.JPG?15084950661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620688"/>
            <a:ext cx="3168352" cy="216081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1512" name="Picture 8" descr="http://images.myshared.ru/55/1341594/slide_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47555">
            <a:off x="6035073" y="2729180"/>
            <a:ext cx="2784309" cy="2088232"/>
          </a:xfrm>
          <a:prstGeom prst="rect">
            <a:avLst/>
          </a:prstGeom>
          <a:noFill/>
        </p:spPr>
      </p:pic>
      <p:pic>
        <p:nvPicPr>
          <p:cNvPr id="21522" name="Picture 18" descr="https://cf2.ppt-online.org/files2/slide/h/HTVg9ItA3nYp7DE4ojWvyMGO2FdUhL1NZCqb5wuzk/slide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76357" y="4293096"/>
            <a:ext cx="2884075" cy="2160240"/>
          </a:xfrm>
          <a:prstGeom prst="rect">
            <a:avLst/>
          </a:prstGeom>
          <a:noFill/>
        </p:spPr>
      </p:pic>
      <p:pic>
        <p:nvPicPr>
          <p:cNvPr id="21508" name="Picture 4" descr="https://arhivurokov.ru/multiurok/html/2017/08/22/s_599c3aa844188/img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40993">
            <a:off x="905890" y="2742741"/>
            <a:ext cx="2927648" cy="2195736"/>
          </a:xfrm>
          <a:prstGeom prst="rect">
            <a:avLst/>
          </a:prstGeom>
          <a:noFill/>
        </p:spPr>
      </p:pic>
      <p:pic>
        <p:nvPicPr>
          <p:cNvPr id="21510" name="Picture 6" descr="http://images.myshared.ru/55/1341594/slide_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4077072"/>
            <a:ext cx="3072341" cy="2304256"/>
          </a:xfrm>
          <a:prstGeom prst="rect">
            <a:avLst/>
          </a:prstGeom>
          <a:noFill/>
        </p:spPr>
      </p:pic>
      <p:pic>
        <p:nvPicPr>
          <p:cNvPr id="21516" name="Picture 12" descr="http://images.myshared.ru/55/1341594/slide_3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4263">
            <a:off x="3124500" y="3365765"/>
            <a:ext cx="2707594" cy="188536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275856" y="6093296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1794360">
            <a:off x="4654713" y="5304366"/>
            <a:ext cx="64807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L:\фото проекты\DSCN3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01008"/>
            <a:ext cx="3888432" cy="2916324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 descr="D:\!!!!!фото  моя ГРУППА\средняя группа\2016-12-12 мастер класс ДМ и кармушки\фото практикума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500438"/>
            <a:ext cx="3498699" cy="2883588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5" descr="C:\Users\admin\Downloads\DSCF47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9156" y="775520"/>
            <a:ext cx="3264363" cy="2448272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4" descr="L:\фото проекты\DSC020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785794"/>
            <a:ext cx="4318032" cy="2428892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915816" y="260648"/>
            <a:ext cx="540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практикум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en-US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Домашний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театр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C:\Users\admin\Downloads\dsc_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562657" cy="237626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81" name="Picture 9" descr="http://schu856.mskobr.ru/images/cms/data/gallery/master-klass_dlya_roditelej_izgotovlenie_atributov_dlya_domashnego_teatra_-_24_03_2015/dsc_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077072"/>
            <a:ext cx="3238778" cy="21602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3082" name="Picture 10" descr="D:\спер-бабшка2018\DSCN6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764704"/>
            <a:ext cx="3561043" cy="266556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3" name="Picture 11" descr="D:\!!!!!фото  моя ГРУППА\!!!!!старшая группа\фото супер бабушка старшая группа\IMG_7243-02-10-17-07-45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943444" cy="225038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84" name="Picture 12" descr="D:\фото подготовительнаЯ группа\фото супер бабушка\супер бабушка проект овощи танец аня 0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2276872"/>
            <a:ext cx="3096344" cy="2864118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979712" y="188640"/>
            <a:ext cx="5714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Мастер-класс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Мастерим вместе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:\фото проекты\DSCN15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2808312" cy="210697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L:\фото проекты\DSCN15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1"/>
            <a:ext cx="3172882" cy="219307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2053" name="Picture 5" descr="L:\фото проекты\SDC12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149080"/>
            <a:ext cx="2936375" cy="208823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2055" name="Picture 7" descr="https://www.maam.ru/upload/blogs/detsad-385011-14964707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420888"/>
            <a:ext cx="2088232" cy="278568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0" name="Picture 2" descr="L:\фото проекты\мастер класс ДМ и кармушки 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933056"/>
            <a:ext cx="3121397" cy="229096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331640" y="260648"/>
            <a:ext cx="6796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Театральная гостиная 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Сказки для малышей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Pictures\2011-10-13 мой чуча\мой чуча 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356992"/>
            <a:ext cx="2135617" cy="291990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9" name="Picture 5" descr="E:\Pictures\2011-10-13 мой чуча\мой чуча 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77072"/>
            <a:ext cx="2976178" cy="211156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E:\Pictures\2011-10-13 мой чуча\мой чуча 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1916832"/>
            <a:ext cx="3556147" cy="275867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8" name="Picture 4" descr="E:\Pictures\2011-10-13 мой чуча\мой чуча 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121" y="692696"/>
            <a:ext cx="2570550" cy="187220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476672"/>
            <a:ext cx="36324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/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  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Репка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     (средняя группа)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Общий доступ\Desktop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729564" cy="55007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L:\фото проекты\DSC02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429000"/>
            <a:ext cx="3236247" cy="2753973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40" name="Picture 4" descr="L:\фото проекты\DSC02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4380041" cy="252028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188640"/>
            <a:ext cx="36324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8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Снегурушка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     (старшая группа)</a:t>
            </a:r>
            <a:endParaRPr lang="ru-RU" sz="2800" b="1" dirty="0">
              <a:solidFill>
                <a:srgbClr val="003A1A"/>
              </a:solidFill>
            </a:endParaRPr>
          </a:p>
        </p:txBody>
      </p:sp>
      <p:pic>
        <p:nvPicPr>
          <p:cNvPr id="14337" name="Picture 1" descr="L:\фото проекты\DSC02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412776"/>
            <a:ext cx="3073788" cy="2146555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338" name="Picture 2" descr="L:\фото проекты\DSC02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764704"/>
            <a:ext cx="2768558" cy="1851419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 descr="L:\фото проекты\IMG_1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20474" y="-8767763"/>
            <a:ext cx="7439261" cy="5673600"/>
          </a:xfrm>
          <a:prstGeom prst="rect">
            <a:avLst/>
          </a:prstGeom>
          <a:noFill/>
        </p:spPr>
      </p:pic>
      <p:pic>
        <p:nvPicPr>
          <p:cNvPr id="13317" name="Picture 5" descr="D:\сказка ПЫХ\IMG_15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365104"/>
            <a:ext cx="3136823" cy="2016224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18" name="Picture 6" descr="D:\сказка ПЫХ\IMG_15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005064"/>
            <a:ext cx="2493138" cy="244827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3314" name="Picture 2" descr="L:\фото проекты\IMG_15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3" y="1988840"/>
            <a:ext cx="3447133" cy="262897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16" name="Picture 4" descr="D:\сказка ПЫХ\IMG_1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620687"/>
            <a:ext cx="2952328" cy="2122955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860032" y="404664"/>
            <a:ext cx="395704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/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     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Пых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</a:rPr>
              <a:t>(подготовительная группа)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E:\фото выпуска 2015года\сказка Дело было в лесу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21088"/>
            <a:ext cx="2880320" cy="2160240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0" name="Picture 2" descr="E:\фото выпуска 2015года\сказка Дело было в лесу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764704"/>
            <a:ext cx="3024335" cy="226825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E:\фото выпуска 2015года\сказка Дело было в лесу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32" y="764704"/>
            <a:ext cx="2976331" cy="223224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89" name="Picture 1" descr="L:\фото проекты\DSCN62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636912"/>
            <a:ext cx="4104456" cy="2359239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99992" y="5157192"/>
            <a:ext cx="435067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Музыкальная сказка</a:t>
            </a: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Дело было в лесу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(совместно с родителями)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L:\фото проекты\DSCN3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539885" cy="265491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268" name="Picture 4" descr="L:\фото проекты\DSCN3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2276872"/>
            <a:ext cx="2880320" cy="216024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1265" name="Picture 1" descr="L:\фото проекты\DSCN3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76672"/>
            <a:ext cx="2592288" cy="2749970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5076056" y="5013176"/>
            <a:ext cx="36324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Музыкальная сказка</a:t>
            </a:r>
          </a:p>
          <a:p>
            <a:pPr lvl="0" algn="ctr"/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Репка</a:t>
            </a:r>
            <a:r>
              <a:rPr lang="en-US" sz="28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8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800" b="1" dirty="0" smtClean="0">
                <a:solidFill>
                  <a:srgbClr val="003A1A"/>
                </a:solidFill>
                <a:latin typeface="Times New Roman"/>
              </a:rPr>
              <a:t>(родители)</a:t>
            </a:r>
            <a:endParaRPr lang="ru-RU" sz="2800" b="1" dirty="0">
              <a:solidFill>
                <a:srgbClr val="003A1A"/>
              </a:solidFill>
            </a:endParaRPr>
          </a:p>
        </p:txBody>
      </p:sp>
      <p:pic>
        <p:nvPicPr>
          <p:cNvPr id="11267" name="Picture 3" descr="L:\фото проекты\DSCN3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573016"/>
            <a:ext cx="3528392" cy="264629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mbdou1-krop.ru/wp-content/gallery/kukol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2843853" cy="261990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246" name="Picture 6" descr="http://uwcfoundation.com/img/news/knigi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1728192" cy="259411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44" name="Picture 4" descr="http://900igr.net/up/datai/90595/0014-008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140968"/>
            <a:ext cx="3360373" cy="2520280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247" name="Picture 7" descr="D:\!!!!!фото  моя ГРУППА\!!!!!старшая группа\2018-04-30 викторина ОСЕЕВА\викторина ОСЕЕВА 057 - копия.JPG"/>
          <p:cNvPicPr>
            <a:picLocks noChangeAspect="1" noChangeArrowheads="1"/>
          </p:cNvPicPr>
          <p:nvPr/>
        </p:nvPicPr>
        <p:blipFill>
          <a:blip r:embed="rId6" cstate="print">
            <a:lum contrast="-20000"/>
          </a:blip>
          <a:srcRect/>
          <a:stretch>
            <a:fillRect/>
          </a:stretch>
        </p:blipFill>
        <p:spPr bwMode="auto">
          <a:xfrm>
            <a:off x="4716016" y="3861048"/>
            <a:ext cx="3728857" cy="22322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7544" y="332656"/>
            <a:ext cx="31064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Посылка из библиотеки</a:t>
            </a:r>
          </a:p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</a:rPr>
              <a:t>с книгами К.Чуковского</a:t>
            </a:r>
            <a:endParaRPr lang="ru-RU" sz="2000" b="1" dirty="0">
              <a:solidFill>
                <a:srgbClr val="003A1A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332656"/>
            <a:ext cx="23008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Кукольный театр</a:t>
            </a:r>
          </a:p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</a:rPr>
              <a:t>«Зайка -зазнайка»</a:t>
            </a:r>
            <a:endParaRPr lang="ru-RU" sz="2000" b="1" dirty="0">
              <a:solidFill>
                <a:srgbClr val="003A1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11760" y="5733256"/>
            <a:ext cx="2885726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Метод «Трёх вопросов</a:t>
            </a:r>
            <a:r>
              <a:rPr lang="ru-RU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</a:p>
          <a:p>
            <a:pPr lvl="0"/>
            <a:r>
              <a:rPr lang="ru-RU" b="1" dirty="0" smtClean="0">
                <a:solidFill>
                  <a:srgbClr val="003A1A"/>
                </a:solidFill>
                <a:latin typeface="Times New Roman"/>
              </a:rPr>
              <a:t>проект «Лучик добра»</a:t>
            </a:r>
            <a:endParaRPr lang="ru-RU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Picture 1" descr="C:\Users\admin\Downloads\p10405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2510439" cy="201622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18" name="Picture 2" descr="C:\Users\admin\Downloads\img_8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556792"/>
            <a:ext cx="1872208" cy="2914687"/>
          </a:xfrm>
          <a:prstGeom prst="ellipse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222" name="Picture 6" descr="D:\!!!!!фото  моя ГРУППА\!!!!!старшая группа\викторина Михалков\IMG_5566-08-07-17-11-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8674" y="3356992"/>
            <a:ext cx="2087555" cy="26642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9219" name="Picture 3" descr="D:\!!!!!фото  моя ГРУППА\!!!!!старшая группа\викторина Михалков\IMG_5562-08-07-17-11-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412776"/>
            <a:ext cx="2490629" cy="230425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24" name="Picture 8" descr="http://xn--32-6kcacy1bxj8af7e.xn--p1ai/wp-content/uploads/2017/04/IMG_9270-2-768x5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221087"/>
            <a:ext cx="3096344" cy="206019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3568" y="260648"/>
            <a:ext cx="2942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Литературная гостиная</a:t>
            </a:r>
            <a:endParaRPr lang="ru-RU" sz="2000" b="1" dirty="0">
              <a:solidFill>
                <a:srgbClr val="003A1A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620688"/>
            <a:ext cx="2963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Стихотворные минутки</a:t>
            </a:r>
            <a:endParaRPr lang="ru-RU" sz="20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85" name="Picture 17" descr="http://900igr.net/up/datai/257253/0013-04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2812774" cy="187220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1" name="Picture 13" descr="http://libr-sch-2.moy.su/_ph/47/55935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437112"/>
            <a:ext cx="2711871" cy="208069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83" name="Picture 15" descr="https://1.bp.blogspot.com/-UwQsjosRu2s/UUBvRyt3MMI/AAAAAAAABM0/Os_btmQTKsA/s1600/%D1%84%D0%BE%D1%82%D0%BE%D0%BE%D0%BE%D0%BE%D0%BE+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556792"/>
            <a:ext cx="1890210" cy="252028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4" name="Picture 6" descr="http://libr-sch-2.moy.su/_ph/47/2/6796204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10405">
            <a:off x="4891573" y="2822923"/>
            <a:ext cx="3096344" cy="21674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2" name="Picture 4" descr="http://libr-sch-2.moy.su/_ph/47/6986033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1124744"/>
            <a:ext cx="3024336" cy="21289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6" name="Picture 8" descr="http://zoozel.ru/gallery/images/1557850_foma-s-mihalko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41456">
            <a:off x="2540018" y="3099196"/>
            <a:ext cx="2761670" cy="211327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8" name="Picture 10" descr="http://xn--6-gtbm7d.xn--p1ai/uploads/posts/2012-11/1352572170_dsc_06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4653136"/>
            <a:ext cx="2626025" cy="1751539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179" name="Picture 11" descr="C:\Users\Public\Pictures\Рисунок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3" y="548680"/>
            <a:ext cx="3168352" cy="182130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427984" y="188640"/>
            <a:ext cx="40373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иллюстративный</a:t>
            </a:r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каталог</a:t>
            </a:r>
            <a:endParaRPr lang="ru-RU" sz="2800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книг</a:t>
            </a:r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С.В. </a:t>
            </a:r>
            <a:r>
              <a:rPr lang="en-US" sz="2800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Михалкова</a:t>
            </a:r>
            <a:r>
              <a:rPr lang="en-US" sz="2800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endParaRPr lang="ru-RU" sz="28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9" name="Picture 3" descr="L:\фото проекты\викторина михалков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2018">
            <a:off x="5406095" y="1423780"/>
            <a:ext cx="3201987" cy="223853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421" name="Picture 5" descr="D:\!!!!!фото  моя ГРУППА\!!!!!старшая группа\фото дети\IMG_2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29000"/>
            <a:ext cx="3384376" cy="264542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422" name="Picture 6" descr="D:\пдд 08.2018\IMG_20180823_111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37205">
            <a:off x="934785" y="3557570"/>
            <a:ext cx="2928975" cy="244827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0418" name="Picture 2" descr="L:\фото проекты\IMG_20180823_1129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340768"/>
            <a:ext cx="3456385" cy="2298393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В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стреча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с 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интересными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людьми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: </a:t>
            </a:r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      </a:t>
            </a:r>
          </a:p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         </a:t>
            </a:r>
            <a:r>
              <a:rPr lang="en-US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инспектором</a:t>
            </a:r>
            <a:r>
              <a:rPr lang="en-US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ГИБДД</a:t>
            </a:r>
            <a:endParaRPr lang="ru-RU" sz="2000" b="1" dirty="0">
              <a:solidFill>
                <a:srgbClr val="003A1A"/>
              </a:solidFill>
              <a:cs typeface="Aharoni" pitchFamily="2" charset="-79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76577" y="260648"/>
            <a:ext cx="4167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  <a:cs typeface="Aharoni" pitchFamily="2" charset="-79"/>
              </a:rPr>
              <a:t>показ малышам  кукольного театра</a:t>
            </a:r>
          </a:p>
          <a:p>
            <a:r>
              <a:rPr lang="ru-RU" sz="2000" b="1" dirty="0" smtClean="0">
                <a:solidFill>
                  <a:srgbClr val="003A1A"/>
                </a:solidFill>
                <a:cs typeface="Aharoni" pitchFamily="2" charset="-79"/>
              </a:rPr>
              <a:t>               «Три поросенка».</a:t>
            </a:r>
            <a:endParaRPr lang="ru-RU" sz="2000" b="1" dirty="0">
              <a:solidFill>
                <a:srgbClr val="003A1A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L:\фото проекты\IMG_5206-02-06-17-07-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852936"/>
            <a:ext cx="5721316" cy="330249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121" name="Picture 1" descr="L:\фото проекты\IMG_5202-02-06-17-07-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764704"/>
            <a:ext cx="2664296" cy="277282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5" name="Picture 5" descr="D:\солнышки благодарилки   № 2 старшая группа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985732">
            <a:off x="4025450" y="722209"/>
            <a:ext cx="1008112" cy="1008112"/>
          </a:xfrm>
          <a:prstGeom prst="rect">
            <a:avLst/>
          </a:prstGeom>
          <a:noFill/>
        </p:spPr>
      </p:pic>
      <p:pic>
        <p:nvPicPr>
          <p:cNvPr id="5126" name="Picture 6" descr="D:\солнышки благодарилки   № 2 старшая группа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276872"/>
            <a:ext cx="1152128" cy="1152128"/>
          </a:xfrm>
          <a:prstGeom prst="rect">
            <a:avLst/>
          </a:prstGeom>
          <a:noFill/>
        </p:spPr>
      </p:pic>
      <p:pic>
        <p:nvPicPr>
          <p:cNvPr id="10" name="Picture 6" descr="D:\солнышки благодарилки   № 2 старшая группа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5373216"/>
            <a:ext cx="1152128" cy="1152128"/>
          </a:xfrm>
          <a:prstGeom prst="rect">
            <a:avLst/>
          </a:prstGeom>
          <a:noFill/>
        </p:spPr>
      </p:pic>
      <p:pic>
        <p:nvPicPr>
          <p:cNvPr id="5128" name="Picture 8" descr="D:\солнышки благодарилки   № 2 старшая группа\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645024"/>
            <a:ext cx="1296144" cy="1296144"/>
          </a:xfrm>
          <a:prstGeom prst="rect">
            <a:avLst/>
          </a:prstGeom>
          <a:noFill/>
        </p:spPr>
      </p:pic>
      <p:pic>
        <p:nvPicPr>
          <p:cNvPr id="5129" name="Picture 9" descr="D:\солнышки благодарилки   № 2 старшая группа\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2320" y="5229200"/>
            <a:ext cx="1331640" cy="1331640"/>
          </a:xfrm>
          <a:prstGeom prst="rect">
            <a:avLst/>
          </a:prstGeom>
          <a:noFill/>
        </p:spPr>
      </p:pic>
      <p:pic>
        <p:nvPicPr>
          <p:cNvPr id="5122" name="Picture 2" descr="L:\фото проекты\IMG_5201-02-06-17-07-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764704"/>
            <a:ext cx="3042739" cy="2043171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7" name="Picture 7" descr="D:\солнышки благодарилки   № 2 старшая группа\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2420888"/>
            <a:ext cx="1224136" cy="1224136"/>
          </a:xfrm>
          <a:prstGeom prst="rect">
            <a:avLst/>
          </a:prstGeom>
          <a:noFill/>
        </p:spPr>
      </p:pic>
      <p:pic>
        <p:nvPicPr>
          <p:cNvPr id="14" name="Picture 9" descr="D:\солнышки благодарилки   № 2 старшая группа\1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9992" y="2420888"/>
            <a:ext cx="1187624" cy="11876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Общий доступ\Desktop\фото выбрано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03132">
            <a:off x="1065072" y="837223"/>
            <a:ext cx="3652306" cy="509046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6" name="Picture 6" descr="C:\Users\Общий доступ\Desktop\фото выбрано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88787">
            <a:off x="4567673" y="850798"/>
            <a:ext cx="3568818" cy="510893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5" name="Picture 5" descr="L:\фото проекты\DSCN3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933056"/>
            <a:ext cx="3114926" cy="2232248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43" name="Picture 3" descr="L:\фото проекты\DSCN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20888"/>
            <a:ext cx="2592287" cy="1944215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42" name="Picture 2" descr="L:\фото проекты\DSCN34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908720"/>
            <a:ext cx="2869616" cy="2088232"/>
          </a:xfrm>
          <a:prstGeom prst="round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2" descr="L:\фото проекты\викторина михалков 0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764704"/>
            <a:ext cx="2569424" cy="2088232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46" name="Picture 6" descr="D:\!!!!!фото  моя ГРУППА\!!!!!старшая группа\2018-04-30 викторина ОСЕЕВА\викторина ОСЕЕВА 0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114902"/>
            <a:ext cx="2717296" cy="239485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3" descr="D:\!!!!!фото  моя ГРУППА\!!!!!старшая группа\викторина Михалков\фото на сайт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2636912"/>
            <a:ext cx="2392008" cy="206538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2654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Музыкальная сказка</a:t>
            </a:r>
          </a:p>
          <a:p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 «</a:t>
            </a:r>
            <a:r>
              <a:rPr lang="ru-RU" sz="2000" b="1" dirty="0" err="1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Муха-Цокатуха</a:t>
            </a:r>
            <a:r>
              <a:rPr lang="ru-RU" sz="2000" b="1" dirty="0" smtClean="0">
                <a:solidFill>
                  <a:srgbClr val="003A1A"/>
                </a:solidFill>
                <a:latin typeface="Aharoni" pitchFamily="2" charset="-79"/>
                <a:cs typeface="Aharoni" pitchFamily="2" charset="-79"/>
              </a:rPr>
              <a:t>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731766" y="188640"/>
            <a:ext cx="44122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/>
                <a:ea typeface="Times New Roman"/>
              </a:rPr>
              <a:t>С</a:t>
            </a:r>
            <a:r>
              <a:rPr lang="en-US" sz="2000" b="1" dirty="0" err="1" smtClean="0">
                <a:latin typeface="Times New Roman"/>
                <a:ea typeface="Times New Roman"/>
              </a:rPr>
              <a:t>ценки</a:t>
            </a:r>
            <a:r>
              <a:rPr lang="en-US" sz="2000" b="1" dirty="0" smtClean="0"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latin typeface="Times New Roman"/>
                <a:ea typeface="Times New Roman"/>
              </a:rPr>
              <a:t>по</a:t>
            </a:r>
            <a:r>
              <a:rPr lang="ru-RU" sz="2000" b="1" dirty="0" smtClean="0">
                <a:latin typeface="Times New Roman"/>
                <a:ea typeface="Times New Roman"/>
              </a:rPr>
              <a:t> сказкам  С.В.Михалкова</a:t>
            </a:r>
            <a:r>
              <a:rPr lang="en-US" sz="2000" b="1" dirty="0" smtClean="0">
                <a:latin typeface="Times New Roman"/>
                <a:ea typeface="Times New Roman"/>
              </a:rPr>
              <a:t> 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r>
              <a:rPr lang="ru-RU" sz="2000" b="1" dirty="0" smtClean="0">
                <a:latin typeface="Times New Roman"/>
                <a:ea typeface="Times New Roman"/>
              </a:rPr>
              <a:t>         и </a:t>
            </a:r>
            <a:r>
              <a:rPr lang="en-US" sz="2000" b="1" dirty="0" err="1" smtClean="0">
                <a:latin typeface="Times New Roman"/>
                <a:ea typeface="Times New Roman"/>
              </a:rPr>
              <a:t>рассказам</a:t>
            </a:r>
            <a:r>
              <a:rPr lang="ru-RU" sz="2000" b="1" dirty="0" smtClean="0">
                <a:latin typeface="Times New Roman"/>
                <a:ea typeface="Times New Roman"/>
              </a:rPr>
              <a:t> В.А.</a:t>
            </a:r>
            <a:r>
              <a:rPr lang="en-US" sz="2000" b="1" dirty="0" smtClean="0"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latin typeface="Times New Roman"/>
                <a:ea typeface="Times New Roman"/>
              </a:rPr>
              <a:t>Осеевой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 descr="https://edu.tatar.ru/upload/gallery_photo/1426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61048"/>
            <a:ext cx="1944216" cy="259228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01" name="Picture 9" descr="https://edu.tatar.ru/upload/gallery_photo/1426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717032"/>
            <a:ext cx="3456384" cy="259228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03" name="Picture 11" descr="https://edu.tatar.ru/upload/gallery_photo/1426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204864"/>
            <a:ext cx="2976331" cy="223224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05" name="Picture 13" descr="https://edu.tatar.ru/upload/gallery_photo/14268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988840"/>
            <a:ext cx="2762672" cy="20720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187624" y="332656"/>
            <a:ext cx="6552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Квест-игра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По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следам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сказок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К.Чуковского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199" name="Picture 7" descr="https://edu.tatar.ru/upload/gallery_photo/14268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908720"/>
            <a:ext cx="2496277" cy="187220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195" name="Picture 3" descr="https://www.maam.ru/upload/blogs/detsad-126004-1538073642.jpg"/>
          <p:cNvPicPr>
            <a:picLocks noChangeAspect="1" noChangeArrowheads="1"/>
          </p:cNvPicPr>
          <p:nvPr/>
        </p:nvPicPr>
        <p:blipFill>
          <a:blip r:embed="rId8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932040" y="1340768"/>
            <a:ext cx="1403462" cy="1872208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!!!!!фото  моя ГРУППА\!!!!!старшая группа\2017-11-20 проект Что у нас внутри\проект Что у нас внутри 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717032"/>
            <a:ext cx="3006034" cy="2314430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1" descr="D:\!!!!!фото  моя ГРУППА\!!!!!старшая группа\2017-11-20 проект Что у нас внутри\проект Что у нас внутри 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196752"/>
            <a:ext cx="1311832" cy="2109804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146" name="Picture 2" descr="https://svetlyachok-ds3.edumsko.ru/uploads/3000/2283/section/141338/image_(30).jpg?149012336848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836712"/>
            <a:ext cx="5380182" cy="3456384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827584" y="50851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К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онкурс</a:t>
            </a:r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рисунков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8" name="Picture 4" descr="D:\!!!!!фото  моя ГРУППА\!!!!!старшая группа\викторина Михалков\фото на сайт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2520280" cy="224024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69" name="Picture 5" descr="D:\!!!!!фото  моя ГРУППА\!!!!!старшая группа\викторина Михалков\фото на сай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268760"/>
            <a:ext cx="2907779" cy="2359937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70" name="Picture 6" descr="D:\!!!!!фото  моя ГРУППА\!!!!!старшая группа\викторина Михалков\фото на сайт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005064"/>
            <a:ext cx="2914873" cy="2186154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71" name="Picture 7" descr="D:\!!!!!фото  моя ГРУППА\!!!!!старшая группа\викторина Михалков\фото на сайт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717032"/>
            <a:ext cx="2918619" cy="2432181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2472" name="Picture 8" descr="D:\!!!!!фото  моя ГРУППА\!!!!!старшая группа\викторина Михалков\IMG_5593-08-07-17-11-23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3563888" y="2132856"/>
            <a:ext cx="1566174" cy="2088232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39552" y="476672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викторина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Путешествие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по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творчеству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С.В. 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Михалкова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Общий доступ\Desktop\Сним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2290">
            <a:off x="857224" y="2285992"/>
            <a:ext cx="2388706" cy="3362330"/>
          </a:xfrm>
          <a:prstGeom prst="round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7" name="Picture 3" descr="C:\Users\Общий доступ\Desktop\Снимок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26360">
            <a:off x="3357554" y="1500174"/>
            <a:ext cx="5014926" cy="4775014"/>
          </a:xfrm>
          <a:prstGeom prst="roundRect">
            <a:avLst/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00034" y="0"/>
            <a:ext cx="110697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4400" b="1" dirty="0" err="1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44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4400" b="1" dirty="0" smtClean="0">
                <a:solidFill>
                  <a:srgbClr val="003A1A"/>
                </a:solidFill>
                <a:latin typeface="Times New Roman" pitchFamily="18" charset="0"/>
                <a:cs typeface="Times New Roman" pitchFamily="18" charset="0"/>
              </a:rPr>
              <a:t>по творчеству  В. А.Осеевой </a:t>
            </a:r>
            <a:endParaRPr lang="ru-RU" sz="4400" b="1" dirty="0">
              <a:solidFill>
                <a:srgbClr val="003A1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1" name="Picture 3" descr="D:\!!!!!фото  моя ГРУППА\!!!!!старшая группа\2018-04-30 викторина ОСЕЕВА\викторина ОСЕЕВА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2520280" cy="1721465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2" name="Picture 4" descr="C:\Users\admin\Pictures\img2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692696"/>
            <a:ext cx="2225320" cy="504056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3" name="Picture 5" descr="D:\!!!!!фото  моя ГРУППА\!!!!!старшая группа\2018-04-30 викторина ОСЕЕВА\викторина ОСЕЕВА 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01008"/>
            <a:ext cx="2304256" cy="1880050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4" name="Picture 6" descr="D:\!!!!!фото  моя ГРУППА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861048"/>
            <a:ext cx="2784310" cy="2465635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3490" name="Picture 2" descr="D:\!!!!!фото  моя ГРУППА\!!!!!старшая группа\2018-04-30 викторина ОСЕЕВА\викторина ОСЕЕВА 0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971600" y="692696"/>
            <a:ext cx="2260244" cy="1944216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491880" y="54868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    В</a:t>
            </a:r>
            <a:r>
              <a:rPr lang="en-US" sz="2400" b="1" dirty="0" err="1" smtClean="0">
                <a:solidFill>
                  <a:srgbClr val="003A1A"/>
                </a:solidFill>
                <a:latin typeface="Times New Roman"/>
                <a:ea typeface="Times New Roman"/>
              </a:rPr>
              <a:t>икторина</a:t>
            </a:r>
            <a:endParaRPr lang="ru-RU" sz="2400" b="1" dirty="0" smtClean="0">
              <a:solidFill>
                <a:srgbClr val="003A1A"/>
              </a:solidFill>
              <a:latin typeface="Times New Roman"/>
              <a:ea typeface="Times New Roman"/>
            </a:endParaRPr>
          </a:p>
          <a:p>
            <a:pPr lvl="0"/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 «</a:t>
            </a:r>
            <a:r>
              <a:rPr lang="ru-RU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Лучик доброты</a:t>
            </a:r>
            <a:r>
              <a:rPr lang="en-US" sz="2400" b="1" dirty="0" smtClean="0">
                <a:solidFill>
                  <a:srgbClr val="003A1A"/>
                </a:solidFill>
                <a:latin typeface="Times New Roman"/>
                <a:ea typeface="Times New Roman"/>
              </a:rPr>
              <a:t>»</a:t>
            </a:r>
            <a:endParaRPr lang="ru-RU" sz="2400" b="1" dirty="0">
              <a:solidFill>
                <a:srgbClr val="003A1A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827580" y="1340768"/>
          <a:ext cx="7488840" cy="48297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  <a:gridCol w="748884"/>
              </a:tblGrid>
              <a:tr h="1512168">
                <a:tc>
                  <a:txBody>
                    <a:bodyPr/>
                    <a:lstStyle/>
                    <a:p>
                      <a:pPr lvl="1"/>
                      <a:r>
                        <a:rPr lang="ru-RU" sz="1000" b="1" dirty="0" smtClean="0">
                          <a:solidFill>
                            <a:schemeClr val="tx1"/>
                          </a:solidFill>
                        </a:rPr>
                        <a:t>месяц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vert="wordArt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endParaRPr lang="ru-RU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октябрь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ноябрь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декабрь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январь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февраль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март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апрель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ru-RU" sz="1100" b="0" dirty="0" smtClean="0">
                          <a:solidFill>
                            <a:schemeClr val="tx1"/>
                          </a:solidFill>
                        </a:rPr>
                        <a:t>май</a:t>
                      </a:r>
                      <a:endParaRPr lang="ru-RU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7541">
                <a:tc>
                  <a:txBody>
                    <a:bodyPr/>
                    <a:lstStyle/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Название</a:t>
                      </a:r>
                    </a:p>
                    <a:p>
                      <a:pPr lvl="1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проекта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ct val="150000"/>
                        </a:lnSpc>
                      </a:pP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547664" y="2852936"/>
            <a:ext cx="792088" cy="33123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4" y="4509120"/>
            <a:ext cx="792088" cy="16561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339752" y="2852936"/>
            <a:ext cx="75600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1"/>
          <a:lstStyle/>
          <a:p>
            <a:pPr lvl="1" algn="ctr"/>
            <a:r>
              <a:rPr lang="en-US" sz="1050" b="1" dirty="0" err="1" smtClean="0">
                <a:solidFill>
                  <a:schemeClr val="tx1"/>
                </a:solidFill>
              </a:rPr>
              <a:t>Сказка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за</a:t>
            </a:r>
            <a:endParaRPr lang="ru-RU" sz="1050" b="1" dirty="0" smtClean="0">
              <a:solidFill>
                <a:schemeClr val="tx1"/>
              </a:solidFill>
            </a:endParaRPr>
          </a:p>
          <a:p>
            <a:pPr lvl="1" algn="ctr"/>
            <a:r>
              <a:rPr lang="en-US" sz="1050" b="1" dirty="0" smtClean="0">
                <a:solidFill>
                  <a:schemeClr val="tx1"/>
                </a:solidFill>
              </a:rPr>
              <a:t> </a:t>
            </a:r>
            <a:r>
              <a:rPr lang="en-US" sz="1050" b="1" dirty="0" err="1" smtClean="0">
                <a:solidFill>
                  <a:schemeClr val="tx1"/>
                </a:solidFill>
              </a:rPr>
              <a:t>сказкой</a:t>
            </a:r>
            <a:endParaRPr lang="ru-RU" sz="1050" b="1" dirty="0">
              <a:solidFill>
                <a:schemeClr val="tx1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339752" y="2852936"/>
            <a:ext cx="0" cy="331236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31840" y="2852936"/>
            <a:ext cx="720000" cy="2592288"/>
          </a:xfrm>
          <a:prstGeom prst="rect">
            <a:avLst/>
          </a:prstGeom>
          <a:solidFill>
            <a:srgbClr val="68E43C"/>
          </a:solidFill>
          <a:ln>
            <a:solidFill>
              <a:srgbClr val="5EC2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Сказки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дедушки</a:t>
            </a:r>
            <a:r>
              <a:rPr lang="en-US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endParaRPr lang="ru-RU" sz="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lvl="1" algn="ctr"/>
            <a:r>
              <a:rPr lang="en-US" sz="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Корнея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51920" y="2852936"/>
            <a:ext cx="2196000" cy="3312368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3645024"/>
            <a:ext cx="648072" cy="1728192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Зимняя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сказка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99992" y="3861048"/>
            <a:ext cx="792088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Ins="36000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разная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зима</a:t>
            </a:r>
            <a:r>
              <a:rPr lang="en-US" sz="800" b="1" dirty="0" smtClean="0">
                <a:solidFill>
                  <a:schemeClr val="tx1"/>
                </a:solidFill>
              </a:rPr>
              <a:t> в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творчестве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поэтов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92080" y="4149080"/>
            <a:ext cx="756000" cy="2016224"/>
          </a:xfrm>
          <a:prstGeom prst="rect">
            <a:avLst/>
          </a:prstGeom>
          <a:solidFill>
            <a:srgbClr val="FFCC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Кто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такая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Снегурочка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2852936"/>
            <a:ext cx="792000" cy="3312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lvl="1" algn="ctr"/>
            <a:r>
              <a:rPr lang="ru-RU" sz="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Путешествие по творчеству Михалкова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76256" y="2852936"/>
            <a:ext cx="720000" cy="3312368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b" anchorCtr="0"/>
          <a:lstStyle/>
          <a:p>
            <a:pPr algn="ctr"/>
            <a:r>
              <a:rPr lang="en-US" sz="800" b="1" dirty="0" err="1" smtClean="0">
                <a:solidFill>
                  <a:schemeClr val="tx1"/>
                </a:solidFill>
              </a:rPr>
              <a:t>Лучик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добра</a:t>
            </a:r>
            <a:endParaRPr lang="ru-RU" sz="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по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творчеству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Осеевой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596336" y="2852936"/>
            <a:ext cx="720080" cy="648072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 flipH="1">
            <a:off x="1756806" y="2924944"/>
            <a:ext cx="510506" cy="1679425"/>
          </a:xfrm>
          <a:prstGeom prst="rect">
            <a:avLst/>
          </a:prstGeom>
          <a:noFill/>
        </p:spPr>
        <p:txBody>
          <a:bodyPr vert="wordArtVert" wrap="square" lIns="72000" tIns="36000" rIns="72000" bIns="36000" rtlCol="0" anchor="t" anchorCtr="0">
            <a:spAutoFit/>
          </a:bodyPr>
          <a:lstStyle/>
          <a:p>
            <a:r>
              <a:rPr lang="ru-RU" sz="1000" b="1" dirty="0" err="1" smtClean="0"/>
              <a:t>Книжкина</a:t>
            </a:r>
            <a:r>
              <a:rPr lang="ru-RU" sz="1000" b="1" dirty="0" smtClean="0"/>
              <a:t>  </a:t>
            </a:r>
          </a:p>
          <a:p>
            <a:r>
              <a:rPr lang="ru-RU" sz="1000" b="1" dirty="0" smtClean="0"/>
              <a:t> неделя   </a:t>
            </a:r>
            <a:endParaRPr lang="ru-RU" sz="1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63688" y="4509120"/>
            <a:ext cx="510506" cy="1728192"/>
          </a:xfrm>
          <a:prstGeom prst="rect">
            <a:avLst/>
          </a:prstGeom>
          <a:noFill/>
        </p:spPr>
        <p:txBody>
          <a:bodyPr vert="wordArtVert" wrap="square" lIns="72000" tIns="36000" rIns="72000" bIns="36000" numCol="1" rtlCol="0">
            <a:spAutoFit/>
          </a:bodyPr>
          <a:lstStyle/>
          <a:p>
            <a:r>
              <a:rPr lang="ru-RU" sz="1000" b="1" dirty="0" smtClean="0"/>
              <a:t> Книги юбиляры</a:t>
            </a:r>
            <a:endParaRPr lang="ru-RU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75656" y="3068960"/>
            <a:ext cx="323165" cy="240226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Информационно исследовательский проект</a:t>
            </a:r>
            <a:endParaRPr lang="ru-RU" sz="9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955667" y="476672"/>
            <a:ext cx="7330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Перспективный план проектной деятельности 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по приобщению старших дошкольников к художественной литературе</a:t>
            </a:r>
          </a:p>
          <a:p>
            <a:pPr algn="ctr"/>
            <a:r>
              <a:rPr lang="ru-RU" b="1" dirty="0" smtClean="0">
                <a:solidFill>
                  <a:srgbClr val="1C6835"/>
                </a:solidFill>
              </a:rPr>
              <a:t>на 2017-2018 </a:t>
            </a:r>
            <a:r>
              <a:rPr lang="ru-RU" b="1" dirty="0" err="1" smtClean="0">
                <a:solidFill>
                  <a:srgbClr val="1C6835"/>
                </a:solidFill>
              </a:rPr>
              <a:t>уч.год</a:t>
            </a:r>
            <a:r>
              <a:rPr lang="ru-RU" b="1" dirty="0" smtClean="0">
                <a:solidFill>
                  <a:srgbClr val="1C6835"/>
                </a:solidFill>
              </a:rPr>
              <a:t>.</a:t>
            </a:r>
            <a:endParaRPr lang="ru-RU" b="1" dirty="0">
              <a:solidFill>
                <a:srgbClr val="1C6835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75856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339752" y="4137909"/>
            <a:ext cx="323165" cy="111024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900" b="1" i="1" dirty="0" smtClean="0"/>
              <a:t>Творческий  проект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059832" y="3062675"/>
            <a:ext cx="600164" cy="196945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  <a:p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851920" y="2924944"/>
            <a:ext cx="227337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</a:rPr>
              <a:t>Познавательно-  творческий  проект</a:t>
            </a:r>
          </a:p>
          <a:p>
            <a:pPr lvl="0"/>
            <a:r>
              <a:rPr lang="ru-RU" sz="800" b="1" dirty="0" smtClean="0"/>
              <a:t>«</a:t>
            </a:r>
            <a:r>
              <a:rPr lang="en-US" sz="800" b="1" dirty="0" err="1" smtClean="0"/>
              <a:t>Зима</a:t>
            </a:r>
            <a:r>
              <a:rPr lang="en-US" sz="800" b="1" dirty="0" smtClean="0"/>
              <a:t> в </a:t>
            </a:r>
            <a:r>
              <a:rPr lang="en-US" sz="800" b="1" dirty="0" err="1" smtClean="0"/>
              <a:t>произведениях</a:t>
            </a:r>
            <a:r>
              <a:rPr lang="en-US" sz="800" b="1" dirty="0" smtClean="0"/>
              <a:t> </a:t>
            </a:r>
            <a:r>
              <a:rPr lang="en-US" sz="800" b="1" dirty="0" err="1" smtClean="0"/>
              <a:t>поэтов</a:t>
            </a:r>
            <a:r>
              <a:rPr lang="en-US" sz="800" b="1" dirty="0" smtClean="0"/>
              <a:t> и </a:t>
            </a:r>
            <a:r>
              <a:rPr lang="en-US" sz="800" b="1" dirty="0" err="1" smtClean="0"/>
              <a:t>писателей</a:t>
            </a:r>
            <a:r>
              <a:rPr lang="ru-RU" sz="800" b="1" dirty="0" smtClean="0"/>
              <a:t>»</a:t>
            </a:r>
            <a:endParaRPr lang="ru-RU" sz="800" b="1" dirty="0" smtClean="0">
              <a:solidFill>
                <a:prstClr val="black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6084168" y="3422715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876256" y="3429000"/>
            <a:ext cx="323165" cy="196945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900" b="1" i="1" dirty="0" smtClean="0">
                <a:solidFill>
                  <a:prstClr val="black"/>
                </a:solidFill>
              </a:rPr>
              <a:t>Познавательно-творческий проект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292080" y="4365104"/>
            <a:ext cx="584775" cy="154305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исследовательский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3779912" y="3861048"/>
            <a:ext cx="307777" cy="119039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творческий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427984" y="4077072"/>
            <a:ext cx="307777" cy="1437253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lvl="0"/>
            <a:r>
              <a:rPr lang="ru-RU" sz="800" b="1" i="1" dirty="0" smtClean="0">
                <a:solidFill>
                  <a:prstClr val="black"/>
                </a:solidFill>
              </a:rPr>
              <a:t>познавательный  </a:t>
            </a:r>
            <a:r>
              <a:rPr lang="ru-RU" sz="800" b="1" i="1" dirty="0" err="1" smtClean="0">
                <a:solidFill>
                  <a:prstClr val="black"/>
                </a:solidFill>
              </a:rPr>
              <a:t>подпроект</a:t>
            </a:r>
            <a:endParaRPr lang="ru-RU" sz="800" b="1" i="1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4" name="Picture 2" descr="L:\фото проекты\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284984"/>
            <a:ext cx="3679701" cy="2762025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5" name="Picture 3" descr="C:\Users\admin\Downloads\Scan 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87211">
            <a:off x="640625" y="754390"/>
            <a:ext cx="1780181" cy="2448272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7" name="Picture 5" descr="C:\Users\admin\Downloads\IMG_3393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01008"/>
            <a:ext cx="3177851" cy="259228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6" name="Picture 4" descr="C:\Users\admin\Downloads\IMG_342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6632">
            <a:off x="2441928" y="1084143"/>
            <a:ext cx="1892601" cy="2996358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19" name="Picture 7" descr="https://luckclub.ru/images/luckclub/2018/10/1-2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8740">
            <a:off x="6539814" y="625259"/>
            <a:ext cx="2048130" cy="1405956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21" name="Picture 9" descr="http://4.bp.blogspot.com/-sruJt7WAY6w/TxTmgtLoTCI/AAAAAAAAApk/XmlRFvlz88U/s1600/%25D1%2588%25D0%25B8%25D0%25BA%25D0%25B0%25D0%25BB%25D0%25BE%25D0%25B2%25D0%25B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1412776"/>
            <a:ext cx="2016224" cy="1413877"/>
          </a:xfrm>
          <a:prstGeom prst="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4523" name="Picture 11" descr="https://portalpedagoga.ru/servisy/meropriyatiya/faily_ishodniki/682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35627">
            <a:off x="6704080" y="2513351"/>
            <a:ext cx="1922626" cy="143860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547664" y="260648"/>
            <a:ext cx="5406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IV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городско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творческ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ий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семейн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ый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конкурс</a:t>
            </a: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                   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Новогодний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сувенир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1" name="Picture 1" descr="L:\фото проекты\конкурс чтецов\LXNZ8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484784"/>
            <a:ext cx="3203848" cy="2402886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6562" name="Picture 2" descr="L:\фото проекты\конкурс чтецов\RKUS6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356992"/>
            <a:ext cx="3648406" cy="2736304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7" name="Picture 3" descr="L:\фото проекты\сказка три поросенка 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872917" cy="2232248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26" name="Picture 2" descr="L:\фото проекты\сказка три поросенка 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2808312" cy="2508343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683568" y="69269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 П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оэтический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вечер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476672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музыкальн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ая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сказк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а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Aharoni" pitchFamily="2" charset="-79"/>
              <a:cs typeface="Aharoni" pitchFamily="2" charset="-79"/>
            </a:endParaRPr>
          </a:p>
          <a:p>
            <a:pPr lvl="0"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«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Новогоднее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приключение</a:t>
            </a:r>
          </a:p>
          <a:p>
            <a:pPr lvl="0"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трёх поросят»</a:t>
            </a:r>
          </a:p>
          <a:p>
            <a:pPr lvl="0" algn="ctr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»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8" name="Picture 8" descr="http://www.leon4ik.com/_ld/138/81357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31049">
            <a:off x="4403695" y="4016680"/>
            <a:ext cx="1658424" cy="2286074"/>
          </a:xfrm>
          <a:prstGeom prst="roundRect">
            <a:avLst/>
          </a:prstGeom>
          <a:noFill/>
        </p:spPr>
      </p:pic>
      <p:pic>
        <p:nvPicPr>
          <p:cNvPr id="5126" name="Picture 6" descr="http://images.myshared.ru/9/949278/slide_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6062">
            <a:off x="3547017" y="692488"/>
            <a:ext cx="2659658" cy="1994744"/>
          </a:xfrm>
          <a:prstGeom prst="round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8" name="Picture 6" descr="https://3.bp.blogspot.com/-qJeOw2eJjZI/WVOMKGBFOLI/AAAAAAAAFEg/-nz7qG0jFJIEYy0LtoZejXBiSgEwgjgNwCK4BGAYYCw/s1600/WP_20170627_16_58_09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420888"/>
            <a:ext cx="2384445" cy="3766151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9640" name="Picture 8" descr="https://i08.fotocdn.net/s13/69/public_pin_l/154/2355403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47433">
            <a:off x="911671" y="3290602"/>
            <a:ext cx="1832828" cy="2592288"/>
          </a:xfrm>
          <a:prstGeom prst="roundRect">
            <a:avLst/>
          </a:prstGeom>
          <a:noFill/>
        </p:spPr>
      </p:pic>
      <p:pic>
        <p:nvPicPr>
          <p:cNvPr id="5124" name="Picture 4" descr="https://kormichinads38.edumsko.ru/uploads/34600/34591/section/735954/Page_00001.jpg?151896487808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4613">
            <a:off x="3850763" y="2445658"/>
            <a:ext cx="1860589" cy="2631668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/>
        </p:spPr>
      </p:pic>
      <p:pic>
        <p:nvPicPr>
          <p:cNvPr id="69636" name="Picture 4" descr="http://www.dou75.ru/20/images/16-17/logoped/04.10.16/1/image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6656">
            <a:off x="2681053" y="919287"/>
            <a:ext cx="2164741" cy="2664296"/>
          </a:xfrm>
          <a:prstGeom prst="roundRect">
            <a:avLst/>
          </a:prstGeom>
          <a:noFill/>
        </p:spPr>
      </p:pic>
      <p:pic>
        <p:nvPicPr>
          <p:cNvPr id="69634" name="Picture 2" descr="http://old.edu54.ru/sites/default/files/upload/2011/12/1_rol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08934">
            <a:off x="1085590" y="746188"/>
            <a:ext cx="1960103" cy="2753286"/>
          </a:xfrm>
          <a:prstGeom prst="roundRect">
            <a:avLst/>
          </a:prstGeom>
          <a:noFill/>
        </p:spPr>
      </p:pic>
      <p:pic>
        <p:nvPicPr>
          <p:cNvPr id="5122" name="Picture 2" descr="http://chus-yagodka.edusite.ru/images/p119_semeynoechtenie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3356170"/>
            <a:ext cx="1872208" cy="2819002"/>
          </a:xfrm>
          <a:prstGeom prst="roundRect">
            <a:avLst/>
          </a:prstGeom>
          <a:noFill/>
          <a:ln>
            <a:solidFill>
              <a:srgbClr val="D6FCBA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40152" y="1124744"/>
            <a:ext cx="2875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Центр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algn="ctr"/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«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Читающая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Times New Roman"/>
              </a:rPr>
              <a:t>семья</a:t>
            </a:r>
            <a:r>
              <a:rPr lang="en-US" dirty="0" smtClean="0"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357166"/>
            <a:ext cx="8215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Кто же вводит дошкольника в мир книги?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441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286380" y="1285860"/>
            <a:ext cx="3500462" cy="1571636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 ДОО и          родители</a:t>
            </a:r>
          </a:p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5720" y="785794"/>
            <a:ext cx="4643470" cy="3643338"/>
          </a:xfrm>
          <a:prstGeom prst="roundRect">
            <a:avLst/>
          </a:prstGeom>
          <a:solidFill>
            <a:srgbClr val="8EB16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000496" y="2928934"/>
            <a:ext cx="4643470" cy="3643338"/>
          </a:xfrm>
          <a:prstGeom prst="roundRect">
            <a:avLst/>
          </a:prstGeom>
          <a:solidFill>
            <a:srgbClr val="8EB16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http://7.s.dziennik.pl/pliki/5373000/5373374-mama-czyta-dzieciom-ksiazki-900-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67723"/>
            <a:ext cx="4374828" cy="324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Общий доступ\Desktop\фото выбрано\парциальные программы фото\Приобщ к худ. литературе, воспитатние книгой\IMG_28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143248"/>
            <a:ext cx="452847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87" name="Picture 3" descr="E:\фото выпуска 2015года\мой ребенок конкурс\DSCN4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56992"/>
            <a:ext cx="4445688" cy="2808312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7586" name="Picture 2" descr="E:\фото выпуска 2015года\мой ребенок конкурс\фото конкурса мой ребенок\DSCN5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837" y="1340768"/>
            <a:ext cx="3927663" cy="2633619"/>
          </a:xfrm>
          <a:prstGeom prst="roundRect">
            <a:avLst/>
          </a:prstGeom>
          <a:noFill/>
          <a:ln>
            <a:solidFill>
              <a:srgbClr val="D6FCBA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10" descr="https://1istochnik.ru/attachments/publications/1/14592/thumb_1478278128-be76705f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80728"/>
            <a:ext cx="3456383" cy="1944216"/>
          </a:xfrm>
          <a:prstGeom prst="round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5868144" y="1988840"/>
            <a:ext cx="360040" cy="64807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3568" y="4581128"/>
            <a:ext cx="2946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«Подведение итого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Семейного конкурса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cs typeface="Aharoni" pitchFamily="2" charset="-79"/>
              </a:rPr>
              <a:t>«Читающая семья»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571480"/>
            <a:ext cx="814393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    Результаты  работы :</a:t>
            </a:r>
          </a:p>
          <a:p>
            <a:pPr algn="just"/>
            <a:r>
              <a:rPr lang="ru-RU" sz="2800" dirty="0" smtClean="0"/>
              <a:t>Интерес дошкольников к детской художественной литературе , который выражается в: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  желании охотно слушать литературные произведения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выполнять работы по изобразительной деятельности на темы литературных произведений 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 знании содержания  литературных  произведений  (в 6 лет 12-14 произведений, в 7 лет 15-16 произведений)</a:t>
            </a:r>
          </a:p>
          <a:p>
            <a:pPr algn="just">
              <a:buFontTx/>
              <a:buChar char="-"/>
            </a:pPr>
            <a:r>
              <a:rPr lang="ru-RU" sz="2800" dirty="0" smtClean="0"/>
              <a:t> участии в театрализованной деятельности (играх-драматизациях) по мотивам литературных произведений.</a:t>
            </a:r>
          </a:p>
          <a:p>
            <a:pPr>
              <a:buFontTx/>
              <a:buChar char="-"/>
            </a:pPr>
            <a:endParaRPr lang="ru-RU" sz="2800" dirty="0" smtClean="0"/>
          </a:p>
          <a:p>
            <a:pPr>
              <a:buFontTx/>
              <a:buChar char="-"/>
            </a:pP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бщий доступ\Desktop\фото выбрано\Новая папка\0_8772e_a34fce8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051660"/>
            <a:ext cx="2500330" cy="320554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071546"/>
            <a:ext cx="84296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Нужно, чтобы дети полюбили книгу. Ведь книга, прочитанная  в детстве остается в памяти на всю жизнь и влияет </a:t>
            </a:r>
          </a:p>
          <a:p>
            <a:r>
              <a:rPr lang="ru-RU" sz="44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на последующее</a:t>
            </a:r>
          </a:p>
          <a:p>
            <a:r>
              <a:rPr lang="ru-RU" sz="44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развитие человека </a:t>
            </a:r>
            <a:endParaRPr lang="ru-RU" sz="4400" b="1" dirty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571480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>
              <a:solidFill>
                <a:srgbClr val="5EC2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0"/>
            <a:ext cx="7643866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литературы: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Купецкова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Е.Ф. «Приобщение детей </a:t>
            </a: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дшкольного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 к художественной литературе»;  2017 г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Купецкова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Е.Ф. «День книги в детском саду»;  2007 г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Е.А. </a:t>
            </a: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Сыпченко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«Инновационные педагогические технологии. Метод проектов в ДОУ», 2013 г.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А.А.Сидорова «Как организовать проект с дошкольниками», 2016 г.</a:t>
            </a:r>
          </a:p>
          <a:p>
            <a:pPr marL="457200" indent="-457200" algn="just">
              <a:buAutoNum type="arabicPeriod"/>
            </a:pP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Киселева Л.С., Данилина Т.А., </a:t>
            </a: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Т.С., Зуйкова М.Б. «Проектный метод в деятельности дошкольного учреждения», 2004 год.</a:t>
            </a:r>
          </a:p>
          <a:p>
            <a:pPr marL="457200" indent="-457200" algn="just"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Близнецова</a:t>
            </a:r>
            <a:r>
              <a:rPr lang="ru-RU" sz="2000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В.С. «Руководство проектной деятельностью педагогов ДОУ. Справочник старшего воспитателя дошкольного учреждения», 2009 г.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Н.Е. Основная образовательная программа дошкольного образования «От рождения до школы», 2016 г. 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Гербова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 «Приобщение детей к художественной литературе», 2010 г.</a:t>
            </a:r>
          </a:p>
          <a:p>
            <a:pPr marL="457200" indent="-457200" algn="just">
              <a:buFontTx/>
              <a:buAutoNum type="arabicPeriod"/>
            </a:pPr>
            <a:r>
              <a:rPr lang="ru-RU" sz="2000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А.В.Щеткин</a:t>
            </a:r>
            <a:r>
              <a:rPr lang="ru-RU" sz="2000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«Театральная деятельность в детском саду», 2007 г.</a:t>
            </a:r>
          </a:p>
          <a:p>
            <a:pPr marL="457200" indent="-457200" algn="just">
              <a:buAutoNum type="arabicPeriod"/>
            </a:pPr>
            <a:endParaRPr lang="ru-RU" sz="2000" dirty="0" smtClean="0">
              <a:solidFill>
                <a:srgbClr val="1C6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ru-RU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Общий доступ\Desktop\фото выбрано\Новая папка\0_8772e_a34fce8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3929066"/>
            <a:ext cx="1857388" cy="238126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" y="642918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dirty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7 г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Кузнецка</a:t>
            </a:r>
            <a:endParaRPr lang="ru-RU" dirty="0">
              <a:solidFill>
                <a:srgbClr val="1C68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4398496"/>
            <a:ext cx="43577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</a:t>
            </a:r>
          </a:p>
          <a:p>
            <a:r>
              <a:rPr lang="ru-RU" dirty="0" err="1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Бородачева</a:t>
            </a:r>
            <a:r>
              <a:rPr lang="ru-RU" dirty="0" smtClean="0">
                <a:solidFill>
                  <a:srgbClr val="1C68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 старший воспитатель Зубарева И.В. воспитатель</a:t>
            </a:r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910" y="1643050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Проектный метод, 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как средство приобщения</a:t>
            </a:r>
          </a:p>
          <a:p>
            <a:pPr algn="ctr"/>
            <a:r>
              <a:rPr lang="ru-RU" sz="36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 старших дошкольников к художественной литературе</a:t>
            </a:r>
            <a:endParaRPr lang="ru-RU" sz="3600" b="1" dirty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57167"/>
            <a:ext cx="8072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метод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приобщению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дошкольников до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школьников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художественной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литературе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явля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тся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наиболее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эффективным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143108" y="2786058"/>
            <a:ext cx="4429156" cy="2714644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9600" dirty="0" smtClean="0">
                <a:solidFill>
                  <a:schemeClr val="tx1"/>
                </a:solidFill>
              </a:rPr>
              <a:t>?</a:t>
            </a:r>
            <a:endParaRPr lang="ru-RU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414" y="22145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-214338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5272" y="5000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2143108" y="4929198"/>
            <a:ext cx="4714908" cy="1643074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Проектный метод</a:t>
            </a:r>
          </a:p>
          <a:p>
            <a:endParaRPr lang="ru-RU" dirty="0">
              <a:solidFill>
                <a:srgbClr val="1C68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5286388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72330" y="4572008"/>
            <a:ext cx="2071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1C683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4246915">
            <a:off x="1283717" y="3908389"/>
            <a:ext cx="2424972" cy="35646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6208037">
            <a:off x="5315420" y="3899918"/>
            <a:ext cx="2424972" cy="35646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158909">
            <a:off x="4335385" y="4583113"/>
            <a:ext cx="620995" cy="33498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28596" y="571480"/>
            <a:ext cx="3643338" cy="2428892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принципы  приобщения детей 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художественной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литературе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072066" y="500042"/>
            <a:ext cx="3643338" cy="2428892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Естественная       потребность детей старшего дошкольного возраста к поисковой деятельности </a:t>
            </a:r>
          </a:p>
        </p:txBody>
      </p:sp>
      <p:sp>
        <p:nvSpPr>
          <p:cNvPr id="23" name="Овал 22"/>
          <p:cNvSpPr/>
          <p:nvPr/>
        </p:nvSpPr>
        <p:spPr>
          <a:xfrm>
            <a:off x="2643174" y="2071678"/>
            <a:ext cx="3643338" cy="2428892"/>
          </a:xfrm>
          <a:prstGeom prst="ellipse">
            <a:avLst/>
          </a:prstGeom>
          <a:solidFill>
            <a:srgbClr val="92D050"/>
          </a:solidFill>
          <a:ln>
            <a:solidFill>
              <a:srgbClr val="1C68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азнообразие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приемов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приобщению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дошкольников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художественной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27" grpId="0" animBg="1"/>
      <p:bldP spid="8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571480"/>
            <a:ext cx="792961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C6835"/>
                </a:solidFill>
                <a:latin typeface="Times New Roman" pitchFamily="18" charset="0"/>
                <a:cs typeface="Times New Roman" pitchFamily="18" charset="0"/>
              </a:rPr>
              <a:t>Проектный  метод </a:t>
            </a:r>
          </a:p>
          <a:p>
            <a:pPr algn="ctr"/>
            <a:r>
              <a:rPr lang="ru-RU" sz="3600" b="1" dirty="0" smtClean="0">
                <a:solidFill>
                  <a:srgbClr val="5EC263"/>
                </a:solidFill>
                <a:latin typeface="Times New Roman" pitchFamily="18" charset="0"/>
                <a:cs typeface="Times New Roman" pitchFamily="18" charset="0"/>
              </a:rPr>
              <a:t>- это совокупность исследовательских, поисковых, проблемных методов, приемов и действий участников проекта в определенной последовательности для достижения поставленной задачи – решения проблемы, оформленной в виде некоего конечного продукта.</a:t>
            </a:r>
            <a:r>
              <a:rPr lang="ru-RU" sz="3600" b="1" dirty="0" smtClean="0">
                <a:solidFill>
                  <a:srgbClr val="5EC263"/>
                </a:solidFill>
              </a:rPr>
              <a:t> </a:t>
            </a:r>
            <a:endParaRPr lang="ru-RU" sz="3600" b="1" dirty="0">
              <a:solidFill>
                <a:srgbClr val="5EC26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бщий доступ\Desktop\фото выбрано\Новая папка\im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857224" y="4398496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5" y="357166"/>
            <a:ext cx="7704856" cy="654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Этапы работы методической службы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ПРОЕКТНОГО МЕТОДА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Ознакомление с содержанием парциальной программы и методического пособия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Е.Ф.Купецковой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Составление перспективного плана проектной деятельности на год.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Составление схемы взаимодействия воспитателей, педагогов дополнительного образования и специалистов различных служб в процессе работы над проектом.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Подбор методической, справочной, энциклопедической и художественной литературы по выбранной тематике проекта.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Составление и обсуждение со всеми участниками проекта поэтапного плана работы.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Консультирование и обучение педагогов на практических тренингах.</a:t>
            </a:r>
          </a:p>
          <a:p>
            <a:pPr marL="457200" indent="-457200" algn="just">
              <a:buAutoNum type="arabicPeriod" startAt="7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Подбор необходимого оборудования, пособий, материалов.</a:t>
            </a:r>
          </a:p>
          <a:p>
            <a:pPr marL="457200" indent="-457200" algn="just">
              <a:buAutoNum type="arabicPeriod" startAt="7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Контроль за ходом осуществления этапов проекта всеми его участниками.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9. Подведение итогов. Обобщение опыта работы.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1526</Words>
  <Application>Microsoft Office PowerPoint</Application>
  <PresentationFormat>Экран (4:3)</PresentationFormat>
  <Paragraphs>504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123</cp:revision>
  <dcterms:created xsi:type="dcterms:W3CDTF">2018-01-15T18:23:18Z</dcterms:created>
  <dcterms:modified xsi:type="dcterms:W3CDTF">2019-11-04T19:39:14Z</dcterms:modified>
</cp:coreProperties>
</file>