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5" r:id="rId2"/>
    <p:sldId id="265" r:id="rId3"/>
    <p:sldId id="258" r:id="rId4"/>
    <p:sldId id="284" r:id="rId5"/>
    <p:sldId id="266" r:id="rId6"/>
    <p:sldId id="260" r:id="rId7"/>
    <p:sldId id="262" r:id="rId8"/>
    <p:sldId id="263" r:id="rId9"/>
    <p:sldId id="267" r:id="rId10"/>
    <p:sldId id="268" r:id="rId11"/>
    <p:sldId id="276" r:id="rId12"/>
    <p:sldId id="269" r:id="rId13"/>
    <p:sldId id="270" r:id="rId14"/>
    <p:sldId id="277" r:id="rId15"/>
    <p:sldId id="278" r:id="rId16"/>
    <p:sldId id="281" r:id="rId17"/>
    <p:sldId id="271" r:id="rId18"/>
    <p:sldId id="272" r:id="rId19"/>
    <p:sldId id="273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571DF5-67D8-48E5-9A56-A715A4B2EED8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3F9DF7-57B5-4D38-B581-E236E9A67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71DF5-67D8-48E5-9A56-A715A4B2EED8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F9DF7-57B5-4D38-B581-E236E9A67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571DF5-67D8-48E5-9A56-A715A4B2EED8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3F9DF7-57B5-4D38-B581-E236E9A67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71DF5-67D8-48E5-9A56-A715A4B2EED8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F9DF7-57B5-4D38-B581-E236E9A67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571DF5-67D8-48E5-9A56-A715A4B2EED8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33F9DF7-57B5-4D38-B581-E236E9A67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71DF5-67D8-48E5-9A56-A715A4B2EED8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F9DF7-57B5-4D38-B581-E236E9A67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71DF5-67D8-48E5-9A56-A715A4B2EED8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F9DF7-57B5-4D38-B581-E236E9A67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71DF5-67D8-48E5-9A56-A715A4B2EED8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F9DF7-57B5-4D38-B581-E236E9A67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571DF5-67D8-48E5-9A56-A715A4B2EED8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F9DF7-57B5-4D38-B581-E236E9A67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71DF5-67D8-48E5-9A56-A715A4B2EED8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F9DF7-57B5-4D38-B581-E236E9A67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71DF5-67D8-48E5-9A56-A715A4B2EED8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3F9DF7-57B5-4D38-B581-E236E9A673F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571DF5-67D8-48E5-9A56-A715A4B2EED8}" type="datetimeFigureOut">
              <a:rPr lang="ru-RU" smtClean="0"/>
              <a:pPr/>
              <a:t>05.11.2019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3F9DF7-57B5-4D38-B581-E236E9A673F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1%80%D0%B0%D0%BD%D1%86%D1%83%D0%B7%D1%81%D0%BA%D0%B8%D0%B9_%D1%8F%D0%B7%D1%8B%D0%BA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285728"/>
            <a:ext cx="5105400" cy="2538410"/>
          </a:xfrm>
        </p:spPr>
        <p:txBody>
          <a:bodyPr/>
          <a:lstStyle/>
          <a:p>
            <a:r>
              <a:rPr lang="ru-RU" dirty="0" smtClean="0"/>
              <a:t>МБДОУ Аннинский </a:t>
            </a:r>
            <a:r>
              <a:rPr lang="ru-RU" dirty="0" err="1" smtClean="0"/>
              <a:t>д</a:t>
            </a:r>
            <a:r>
              <a:rPr lang="ru-RU" dirty="0" smtClean="0"/>
              <a:t>/с </a:t>
            </a:r>
            <a:r>
              <a:rPr lang="ru-RU" dirty="0" err="1" smtClean="0"/>
              <a:t>орв</a:t>
            </a:r>
            <a:r>
              <a:rPr lang="ru-RU" dirty="0" smtClean="0"/>
              <a:t> «</a:t>
            </a:r>
            <a:r>
              <a:rPr lang="ru-RU" dirty="0" err="1" smtClean="0"/>
              <a:t>рОсток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143240" y="2857496"/>
            <a:ext cx="5114778" cy="1101248"/>
          </a:xfrm>
        </p:spPr>
        <p:txBody>
          <a:bodyPr>
            <a:noAutofit/>
          </a:bodyPr>
          <a:lstStyle/>
          <a:p>
            <a:r>
              <a:rPr lang="ru-RU" sz="4000" dirty="0" smtClean="0"/>
              <a:t>Анимационная </a:t>
            </a:r>
            <a:r>
              <a:rPr lang="ru-RU" sz="4000" dirty="0" err="1" smtClean="0"/>
              <a:t>лаборотория</a:t>
            </a:r>
            <a:r>
              <a:rPr lang="ru-RU" sz="4000" dirty="0" smtClean="0"/>
              <a:t>.</a:t>
            </a:r>
          </a:p>
          <a:p>
            <a:endParaRPr lang="ru-RU" sz="4000" dirty="0" smtClean="0"/>
          </a:p>
          <a:p>
            <a:r>
              <a:rPr lang="ru-RU" sz="4000" dirty="0" smtClean="0"/>
              <a:t>Воспитатель </a:t>
            </a:r>
            <a:r>
              <a:rPr lang="ru-RU" sz="4000" dirty="0" err="1" smtClean="0"/>
              <a:t>Карпиек</a:t>
            </a:r>
            <a:r>
              <a:rPr lang="ru-RU" sz="4000" dirty="0" smtClean="0"/>
              <a:t> И.П.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29256" y="214290"/>
            <a:ext cx="3429000" cy="1000132"/>
          </a:xfrm>
        </p:spPr>
        <p:txBody>
          <a:bodyPr/>
          <a:lstStyle/>
          <a:p>
            <a:r>
              <a:rPr lang="ru-RU" sz="2400" dirty="0" smtClean="0"/>
              <a:t>Создание сценария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49886" y="1214422"/>
            <a:ext cx="3694114" cy="2000264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Работа над мультфильмом начинается с создания сценария для мультистории</a:t>
            </a:r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 Основные части сюжета</a:t>
            </a:r>
          </a:p>
          <a:p>
            <a:pPr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/>
              <a:t>-Начало</a:t>
            </a:r>
          </a:p>
          <a:p>
            <a:r>
              <a:rPr lang="ru-RU" sz="1800" dirty="0" smtClean="0"/>
              <a:t>-Завязка</a:t>
            </a:r>
          </a:p>
          <a:p>
            <a:r>
              <a:rPr lang="ru-RU" sz="1800" dirty="0" smtClean="0"/>
              <a:t>-Развитие событий</a:t>
            </a:r>
          </a:p>
          <a:p>
            <a:r>
              <a:rPr lang="ru-RU" sz="1800" dirty="0" smtClean="0"/>
              <a:t>-Кульминация</a:t>
            </a:r>
          </a:p>
          <a:p>
            <a:r>
              <a:rPr lang="ru-RU" sz="1800" dirty="0" smtClean="0"/>
              <a:t>-Развязка</a:t>
            </a:r>
          </a:p>
          <a:p>
            <a:r>
              <a:rPr lang="ru-RU" sz="1800" dirty="0" smtClean="0"/>
              <a:t>- Конец</a:t>
            </a:r>
          </a:p>
        </p:txBody>
      </p:sp>
      <p:pic>
        <p:nvPicPr>
          <p:cNvPr id="6" name="Рисунок 5" descr="IMG_20181122_1024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48" r="12448"/>
          <a:stretch>
            <a:fillRect/>
          </a:stretch>
        </p:blipFill>
        <p:spPr>
          <a:xfrm>
            <a:off x="642910" y="1000108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xmlns="" val="30915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142852"/>
            <a:ext cx="7637978" cy="1143008"/>
          </a:xfrm>
        </p:spPr>
        <p:txBody>
          <a:bodyPr/>
          <a:lstStyle/>
          <a:p>
            <a:r>
              <a:rPr lang="ru-RU" dirty="0" smtClean="0"/>
              <a:t>Создание сценария с помощью опорных сценарных карточек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61854" y="1928802"/>
            <a:ext cx="3982146" cy="4176464"/>
          </a:xfrm>
        </p:spPr>
        <p:txBody>
          <a:bodyPr>
            <a:noAutofit/>
          </a:bodyPr>
          <a:lstStyle/>
          <a:p>
            <a:r>
              <a:rPr lang="ru-RU" sz="1600" dirty="0" smtClean="0"/>
              <a:t>-Жили-были</a:t>
            </a:r>
          </a:p>
          <a:p>
            <a:r>
              <a:rPr lang="ru-RU" sz="1600" dirty="0" smtClean="0"/>
              <a:t>-Появление героя</a:t>
            </a:r>
          </a:p>
          <a:p>
            <a:r>
              <a:rPr lang="ru-RU" sz="1600" dirty="0" smtClean="0"/>
              <a:t>- Известие</a:t>
            </a:r>
          </a:p>
          <a:p>
            <a:r>
              <a:rPr lang="ru-RU" sz="1600" dirty="0" smtClean="0"/>
              <a:t>- Герой отправляется в путь</a:t>
            </a:r>
          </a:p>
          <a:p>
            <a:r>
              <a:rPr lang="ru-RU" sz="1600" dirty="0" smtClean="0"/>
              <a:t>-Появление антигероя</a:t>
            </a:r>
          </a:p>
          <a:p>
            <a:r>
              <a:rPr lang="ru-RU" sz="1600" dirty="0" smtClean="0"/>
              <a:t>-Обман, вред, антипод</a:t>
            </a:r>
          </a:p>
          <a:p>
            <a:r>
              <a:rPr lang="ru-RU" sz="1600" dirty="0" smtClean="0"/>
              <a:t>-Проблема</a:t>
            </a:r>
          </a:p>
          <a:p>
            <a:r>
              <a:rPr lang="ru-RU" sz="1600" dirty="0"/>
              <a:t>-</a:t>
            </a:r>
            <a:r>
              <a:rPr lang="ru-RU" sz="1600" dirty="0" smtClean="0"/>
              <a:t>Разоблачение антигероя</a:t>
            </a:r>
          </a:p>
          <a:p>
            <a:r>
              <a:rPr lang="ru-RU" sz="1600" dirty="0" smtClean="0"/>
              <a:t>-Конфликт</a:t>
            </a:r>
          </a:p>
          <a:p>
            <a:r>
              <a:rPr lang="ru-RU" sz="1600" dirty="0"/>
              <a:t>-</a:t>
            </a:r>
            <a:r>
              <a:rPr lang="ru-RU" sz="1600" dirty="0" smtClean="0"/>
              <a:t>Выбор пути</a:t>
            </a:r>
          </a:p>
          <a:p>
            <a:r>
              <a:rPr lang="ru-RU" sz="1600" dirty="0" smtClean="0"/>
              <a:t>-Поражение героя</a:t>
            </a:r>
          </a:p>
          <a:p>
            <a:r>
              <a:rPr lang="ru-RU" sz="1600" dirty="0" smtClean="0"/>
              <a:t>-Ошибка героя</a:t>
            </a:r>
          </a:p>
          <a:p>
            <a:r>
              <a:rPr lang="ru-RU" sz="1600" dirty="0" smtClean="0"/>
              <a:t>-Испытание</a:t>
            </a:r>
          </a:p>
          <a:p>
            <a:r>
              <a:rPr lang="ru-RU" sz="1600" dirty="0" smtClean="0"/>
              <a:t>-Погоня</a:t>
            </a:r>
          </a:p>
          <a:p>
            <a:r>
              <a:rPr lang="ru-RU" sz="1600" dirty="0" smtClean="0"/>
              <a:t>-Волшебное средство</a:t>
            </a:r>
          </a:p>
          <a:p>
            <a:r>
              <a:rPr lang="ru-RU" sz="1600" dirty="0" smtClean="0"/>
              <a:t>-Преображение героя</a:t>
            </a:r>
          </a:p>
          <a:p>
            <a:r>
              <a:rPr lang="ru-RU" sz="1600" dirty="0" smtClean="0"/>
              <a:t>-Победа героя</a:t>
            </a:r>
          </a:p>
          <a:p>
            <a:r>
              <a:rPr lang="ru-RU" sz="1600" dirty="0" smtClean="0"/>
              <a:t>-Конец</a:t>
            </a:r>
          </a:p>
        </p:txBody>
      </p:sp>
      <p:pic>
        <p:nvPicPr>
          <p:cNvPr id="6" name="Рисунок 5" descr="main_Без_имени-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130" r="16130"/>
          <a:stretch>
            <a:fillRect/>
          </a:stretch>
        </p:blipFill>
        <p:spPr>
          <a:xfrm>
            <a:off x="714348" y="1357298"/>
            <a:ext cx="3991926" cy="3991926"/>
          </a:xfrm>
        </p:spPr>
      </p:pic>
    </p:spTree>
    <p:extLst>
      <p:ext uri="{BB962C8B-B14F-4D97-AF65-F5344CB8AC3E}">
        <p14:creationId xmlns:p14="http://schemas.microsoft.com/office/powerpoint/2010/main" xmlns="" val="27979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8" y="285728"/>
            <a:ext cx="3214686" cy="928694"/>
          </a:xfrm>
        </p:spPr>
        <p:txBody>
          <a:bodyPr/>
          <a:lstStyle/>
          <a:p>
            <a:r>
              <a:rPr lang="ru-RU" dirty="0" err="1" smtClean="0"/>
              <a:t>Раскадровка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29256" y="2071678"/>
            <a:ext cx="3429000" cy="1920240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 основании сценария делают </a:t>
            </a:r>
            <a:r>
              <a:rPr lang="ru-RU" sz="1800" dirty="0" err="1" smtClean="0"/>
              <a:t>раскадровку</a:t>
            </a:r>
            <a:r>
              <a:rPr lang="ru-RU" sz="1800" dirty="0" smtClean="0"/>
              <a:t> – серию рисунков, которые отражают всё, что будет происходить в кадре от начала до конца истории. Каждый рисунок соединяется с текстом и словами персонажей.</a:t>
            </a:r>
            <a:endParaRPr lang="ru-RU" sz="1800" dirty="0"/>
          </a:p>
        </p:txBody>
      </p:sp>
      <p:pic>
        <p:nvPicPr>
          <p:cNvPr id="13314" name="Picture 2" descr="http://globaltalents.ru/upload/main/a76/a76af62250150f64518aefbcd50c13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26" r="124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78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0" y="214290"/>
            <a:ext cx="3429000" cy="2057400"/>
          </a:xfrm>
        </p:spPr>
        <p:txBody>
          <a:bodyPr/>
          <a:lstStyle/>
          <a:p>
            <a:r>
              <a:rPr lang="ru-RU" dirty="0" smtClean="0"/>
              <a:t>Создание  персонажей и декораций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0694" y="2786058"/>
            <a:ext cx="3429000" cy="1920240"/>
          </a:xfrm>
        </p:spPr>
        <p:txBody>
          <a:bodyPr>
            <a:noAutofit/>
          </a:bodyPr>
          <a:lstStyle/>
          <a:p>
            <a:r>
              <a:rPr lang="ru-RU" sz="1800" dirty="0" smtClean="0"/>
              <a:t>Это прекрасная возможность использовать свои художественные способности: придумать внешний вид и создать персонажей, с помощью которых можно передать </a:t>
            </a:r>
            <a:r>
              <a:rPr lang="ru-RU" sz="1800" dirty="0" err="1" smtClean="0"/>
              <a:t>мультисторию</a:t>
            </a:r>
            <a:r>
              <a:rPr lang="ru-RU" sz="1800" dirty="0" smtClean="0"/>
              <a:t>, а также нарисовать декорации, которые показывают место действия истории. Персонажи и декорации выполняются в той технике, которая выбрана для создания мультфильма.</a:t>
            </a:r>
            <a:endParaRPr lang="ru-RU" sz="1800" dirty="0"/>
          </a:p>
        </p:txBody>
      </p:sp>
      <p:pic>
        <p:nvPicPr>
          <p:cNvPr id="14338" name="Picture 2" descr="https://ic.pics.livejournal.com/novatorfilm/34432972/87733/87733_6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06" r="2190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91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00496" y="285729"/>
            <a:ext cx="5143504" cy="8572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создания персонажей мультфильма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86380" y="1643050"/>
            <a:ext cx="3500462" cy="2108182"/>
          </a:xfrm>
        </p:spPr>
        <p:txBody>
          <a:bodyPr>
            <a:noAutofit/>
          </a:bodyPr>
          <a:lstStyle/>
          <a:p>
            <a:r>
              <a:rPr lang="ru-RU" sz="1600" dirty="0" smtClean="0"/>
              <a:t>-Главный герой – положительный персонаж</a:t>
            </a:r>
          </a:p>
          <a:p>
            <a:r>
              <a:rPr lang="ru-RU" sz="1600" dirty="0" smtClean="0"/>
              <a:t>-Создаём внешний образ персонажа</a:t>
            </a:r>
          </a:p>
          <a:p>
            <a:r>
              <a:rPr lang="ru-RU" sz="1600" dirty="0" smtClean="0"/>
              <a:t>-Внутренняя структура</a:t>
            </a:r>
          </a:p>
          <a:p>
            <a:r>
              <a:rPr lang="ru-RU" sz="1600" dirty="0" smtClean="0"/>
              <a:t>-Выражение лица</a:t>
            </a:r>
          </a:p>
          <a:p>
            <a:r>
              <a:rPr lang="ru-RU" sz="1600" dirty="0" smtClean="0"/>
              <a:t>- Ключевые позы</a:t>
            </a:r>
          </a:p>
          <a:p>
            <a:r>
              <a:rPr lang="ru-RU" sz="1600" dirty="0" smtClean="0"/>
              <a:t>-Выбор цвета и материала </a:t>
            </a:r>
          </a:p>
          <a:p>
            <a:r>
              <a:rPr lang="ru-RU" sz="1600" dirty="0" smtClean="0"/>
              <a:t>- Правило контраста</a:t>
            </a:r>
          </a:p>
          <a:p>
            <a:r>
              <a:rPr lang="ru-RU" sz="1600" dirty="0" smtClean="0"/>
              <a:t>-Смешной персонаж</a:t>
            </a:r>
          </a:p>
          <a:p>
            <a:r>
              <a:rPr lang="ru-RU" sz="1600" dirty="0" smtClean="0"/>
              <a:t>- Как показать характер</a:t>
            </a:r>
          </a:p>
          <a:p>
            <a:r>
              <a:rPr lang="ru-RU" sz="1600" dirty="0" smtClean="0"/>
              <a:t>-Антигерой</a:t>
            </a:r>
          </a:p>
          <a:p>
            <a:r>
              <a:rPr lang="ru-RU" sz="1600" dirty="0" smtClean="0"/>
              <a:t>-Как поведёт себя персонаж в конкретной ситуации</a:t>
            </a:r>
          </a:p>
          <a:p>
            <a:r>
              <a:rPr lang="ru-RU" sz="1600" dirty="0" smtClean="0"/>
              <a:t>-Интересен ли персонаж зрителю</a:t>
            </a:r>
          </a:p>
          <a:p>
            <a:r>
              <a:rPr lang="ru-RU" sz="1600" dirty="0" smtClean="0"/>
              <a:t>-Создание единого стиля</a:t>
            </a:r>
          </a:p>
          <a:p>
            <a:endParaRPr lang="ru-RU" sz="1600" dirty="0"/>
          </a:p>
        </p:txBody>
      </p:sp>
      <p:pic>
        <p:nvPicPr>
          <p:cNvPr id="6" name="Рисунок 5" descr="T3Yi8J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>
          <a:xfrm>
            <a:off x="663682" y="1338924"/>
            <a:ext cx="3908318" cy="3908318"/>
          </a:xfrm>
        </p:spPr>
      </p:pic>
    </p:spTree>
    <p:extLst>
      <p:ext uri="{BB962C8B-B14F-4D97-AF65-F5344CB8AC3E}">
        <p14:creationId xmlns:p14="http://schemas.microsoft.com/office/powerpoint/2010/main" xmlns="" val="32695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4812" y="0"/>
            <a:ext cx="7949188" cy="986452"/>
          </a:xfrm>
        </p:spPr>
        <p:txBody>
          <a:bodyPr/>
          <a:lstStyle/>
          <a:p>
            <a:r>
              <a:rPr lang="ru-RU" dirty="0" smtClean="0"/>
              <a:t>Как передать характер и эмоции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1785926"/>
            <a:ext cx="3500463" cy="428628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- Работа со схемами эмоциональных состояний</a:t>
            </a:r>
          </a:p>
          <a:p>
            <a:r>
              <a:rPr lang="ru-RU" sz="1600" dirty="0" smtClean="0"/>
              <a:t>Просмотр фрагментов мультфильмов</a:t>
            </a:r>
          </a:p>
          <a:p>
            <a:r>
              <a:rPr lang="ru-RU" sz="1600" dirty="0" smtClean="0"/>
              <a:t>Закрепление знаний об эмоциях через игры: «угадай эмоцию», «вспомни персонаж», «расскажи об эмоции», «покажи героя»</a:t>
            </a:r>
          </a:p>
          <a:p>
            <a:r>
              <a:rPr lang="ru-RU" sz="1600" dirty="0" smtClean="0"/>
              <a:t>Паспорт </a:t>
            </a:r>
            <a:r>
              <a:rPr lang="ru-RU" sz="1600" dirty="0" err="1" smtClean="0"/>
              <a:t>мультперсонажа</a:t>
            </a:r>
            <a:r>
              <a:rPr lang="ru-RU" sz="1600" dirty="0" smtClean="0"/>
              <a:t>: имя, внешность, черты характера (положительные и отрицательные), поступки, чем занимается, что говорит.</a:t>
            </a:r>
            <a:endParaRPr lang="ru-RU" sz="1600" dirty="0"/>
          </a:p>
        </p:txBody>
      </p:sp>
      <p:pic>
        <p:nvPicPr>
          <p:cNvPr id="22530" name="Picture 2" descr="https://s3.pixers.pics/pixers/700/FO/47/32/70/29/700_FO47327029_333b5e0cabb49bb966582a9ba94decb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13" r="7913"/>
          <a:stretch>
            <a:fillRect/>
          </a:stretch>
        </p:blipFill>
        <p:spPr bwMode="auto">
          <a:xfrm>
            <a:off x="857224" y="1142984"/>
            <a:ext cx="4000528" cy="39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58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214290"/>
            <a:ext cx="7572396" cy="7858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Материалы для создания фона и декораций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86446" y="2214554"/>
            <a:ext cx="2664296" cy="159500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Акварельный фон</a:t>
            </a:r>
          </a:p>
          <a:p>
            <a:r>
              <a:rPr lang="ru-RU" sz="1800" b="1" dirty="0" smtClean="0"/>
              <a:t>-Гуашь</a:t>
            </a:r>
          </a:p>
          <a:p>
            <a:r>
              <a:rPr lang="ru-RU" sz="1800" b="1" dirty="0" smtClean="0"/>
              <a:t>Карандаш и мелки</a:t>
            </a:r>
          </a:p>
          <a:p>
            <a:r>
              <a:rPr lang="ru-RU" sz="1800" b="1" dirty="0" smtClean="0"/>
              <a:t>Пластилин</a:t>
            </a:r>
          </a:p>
          <a:p>
            <a:r>
              <a:rPr lang="ru-RU" sz="1800" b="1" dirty="0" smtClean="0"/>
              <a:t>Другие материалы</a:t>
            </a:r>
          </a:p>
          <a:p>
            <a:r>
              <a:rPr lang="ru-RU" sz="1800" b="1" dirty="0" smtClean="0"/>
              <a:t>Фотографии</a:t>
            </a:r>
          </a:p>
          <a:p>
            <a:r>
              <a:rPr lang="ru-RU" sz="1800" b="1" dirty="0" smtClean="0"/>
              <a:t>Цветная бумага</a:t>
            </a:r>
            <a:endParaRPr lang="ru-RU" sz="1800" b="1" dirty="0"/>
          </a:p>
        </p:txBody>
      </p:sp>
      <p:pic>
        <p:nvPicPr>
          <p:cNvPr id="25602" name="Picture 2" descr="http://travel-tomsk.ru/img/14340897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72" r="17572"/>
          <a:stretch>
            <a:fillRect/>
          </a:stretch>
        </p:blipFill>
        <p:spPr bwMode="auto">
          <a:xfrm>
            <a:off x="714348" y="1285860"/>
            <a:ext cx="4681041" cy="41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53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72132" y="-500090"/>
            <a:ext cx="3429000" cy="2057400"/>
          </a:xfrm>
        </p:spPr>
        <p:txBody>
          <a:bodyPr/>
          <a:lstStyle/>
          <a:p>
            <a:r>
              <a:rPr lang="ru-RU" dirty="0" smtClean="0"/>
              <a:t>Съёмка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143116"/>
            <a:ext cx="3429000" cy="3060758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Во время съёмки персонажи оживают и начинают двигаться с помощью аниматоров, которые создают маленькие движения персонажей, а оператор, используя фотокамеру, может фиксировать эти движения.</a:t>
            </a:r>
            <a:endParaRPr lang="ru-RU" sz="1800" dirty="0"/>
          </a:p>
        </p:txBody>
      </p:sp>
      <p:pic>
        <p:nvPicPr>
          <p:cNvPr id="6" name="Рисунок 5" descr="IMG_20190515_1534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48" r="12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7280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642918"/>
            <a:ext cx="3429000" cy="1214446"/>
          </a:xfrm>
        </p:spPr>
        <p:txBody>
          <a:bodyPr/>
          <a:lstStyle/>
          <a:p>
            <a:r>
              <a:rPr lang="ru-RU" dirty="0" err="1" smtClean="0"/>
              <a:t>Озвучание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72132" y="2714620"/>
            <a:ext cx="3429000" cy="19202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Актёрские способности детей позволяют персонажам обрести собственные голоса</a:t>
            </a:r>
            <a:endParaRPr lang="ru-RU" sz="2000" dirty="0"/>
          </a:p>
        </p:txBody>
      </p:sp>
      <p:pic>
        <p:nvPicPr>
          <p:cNvPr id="6" name="Рисунок 5" descr="kukushkin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423" r="11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2177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15074" y="285728"/>
            <a:ext cx="2714620" cy="1143008"/>
          </a:xfrm>
        </p:spPr>
        <p:txBody>
          <a:bodyPr/>
          <a:lstStyle/>
          <a:p>
            <a:r>
              <a:rPr lang="ru-RU" dirty="0" smtClean="0"/>
              <a:t>Монтаж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0694" y="2214554"/>
            <a:ext cx="3429000" cy="24892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Монтаж включает в себя обработку видео- и аудиоматериала и их соединения с помощью специальных программ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7410" name="Picture 2" descr="http://i.ytimg.com/vi/28o3e5P3uOw/maxresdefaul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64" r="218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40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29256" y="3786190"/>
            <a:ext cx="3429000" cy="205740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222222"/>
                </a:solidFill>
                <a:effectLst/>
                <a:latin typeface="Arial"/>
                <a:ea typeface="+mn-ea"/>
                <a:cs typeface="+mn-cs"/>
              </a:rPr>
              <a:t>       </a:t>
            </a:r>
            <a:r>
              <a:rPr lang="ru-RU" sz="1800" dirty="0" err="1" smtClean="0">
                <a:solidFill>
                  <a:srgbClr val="222222"/>
                </a:solidFill>
                <a:effectLst/>
                <a:latin typeface="Arial"/>
                <a:ea typeface="+mn-ea"/>
                <a:cs typeface="+mn-cs"/>
              </a:rPr>
              <a:t>Мультиплика́ция</a:t>
            </a:r>
            <a:r>
              <a:rPr lang="ru-RU" sz="1800" b="0" dirty="0">
                <a:solidFill>
                  <a:srgbClr val="222222"/>
                </a:solidFill>
                <a:effectLst/>
                <a:latin typeface="Arial"/>
                <a:ea typeface="+mn-ea"/>
                <a:cs typeface="+mn-cs"/>
              </a:rPr>
              <a:t> (от </a:t>
            </a:r>
            <a:r>
              <a:rPr lang="ru-RU" sz="1800" b="0" dirty="0">
                <a:solidFill>
                  <a:srgbClr val="0B0080"/>
                </a:solidFill>
                <a:effectLst/>
                <a:latin typeface="Arial"/>
                <a:ea typeface="+mn-ea"/>
                <a:cs typeface="+mn-cs"/>
                <a:hlinkClick r:id="rId2" tooltip="Латинский язык"/>
              </a:rPr>
              <a:t>лат</a:t>
            </a:r>
            <a:r>
              <a:rPr lang="ru-RU" sz="1800" b="0" dirty="0" smtClean="0">
                <a:solidFill>
                  <a:srgbClr val="0B0080"/>
                </a:solidFill>
                <a:effectLst/>
                <a:latin typeface="Arial"/>
                <a:ea typeface="+mn-ea"/>
                <a:cs typeface="+mn-cs"/>
                <a:hlinkClick r:id="rId2" tooltip="Латинский язык"/>
              </a:rPr>
              <a:t>.</a:t>
            </a:r>
            <a:r>
              <a:rPr lang="ru-RU" sz="1800" b="0" dirty="0" smtClean="0">
                <a:solidFill>
                  <a:srgbClr val="222222"/>
                </a:solidFill>
                <a:effectLst/>
                <a:latin typeface="Arial"/>
                <a:ea typeface="+mn-ea"/>
                <a:cs typeface="+mn-cs"/>
              </a:rPr>
              <a:t>— </a:t>
            </a:r>
            <a:r>
              <a:rPr lang="ru-RU" sz="1800" b="0" dirty="0">
                <a:solidFill>
                  <a:srgbClr val="222222"/>
                </a:solidFill>
                <a:effectLst/>
                <a:latin typeface="Arial"/>
                <a:ea typeface="+mn-ea"/>
                <a:cs typeface="+mn-cs"/>
              </a:rPr>
              <a:t>умножение, увеличение, возрастание, размножение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2066" y="642918"/>
            <a:ext cx="3744417" cy="277855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222222"/>
                </a:solidFill>
                <a:latin typeface="Arial"/>
              </a:rPr>
              <a:t>мультипликация— 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технические приёмы создания иллюзии движущихся изображений </a:t>
            </a:r>
            <a:r>
              <a:rPr lang="ru-RU" sz="1800" dirty="0" smtClean="0">
                <a:solidFill>
                  <a:srgbClr val="222222"/>
                </a:solidFill>
                <a:latin typeface="Arial"/>
              </a:rPr>
              <a:t>с 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помощью последовательности неподвижных изображений </a:t>
            </a:r>
            <a:r>
              <a:rPr lang="ru-RU" sz="1800" dirty="0" smtClean="0">
                <a:solidFill>
                  <a:srgbClr val="222222"/>
                </a:solidFill>
                <a:latin typeface="Arial"/>
              </a:rPr>
              <a:t>(</a:t>
            </a:r>
            <a:r>
              <a:rPr lang="ru-RU" sz="1800" dirty="0">
                <a:solidFill>
                  <a:srgbClr val="222222"/>
                </a:solidFill>
                <a:latin typeface="Arial"/>
              </a:rPr>
              <a:t>кадров), сменяющих друг друга с некоторой частотой</a:t>
            </a:r>
            <a:r>
              <a:rPr lang="ru-RU" sz="1800" dirty="0" smtClean="0">
                <a:solidFill>
                  <a:srgbClr val="222222"/>
                </a:solidFill>
                <a:latin typeface="Arial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dirty="0" smtClean="0">
              <a:solidFill>
                <a:srgbClr val="222222"/>
              </a:solidFill>
              <a:latin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222222"/>
                </a:solidFill>
                <a:latin typeface="Arial"/>
              </a:rPr>
              <a:t> </a:t>
            </a:r>
            <a:r>
              <a:rPr lang="ru-RU" sz="1800" dirty="0" err="1" smtClean="0">
                <a:solidFill>
                  <a:srgbClr val="222222"/>
                </a:solidFill>
                <a:latin typeface="Arial"/>
              </a:rPr>
              <a:t>Анима́ция</a:t>
            </a:r>
            <a:r>
              <a:rPr lang="ru-RU" sz="1800" dirty="0" smtClean="0">
                <a:solidFill>
                  <a:srgbClr val="222222"/>
                </a:solidFill>
                <a:latin typeface="Arial"/>
              </a:rPr>
              <a:t> (от </a:t>
            </a:r>
            <a:r>
              <a:rPr lang="ru-RU" sz="1800" dirty="0" smtClean="0">
                <a:solidFill>
                  <a:srgbClr val="0B0080"/>
                </a:solidFill>
                <a:latin typeface="Arial"/>
                <a:hlinkClick r:id="rId3" tooltip="Французский язык"/>
              </a:rPr>
              <a:t>фр.</a:t>
            </a:r>
            <a:r>
              <a:rPr lang="ru-RU" sz="1800" dirty="0" smtClean="0">
                <a:solidFill>
                  <a:srgbClr val="222222"/>
                </a:solidFill>
                <a:latin typeface="Arial"/>
              </a:rPr>
              <a:t> оживление, одушевление</a:t>
            </a:r>
            <a:endParaRPr lang="ru-RU" sz="1800" dirty="0">
              <a:solidFill>
                <a:srgbClr val="222222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6" name="Рисунок 5" descr="Cheburashka-PNG-Free-Download.pn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2362" b="2362"/>
          <a:stretch>
            <a:fillRect/>
          </a:stretch>
        </p:blipFill>
        <p:spPr>
          <a:xfrm>
            <a:off x="642910" y="1142984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xmlns="" val="31829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796062"/>
            <a:ext cx="4662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7268" y="4464420"/>
            <a:ext cx="6383538" cy="1628875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214942" y="1000108"/>
            <a:ext cx="3694113" cy="3168352"/>
          </a:xfrm>
        </p:spPr>
        <p:txBody>
          <a:bodyPr>
            <a:normAutofit fontScale="85000" lnSpcReduction="10000"/>
          </a:bodyPr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i="1" dirty="0" smtClean="0">
                <a:solidFill>
                  <a:prstClr val="black"/>
                </a:solidFill>
              </a:rPr>
              <a:t>Для чего же нужны </a:t>
            </a:r>
            <a:r>
              <a:rPr lang="ru-RU" sz="2400" b="1" i="1" dirty="0" err="1" smtClean="0">
                <a:solidFill>
                  <a:prstClr val="black"/>
                </a:solidFill>
              </a:rPr>
              <a:t>мультстудии</a:t>
            </a:r>
            <a:r>
              <a:rPr lang="ru-RU" sz="2400" b="1" i="1" dirty="0" smtClean="0">
                <a:solidFill>
                  <a:prstClr val="black"/>
                </a:solidFill>
              </a:rPr>
              <a:t> в детском саду</a:t>
            </a:r>
            <a:r>
              <a:rPr lang="ru-RU" sz="1800" b="1" i="1" dirty="0" smtClean="0">
                <a:solidFill>
                  <a:prstClr val="black"/>
                </a:solidFill>
              </a:rPr>
              <a:t>?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b="1" i="1" dirty="0" smtClean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1800" dirty="0" smtClean="0">
                <a:solidFill>
                  <a:prstClr val="black"/>
                </a:solidFill>
              </a:rPr>
              <a:t>развивается </a:t>
            </a:r>
            <a:r>
              <a:rPr lang="ru-RU" sz="1800" dirty="0">
                <a:solidFill>
                  <a:prstClr val="black"/>
                </a:solidFill>
              </a:rPr>
              <a:t>творческое мышление, логика, внимательность, 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ru-RU" sz="18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повышаются коммуникативные навыки, 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ru-RU" sz="18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тренируется мелкая моторика рук,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ru-RU" sz="18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ru-RU" sz="1800" dirty="0">
                <a:solidFill>
                  <a:prstClr val="black"/>
                </a:solidFill>
              </a:rPr>
              <a:t> прививаются терпение и усидчивость</a:t>
            </a:r>
            <a:endParaRPr lang="ru-RU" dirty="0"/>
          </a:p>
        </p:txBody>
      </p:sp>
      <p:pic>
        <p:nvPicPr>
          <p:cNvPr id="9" name="Рисунок 8" descr="IMG_20190515_1554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48" r="12448"/>
          <a:stretch>
            <a:fillRect/>
          </a:stretch>
        </p:blipFill>
        <p:spPr>
          <a:xfrm>
            <a:off x="642910" y="1071546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xmlns="" val="35816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071810"/>
            <a:ext cx="4572031" cy="20002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Программы для создания мультфильмов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/>
              <a:t>-</a:t>
            </a:r>
            <a:r>
              <a:rPr lang="ru-RU" sz="2400" dirty="0" smtClean="0"/>
              <a:t> </a:t>
            </a:r>
            <a:r>
              <a:rPr lang="en-US" sz="2400" b="0" i="1" dirty="0" smtClean="0"/>
              <a:t>Cyber Link Director</a:t>
            </a:r>
            <a:br>
              <a:rPr lang="en-US" sz="2400" b="0" i="1" dirty="0" smtClean="0"/>
            </a:br>
            <a:r>
              <a:rPr lang="en-US" sz="2400" b="0" i="1" dirty="0" smtClean="0"/>
              <a:t>-  Coral video</a:t>
            </a:r>
            <a:br>
              <a:rPr lang="en-US" sz="2400" b="0" i="1" dirty="0" smtClean="0"/>
            </a:br>
            <a:r>
              <a:rPr lang="en-US" sz="2400" b="0" i="1" dirty="0" smtClean="0"/>
              <a:t>-  Stop motion</a:t>
            </a:r>
            <a:br>
              <a:rPr lang="en-US" sz="2400" b="0" i="1" dirty="0" smtClean="0"/>
            </a:br>
            <a:r>
              <a:rPr lang="en-US" sz="2400" b="0" i="1" dirty="0" smtClean="0"/>
              <a:t>-  Windows movie maker</a:t>
            </a:r>
            <a:br>
              <a:rPr lang="en-US" sz="2400" b="0" i="1" dirty="0" smtClean="0"/>
            </a:br>
            <a:r>
              <a:rPr lang="en-US" sz="2400" b="0" i="1" dirty="0" smtClean="0"/>
              <a:t>- </a:t>
            </a:r>
            <a:r>
              <a:rPr lang="en-US" sz="2400" b="0" i="1" dirty="0" err="1" smtClean="0"/>
              <a:t>Movavi</a:t>
            </a:r>
            <a:endParaRPr lang="ru-RU" sz="2400" b="0" i="1" dirty="0"/>
          </a:p>
        </p:txBody>
      </p:sp>
      <p:pic>
        <p:nvPicPr>
          <p:cNvPr id="4" name="Содержимое 3" descr="s12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-142900"/>
            <a:ext cx="5357850" cy="4725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7818" y="571480"/>
            <a:ext cx="3429000" cy="2057400"/>
          </a:xfrm>
        </p:spPr>
        <p:txBody>
          <a:bodyPr/>
          <a:lstStyle/>
          <a:p>
            <a:r>
              <a:rPr lang="ru-RU" dirty="0" smtClean="0"/>
              <a:t>Сыпучая анимация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Дети рисуют на световом столе с помощью песка, сыпучих материалов, круп, мелких предметов </a:t>
            </a:r>
            <a:r>
              <a:rPr lang="ru-RU" sz="2000" dirty="0" err="1" smtClean="0"/>
              <a:t>предметов</a:t>
            </a:r>
            <a:r>
              <a:rPr lang="ru-RU" sz="2000" dirty="0" smtClean="0"/>
              <a:t>, создавая движение их перемещением.</a:t>
            </a:r>
            <a:endParaRPr lang="ru-RU" sz="2000" dirty="0"/>
          </a:p>
        </p:txBody>
      </p:sp>
      <p:pic>
        <p:nvPicPr>
          <p:cNvPr id="10242" name="Picture 2" descr="http://centr-divo.ru/wp-content/uploads/2016/10/%D0%BA%D1%83%D1%80%D1%81-%D0%BF%D0%B5%D1%81%D0%BE%D1%87%D0%BD%D0%B0%D1%8F-%D0%B0%D0%BD%D0%B8%D0%BC%D0%B0%D1%86%D0%B8%D1%8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75" r="16675"/>
          <a:stretch>
            <a:fillRect/>
          </a:stretch>
        </p:blipFill>
        <p:spPr bwMode="auto">
          <a:xfrm>
            <a:off x="642910" y="1071546"/>
            <a:ext cx="420624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48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42852"/>
            <a:ext cx="3429000" cy="2057400"/>
          </a:xfrm>
        </p:spPr>
        <p:txBody>
          <a:bodyPr/>
          <a:lstStyle/>
          <a:p>
            <a:r>
              <a:rPr lang="ru-RU" dirty="0" smtClean="0"/>
              <a:t>Перекладка бумажная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9256" y="2643182"/>
            <a:ext cx="3429000" cy="1920240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Дети рисуют декорации и героев на бумаге, вырезают, соединяют детали, создавая марионетки. Затем передвигают нарисованных персонажей, создавая движение</a:t>
            </a:r>
            <a:endParaRPr lang="ru-RU" sz="2000" dirty="0"/>
          </a:p>
        </p:txBody>
      </p:sp>
      <p:pic>
        <p:nvPicPr>
          <p:cNvPr id="6" name="Рисунок 5" descr="maxresdefaul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864" r="21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900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0694" y="0"/>
            <a:ext cx="3429000" cy="2057400"/>
          </a:xfrm>
        </p:spPr>
        <p:txBody>
          <a:bodyPr/>
          <a:lstStyle/>
          <a:p>
            <a:r>
              <a:rPr lang="ru-RU" dirty="0" smtClean="0"/>
              <a:t>Пластилиновая анимация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3000372"/>
            <a:ext cx="3429000" cy="1920240"/>
          </a:xfrm>
        </p:spPr>
        <p:txBody>
          <a:bodyPr/>
          <a:lstStyle/>
          <a:p>
            <a:r>
              <a:rPr lang="ru-RU" sz="2000" dirty="0" smtClean="0"/>
              <a:t>Дети лепят объёмных героев и рисуют декорации для сцены. Персонажи передвигаются по импровизированной макет-сцене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maxresdefault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54" r="16654"/>
          <a:stretch>
            <a:fillRect/>
          </a:stretch>
        </p:blipFill>
        <p:spPr>
          <a:xfrm>
            <a:off x="714348" y="1142984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xmlns="" val="12168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0" y="142852"/>
            <a:ext cx="3429000" cy="2057400"/>
          </a:xfrm>
        </p:spPr>
        <p:txBody>
          <a:bodyPr/>
          <a:lstStyle/>
          <a:p>
            <a:r>
              <a:rPr lang="ru-RU" dirty="0" smtClean="0"/>
              <a:t>Предметная анимация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0694" y="2714620"/>
            <a:ext cx="3429000" cy="192024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 съёмках мультфильма используются готовые игрушки: человечки, животные, машинки, </a:t>
            </a:r>
            <a:r>
              <a:rPr lang="en-US" sz="2000" dirty="0" smtClean="0"/>
              <a:t>Lego</a:t>
            </a:r>
            <a:r>
              <a:rPr lang="ru-RU" sz="2000" dirty="0" smtClean="0"/>
              <a:t>-конструкции, игрушечная мебель и т.д. Персонажи передвигаются по сцене.</a:t>
            </a:r>
            <a:endParaRPr lang="ru-RU" sz="2000" dirty="0"/>
          </a:p>
        </p:txBody>
      </p:sp>
      <p:pic>
        <p:nvPicPr>
          <p:cNvPr id="6" name="Рисунок 5" descr="IMG_20190515_1531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>
          <a:xfrm>
            <a:off x="642910" y="785794"/>
            <a:ext cx="4206240" cy="4714908"/>
          </a:xfrm>
        </p:spPr>
      </p:pic>
    </p:spTree>
    <p:extLst>
      <p:ext uri="{BB962C8B-B14F-4D97-AF65-F5344CB8AC3E}">
        <p14:creationId xmlns:p14="http://schemas.microsoft.com/office/powerpoint/2010/main" xmlns="" val="10796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0" y="428604"/>
            <a:ext cx="3429000" cy="2057400"/>
          </a:xfrm>
        </p:spPr>
        <p:txBody>
          <a:bodyPr/>
          <a:lstStyle/>
          <a:p>
            <a:r>
              <a:rPr lang="ru-RU" dirty="0" smtClean="0"/>
              <a:t>Этапы создания мультфильма.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49886" y="3429000"/>
            <a:ext cx="3694114" cy="2163020"/>
          </a:xfrm>
        </p:spPr>
        <p:txBody>
          <a:bodyPr>
            <a:noAutofit/>
          </a:bodyPr>
          <a:lstStyle/>
          <a:p>
            <a:r>
              <a:rPr lang="ru-RU" sz="2400" dirty="0" smtClean="0"/>
              <a:t>-Создание сценария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Раскадровка</a:t>
            </a:r>
            <a:endParaRPr lang="ru-RU" sz="2400" dirty="0" smtClean="0"/>
          </a:p>
          <a:p>
            <a:r>
              <a:rPr lang="ru-RU" sz="2400" dirty="0" smtClean="0"/>
              <a:t>- Создание персонажей и декораций</a:t>
            </a:r>
          </a:p>
          <a:p>
            <a:pPr>
              <a:buFontTx/>
              <a:buChar char="-"/>
            </a:pPr>
            <a:r>
              <a:rPr lang="ru-RU" sz="2400" dirty="0" smtClean="0"/>
              <a:t>Съёмка</a:t>
            </a:r>
          </a:p>
          <a:p>
            <a:r>
              <a:rPr lang="ru-RU" sz="2400" dirty="0" smtClean="0"/>
              <a:t>-Монтаж</a:t>
            </a:r>
          </a:p>
          <a:p>
            <a:endParaRPr lang="ru-RU" sz="2400" dirty="0"/>
          </a:p>
        </p:txBody>
      </p:sp>
      <p:pic>
        <p:nvPicPr>
          <p:cNvPr id="6" name="Рисунок 5" descr="IMG_20190423_0936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48" r="12448"/>
          <a:stretch>
            <a:fillRect/>
          </a:stretch>
        </p:blipFill>
        <p:spPr>
          <a:xfrm>
            <a:off x="714348" y="1142984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xmlns="" val="15784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525</TotalTime>
  <Words>557</Words>
  <Application>Microsoft Office PowerPoint</Application>
  <PresentationFormat>Экран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МБДОУ Аннинский д/с орв «рОсток»</vt:lpstr>
      <vt:lpstr>       Мультиплика́ция (от лат.— умножение, увеличение, возрастание, размножение</vt:lpstr>
      <vt:lpstr>Слайд 3</vt:lpstr>
      <vt:lpstr>Программы для создания мультфильмов.    - Cyber Link Director -  Coral video -  Stop motion -  Windows movie maker - Movavi</vt:lpstr>
      <vt:lpstr>Сыпучая анимация</vt:lpstr>
      <vt:lpstr>Перекладка бумажная</vt:lpstr>
      <vt:lpstr>Пластилиновая анимация</vt:lpstr>
      <vt:lpstr>Предметная анимация</vt:lpstr>
      <vt:lpstr>Этапы создания мультфильма.</vt:lpstr>
      <vt:lpstr>Создание сценария </vt:lpstr>
      <vt:lpstr>Создание сценария с помощью опорных сценарных карточек</vt:lpstr>
      <vt:lpstr>Раскадровка</vt:lpstr>
      <vt:lpstr>Создание  персонажей и декораций</vt:lpstr>
      <vt:lpstr>Правила создания персонажей мультфильма</vt:lpstr>
      <vt:lpstr>Как передать характер и эмоции</vt:lpstr>
      <vt:lpstr>Материалы для создания фона и декораций</vt:lpstr>
      <vt:lpstr>Съёмка</vt:lpstr>
      <vt:lpstr>Озвучание</vt:lpstr>
      <vt:lpstr>Монтаж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Kozhevnikov</dc:creator>
  <cp:lastModifiedBy>Admin</cp:lastModifiedBy>
  <cp:revision>47</cp:revision>
  <dcterms:created xsi:type="dcterms:W3CDTF">2018-03-11T17:31:11Z</dcterms:created>
  <dcterms:modified xsi:type="dcterms:W3CDTF">2019-11-05T18:38:23Z</dcterms:modified>
</cp:coreProperties>
</file>