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70" r:id="rId15"/>
    <p:sldId id="268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5" Type="http://schemas.openxmlformats.org/officeDocument/2006/relationships/slide" Target="slide9.xml"/><Relationship Id="rId10" Type="http://schemas.openxmlformats.org/officeDocument/2006/relationships/slide" Target="slide14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458200" cy="1235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Иммунизация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877272"/>
            <a:ext cx="8291264" cy="71137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Профилактические прививки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343192855_stolbny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4412255" cy="3600400"/>
          </a:xfrm>
          <a:prstGeom prst="rect">
            <a:avLst/>
          </a:prstGeom>
        </p:spPr>
      </p:pic>
      <p:pic>
        <p:nvPicPr>
          <p:cNvPr id="5" name="Рисунок 4" descr="30.05 qtledobeqgbdkiigjdaszbgb 3.jpg"/>
          <p:cNvPicPr>
            <a:picLocks noChangeAspect="1"/>
          </p:cNvPicPr>
          <p:nvPr/>
        </p:nvPicPr>
        <p:blipFill>
          <a:blip r:embed="rId3" cstate="print"/>
          <a:srcRect l="5854" r="12185"/>
          <a:stretch>
            <a:fillRect/>
          </a:stretch>
        </p:blipFill>
        <p:spPr>
          <a:xfrm>
            <a:off x="5004048" y="2204864"/>
            <a:ext cx="3855856" cy="3528392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4618856" cy="10668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Столбняк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60276.31946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7488832" cy="4961351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764704"/>
            <a:ext cx="4042792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Паротит 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паротит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3960440" cy="5280587"/>
          </a:xfrm>
          <a:prstGeom prst="rect">
            <a:avLst/>
          </a:prstGeom>
        </p:spPr>
      </p:pic>
      <p:pic>
        <p:nvPicPr>
          <p:cNvPr id="5" name="Рисунок 4" descr="пароти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060848"/>
            <a:ext cx="4272707" cy="3199403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4258816" cy="864096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Краснуха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German-Measles-His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908720"/>
            <a:ext cx="3312368" cy="5581339"/>
          </a:xfrm>
          <a:prstGeom prst="rect">
            <a:avLst/>
          </a:prstGeom>
        </p:spPr>
      </p:pic>
      <p:pic>
        <p:nvPicPr>
          <p:cNvPr id="5" name="Рисунок 4" descr="1612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916832"/>
            <a:ext cx="3505128" cy="4032448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4258816" cy="10668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Туберкулез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Tuberkul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7560840" cy="5072636"/>
          </a:xfrm>
          <a:prstGeom prst="rect">
            <a:avLst/>
          </a:prstGeom>
        </p:spPr>
      </p:pic>
      <p:pic>
        <p:nvPicPr>
          <p:cNvPr id="5" name="Рисунок 4" descr="туберкулез.jpg"/>
          <p:cNvPicPr>
            <a:picLocks noChangeAspect="1"/>
          </p:cNvPicPr>
          <p:nvPr/>
        </p:nvPicPr>
        <p:blipFill>
          <a:blip r:embed="rId3" cstate="print"/>
          <a:srcRect b="12925"/>
          <a:stretch>
            <a:fillRect/>
          </a:stretch>
        </p:blipFill>
        <p:spPr>
          <a:xfrm>
            <a:off x="683568" y="1484784"/>
            <a:ext cx="7828620" cy="5112568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Гемофильная инфекци</a:t>
            </a:r>
            <a:r>
              <a:rPr lang="ru-RU" dirty="0" smtClean="0"/>
              <a:t>я</a:t>
            </a:r>
            <a:endParaRPr lang="ru-RU" dirty="0"/>
          </a:p>
        </p:txBody>
      </p:sp>
      <p:pic>
        <p:nvPicPr>
          <p:cNvPr id="4" name="Рисунок 3" descr="гемофильная ин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7620000" cy="47625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2736304" cy="10668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Грипп 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640.44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7776864" cy="4905966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3034680" cy="10668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Болезни 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692696"/>
            <a:ext cx="5133256" cy="1440160"/>
          </a:xfrm>
        </p:spPr>
        <p:txBody>
          <a:bodyPr>
            <a:normAutofit/>
          </a:bodyPr>
          <a:lstStyle/>
          <a:p>
            <a:r>
              <a:rPr lang="ru-RU" dirty="0" smtClean="0"/>
              <a:t>уничтожившие большую часть населения Европы в эпоху Средневековья.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060848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Оспа, чума, холера, тиф, дизентерия, корь, грипп.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3765542_80c9568bcb24219816cc896e0db939fe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01008"/>
            <a:ext cx="3461869" cy="2993185"/>
          </a:xfrm>
          <a:prstGeom prst="rect">
            <a:avLst/>
          </a:prstGeom>
        </p:spPr>
      </p:pic>
      <p:pic>
        <p:nvPicPr>
          <p:cNvPr id="6" name="Рисунок 5" descr="poussin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501008"/>
            <a:ext cx="4118297" cy="3028532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106688" cy="264604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Чумной доктор</a:t>
            </a:r>
            <a:endParaRPr lang="ru-RU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TNSy2_po6q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404664"/>
            <a:ext cx="5053103" cy="6090370"/>
          </a:xfrm>
        </p:spPr>
      </p:pic>
      <p:pic>
        <p:nvPicPr>
          <p:cNvPr id="5" name="Рисунок 4" descr="f46ed27fe186a21a67fe2cd0714.jpg"/>
          <p:cNvPicPr>
            <a:picLocks noChangeAspect="1"/>
          </p:cNvPicPr>
          <p:nvPr/>
        </p:nvPicPr>
        <p:blipFill>
          <a:blip r:embed="rId3" cstate="print"/>
          <a:srcRect l="6162" r="13728"/>
          <a:stretch>
            <a:fillRect/>
          </a:stretch>
        </p:blipFill>
        <p:spPr>
          <a:xfrm>
            <a:off x="251520" y="3068960"/>
            <a:ext cx="3461134" cy="288032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Пандемия гриппа в 1918-1920 годах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3682752" cy="17281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Умерло 40 миллионов человек, а число заболевших перевалило за 500 миллионов.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427984" y="1412776"/>
            <a:ext cx="4330824" cy="201622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Сравним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Первую мировую войну </a:t>
            </a:r>
            <a:r>
              <a:rPr lang="ru-RU" sz="2800" dirty="0" smtClean="0"/>
              <a:t>погибли 8 с половиной миллионов человек, а 17 миллионов были ранены.</a:t>
            </a:r>
            <a:endParaRPr lang="ru-RU" sz="2800" dirty="0"/>
          </a:p>
        </p:txBody>
      </p:sp>
      <p:pic>
        <p:nvPicPr>
          <p:cNvPr id="5" name="Рисунок 4" descr="1011168-chuma_v_marse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996952"/>
            <a:ext cx="3528392" cy="3528392"/>
          </a:xfrm>
          <a:prstGeom prst="rect">
            <a:avLst/>
          </a:prstGeom>
        </p:spPr>
      </p:pic>
      <p:pic>
        <p:nvPicPr>
          <p:cNvPr id="6" name="Рисунок 5" descr="http_photos.milli.az_images_69420_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501008"/>
            <a:ext cx="4456324" cy="2774062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Эдвард Дженнер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700808"/>
            <a:ext cx="4176464" cy="475716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Английский врач, посвятивший 30 лет жизни изучению оспы и разработке вакцины для ее профилактики.</a:t>
            </a:r>
          </a:p>
          <a:p>
            <a:r>
              <a:rPr lang="ru-RU" sz="3000" dirty="0" smtClean="0"/>
              <a:t>Он считается основоположником вакцинации.</a:t>
            </a:r>
            <a:endParaRPr lang="ru-RU" sz="3000" dirty="0"/>
          </a:p>
        </p:txBody>
      </p:sp>
      <p:pic>
        <p:nvPicPr>
          <p:cNvPr id="4" name="Рисунок 3" descr="54115418_Edward_Jenner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3960440" cy="4806159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4536504" cy="10668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Иммунизация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212976"/>
            <a:ext cx="8712968" cy="3051784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Иммунизация (профилактические прививки) – это процесс, благодаря которому человек приобретает иммунитет, или становится невосприимчивым к инфекционной болезни, обычно, путем введения вакцины. </a:t>
            </a:r>
            <a:endParaRPr lang="ru-RU" sz="3200" dirty="0"/>
          </a:p>
        </p:txBody>
      </p:sp>
      <p:pic>
        <p:nvPicPr>
          <p:cNvPr id="5" name="Рисунок 4" descr="4f0ec9b6276db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908720"/>
            <a:ext cx="3312368" cy="2209349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3600400" cy="10668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Луи Пастер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3898776" cy="4801720"/>
          </a:xfrm>
        </p:spPr>
        <p:txBody>
          <a:bodyPr>
            <a:normAutofit/>
          </a:bodyPr>
          <a:lstStyle/>
          <a:p>
            <a:r>
              <a:rPr lang="ru-RU" dirty="0" smtClean="0"/>
              <a:t>Пастер открыл, что введение в организм ослабленных или убитых возбудителей болезней способно защитить от реального заболевания.</a:t>
            </a:r>
            <a:endParaRPr lang="ru-RU" dirty="0"/>
          </a:p>
        </p:txBody>
      </p:sp>
      <p:pic>
        <p:nvPicPr>
          <p:cNvPr id="4" name="Рисунок 3" descr="пастер.jpg"/>
          <p:cNvPicPr>
            <a:picLocks noChangeAspect="1"/>
          </p:cNvPicPr>
          <p:nvPr/>
        </p:nvPicPr>
        <p:blipFill>
          <a:blip r:embed="rId2" cstate="print"/>
          <a:srcRect l="17147" r="17443"/>
          <a:stretch>
            <a:fillRect/>
          </a:stretch>
        </p:blipFill>
        <p:spPr>
          <a:xfrm>
            <a:off x="4355976" y="908720"/>
            <a:ext cx="4320480" cy="495393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микробиологов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844824"/>
            <a:ext cx="4258816" cy="47297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Луи Пастером была создана мировая научная школа микробиологов, многие из его учеников впоследствии стали крупнейшими учеными.</a:t>
            </a:r>
          </a:p>
          <a:p>
            <a:r>
              <a:rPr lang="ru-RU" dirty="0" smtClean="0"/>
              <a:t>Второй страной, открывшей пастеровскую станцию, была Россия.</a:t>
            </a:r>
            <a:endParaRPr lang="ru-RU" dirty="0"/>
          </a:p>
        </p:txBody>
      </p:sp>
      <p:pic>
        <p:nvPicPr>
          <p:cNvPr id="4" name="Рисунок 3" descr="tomikrbiylj_jpg.jpg"/>
          <p:cNvPicPr>
            <a:picLocks noChangeAspect="1"/>
          </p:cNvPicPr>
          <p:nvPr/>
        </p:nvPicPr>
        <p:blipFill>
          <a:blip r:embed="rId2" cstate="print"/>
          <a:srcRect b="5641"/>
          <a:stretch>
            <a:fillRect/>
          </a:stretch>
        </p:blipFill>
        <p:spPr>
          <a:xfrm>
            <a:off x="395536" y="1628800"/>
            <a:ext cx="3888362" cy="468052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Иммунизация сегодня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363272" cy="1899656"/>
          </a:xfrm>
        </p:spPr>
        <p:txBody>
          <a:bodyPr/>
          <a:lstStyle/>
          <a:p>
            <a:r>
              <a:rPr lang="ru-RU" dirty="0" smtClean="0"/>
              <a:t>В XX веке были разработаны и стали успешно применяться прививки против полиомиелита, гепатита, дифтерии, кори, паротита, краснухи, туберкулеза, гриппа.</a:t>
            </a:r>
          </a:p>
          <a:p>
            <a:endParaRPr lang="ru-RU" dirty="0"/>
          </a:p>
        </p:txBody>
      </p:sp>
      <p:pic>
        <p:nvPicPr>
          <p:cNvPr id="4" name="Рисунок 3" descr="origina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2996952"/>
            <a:ext cx="3096344" cy="3096344"/>
          </a:xfrm>
          <a:prstGeom prst="rect">
            <a:avLst/>
          </a:prstGeom>
        </p:spPr>
      </p:pic>
      <p:pic>
        <p:nvPicPr>
          <p:cNvPr id="5" name="Рисунок 4" descr="Slide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17032"/>
            <a:ext cx="3744416" cy="2808312"/>
          </a:xfrm>
          <a:prstGeom prst="rect">
            <a:avLst/>
          </a:prstGeom>
        </p:spPr>
      </p:pic>
      <p:pic>
        <p:nvPicPr>
          <p:cNvPr id="6" name="Рисунок 5" descr="ser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789040"/>
            <a:ext cx="3101388" cy="2448272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sipova_a._gimn._1-10.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03471" y="0"/>
            <a:ext cx="10616069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41148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Вакцины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4464496" cy="46085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Вакцины стимулируют собственную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иммунную систему </a:t>
            </a:r>
            <a:r>
              <a:rPr lang="ru-RU" sz="3200" dirty="0" smtClean="0"/>
              <a:t>организма к защите человека от соответствующей инфекции или болезни. </a:t>
            </a:r>
          </a:p>
        </p:txBody>
      </p:sp>
      <p:pic>
        <p:nvPicPr>
          <p:cNvPr id="5" name="Рисунок 4" descr="иммунная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340768"/>
            <a:ext cx="3622005" cy="4503359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Достоинства иммунизации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1467608"/>
          </a:xfrm>
        </p:spPr>
        <p:txBody>
          <a:bodyPr/>
          <a:lstStyle/>
          <a:p>
            <a:r>
              <a:rPr lang="ru-RU" dirty="0" smtClean="0"/>
              <a:t>По оценкам, иммунизация позволяет ежегодно предотвращать от 2 до 3 миллионов случаев смерти.</a:t>
            </a:r>
          </a:p>
          <a:p>
            <a:endParaRPr lang="ru-RU" dirty="0"/>
          </a:p>
        </p:txBody>
      </p:sp>
      <p:pic>
        <p:nvPicPr>
          <p:cNvPr id="4" name="Рисунок 3" descr="433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140968"/>
            <a:ext cx="4464496" cy="3341994"/>
          </a:xfrm>
          <a:prstGeom prst="rect">
            <a:avLst/>
          </a:prstGeom>
        </p:spPr>
      </p:pic>
      <p:pic>
        <p:nvPicPr>
          <p:cNvPr id="5" name="Рисунок 4" descr="1361710667_603415-boy-visiting-the-doctor-for-check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356992"/>
            <a:ext cx="3914024" cy="2808312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3528392" cy="10668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Болезни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19256" cy="4680520"/>
          </a:xfrm>
        </p:spPr>
        <p:txBody>
          <a:bodyPr>
            <a:normAutofit/>
          </a:bodyPr>
          <a:lstStyle/>
          <a:p>
            <a:r>
              <a:rPr lang="ru-RU" dirty="0" smtClean="0"/>
              <a:t>Большинство болезней, от которых делают прививки, опасны и не имеют эффективного специфического лечения:</a:t>
            </a:r>
          </a:p>
          <a:p>
            <a:r>
              <a:rPr lang="ru-RU" sz="3600" dirty="0" smtClean="0">
                <a:hlinkClick r:id="rId2" action="ppaction://hlinksldjump"/>
              </a:rPr>
              <a:t>полиомиелит</a:t>
            </a:r>
            <a:r>
              <a:rPr lang="ru-RU" sz="3600" dirty="0" smtClean="0"/>
              <a:t>,</a:t>
            </a:r>
          </a:p>
          <a:p>
            <a:r>
              <a:rPr lang="ru-RU" sz="3600" dirty="0" smtClean="0"/>
              <a:t> </a:t>
            </a:r>
            <a:r>
              <a:rPr lang="ru-RU" sz="3600" dirty="0" smtClean="0">
                <a:hlinkClick r:id="rId3" action="ppaction://hlinksldjump"/>
              </a:rPr>
              <a:t>гепатит</a:t>
            </a:r>
            <a:r>
              <a:rPr lang="ru-RU" sz="3600" dirty="0" smtClean="0"/>
              <a:t>, </a:t>
            </a:r>
          </a:p>
          <a:p>
            <a:r>
              <a:rPr lang="ru-RU" sz="3600" dirty="0" smtClean="0">
                <a:hlinkClick r:id="rId4" action="ppaction://hlinksldjump"/>
              </a:rPr>
              <a:t>дифтерия</a:t>
            </a:r>
            <a:r>
              <a:rPr lang="ru-RU" sz="3600" dirty="0" smtClean="0"/>
              <a:t>, </a:t>
            </a:r>
          </a:p>
          <a:p>
            <a:r>
              <a:rPr lang="ru-RU" sz="3600" dirty="0" smtClean="0">
                <a:hlinkClick r:id="rId5" action="ppaction://hlinksldjump"/>
              </a:rPr>
              <a:t>корь</a:t>
            </a:r>
            <a:r>
              <a:rPr lang="ru-RU" sz="3600" dirty="0" smtClean="0"/>
              <a:t>, </a:t>
            </a:r>
          </a:p>
          <a:p>
            <a:r>
              <a:rPr lang="ru-RU" sz="3600" dirty="0" smtClean="0">
                <a:hlinkClick r:id="rId6" action="ppaction://hlinksldjump"/>
              </a:rPr>
              <a:t>столбняк</a:t>
            </a:r>
            <a:r>
              <a:rPr lang="ru-RU" sz="3600" dirty="0" smtClean="0"/>
              <a:t>,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3068960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3600" dirty="0" smtClean="0">
                <a:hlinkClick r:id="rId7" action="ppaction://hlinksldjump"/>
              </a:rPr>
              <a:t>паротит, 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 </a:t>
            </a:r>
            <a:r>
              <a:rPr lang="ru-RU" sz="3600" dirty="0" smtClean="0">
                <a:hlinkClick r:id="rId8" action="ppaction://hlinksldjump"/>
              </a:rPr>
              <a:t>краснуха, 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 </a:t>
            </a:r>
            <a:r>
              <a:rPr lang="ru-RU" sz="3600" dirty="0" smtClean="0">
                <a:hlinkClick r:id="rId9" action="ppaction://hlinksldjump"/>
              </a:rPr>
              <a:t>туберкулез,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 </a:t>
            </a:r>
            <a:r>
              <a:rPr lang="ru-RU" sz="3600" dirty="0" smtClean="0">
                <a:hlinkClick r:id="rId10" action="ppaction://hlinksldjump"/>
              </a:rPr>
              <a:t>гемофильная инфекция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 </a:t>
            </a:r>
            <a:r>
              <a:rPr lang="ru-RU" sz="3600" dirty="0" smtClean="0">
                <a:hlinkClick r:id="rId11" action="ppaction://hlinksldjump"/>
              </a:rPr>
              <a:t>грипп.</a:t>
            </a:r>
            <a:endParaRPr lang="ru-RU" sz="3600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122912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Полиомиелит 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полиомиелит2.jpg"/>
          <p:cNvPicPr>
            <a:picLocks noChangeAspect="1"/>
          </p:cNvPicPr>
          <p:nvPr/>
        </p:nvPicPr>
        <p:blipFill>
          <a:blip r:embed="rId2" cstate="print"/>
          <a:srcRect t="-660" b="6828"/>
          <a:stretch>
            <a:fillRect/>
          </a:stretch>
        </p:blipFill>
        <p:spPr>
          <a:xfrm>
            <a:off x="755576" y="4005064"/>
            <a:ext cx="3672408" cy="2592288"/>
          </a:xfrm>
          <a:prstGeom prst="rect">
            <a:avLst/>
          </a:prstGeom>
        </p:spPr>
      </p:pic>
      <p:pic>
        <p:nvPicPr>
          <p:cNvPr id="6" name="Рисунок 5" descr="Polyemilit_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268760"/>
            <a:ext cx="3815619" cy="2520280"/>
          </a:xfrm>
          <a:prstGeom prst="rect">
            <a:avLst/>
          </a:prstGeom>
        </p:spPr>
      </p:pic>
      <p:pic>
        <p:nvPicPr>
          <p:cNvPr id="7" name="Рисунок 6" descr="ind_polio_who2129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124744"/>
            <a:ext cx="3443063" cy="5256584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4906888" cy="10668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Гепатит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img29.jpg"/>
          <p:cNvPicPr>
            <a:picLocks noChangeAspect="1"/>
          </p:cNvPicPr>
          <p:nvPr/>
        </p:nvPicPr>
        <p:blipFill>
          <a:blip r:embed="rId2" cstate="print"/>
          <a:srcRect t="21420" b="5501"/>
          <a:stretch>
            <a:fillRect/>
          </a:stretch>
        </p:blipFill>
        <p:spPr>
          <a:xfrm>
            <a:off x="179512" y="1628800"/>
            <a:ext cx="8671034" cy="4752528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3250704" cy="93610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Дифтерия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ди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204864"/>
            <a:ext cx="4501662" cy="3429000"/>
          </a:xfrm>
          <a:prstGeom prst="rect">
            <a:avLst/>
          </a:prstGeom>
        </p:spPr>
      </p:pic>
      <p:pic>
        <p:nvPicPr>
          <p:cNvPr id="5" name="Рисунок 4" descr="дифтер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052736"/>
            <a:ext cx="3960117" cy="5256584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04664"/>
            <a:ext cx="2818656" cy="10668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Корь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корь.jpg"/>
          <p:cNvPicPr>
            <a:picLocks noChangeAspect="1"/>
          </p:cNvPicPr>
          <p:nvPr/>
        </p:nvPicPr>
        <p:blipFill>
          <a:blip r:embed="rId2" cstate="print"/>
          <a:srcRect b="14706"/>
          <a:stretch>
            <a:fillRect/>
          </a:stretch>
        </p:blipFill>
        <p:spPr>
          <a:xfrm>
            <a:off x="539552" y="1340768"/>
            <a:ext cx="8064896" cy="5159162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289</TotalTime>
  <Words>283</Words>
  <Application>Microsoft Office PowerPoint</Application>
  <PresentationFormat>Экран (4:3)</PresentationFormat>
  <Paragraphs>48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Городская</vt:lpstr>
      <vt:lpstr>Иммунизация</vt:lpstr>
      <vt:lpstr>Иммунизация</vt:lpstr>
      <vt:lpstr>Вакцины</vt:lpstr>
      <vt:lpstr>Достоинства иммунизации</vt:lpstr>
      <vt:lpstr>Болезни</vt:lpstr>
      <vt:lpstr>Полиомиелит </vt:lpstr>
      <vt:lpstr>Гепатит </vt:lpstr>
      <vt:lpstr>Дифтерия </vt:lpstr>
      <vt:lpstr>Корь </vt:lpstr>
      <vt:lpstr>Столбняк</vt:lpstr>
      <vt:lpstr>Паротит </vt:lpstr>
      <vt:lpstr>Краснуха </vt:lpstr>
      <vt:lpstr>Туберкулез </vt:lpstr>
      <vt:lpstr>Гемофильная инфекция</vt:lpstr>
      <vt:lpstr>Грипп </vt:lpstr>
      <vt:lpstr>Болезни </vt:lpstr>
      <vt:lpstr>Чумной доктор</vt:lpstr>
      <vt:lpstr>Пандемия гриппа в 1918-1920 годах </vt:lpstr>
      <vt:lpstr>Эдвард Дженнер</vt:lpstr>
      <vt:lpstr>Луи Пастер</vt:lpstr>
      <vt:lpstr>Школа микробиологов</vt:lpstr>
      <vt:lpstr>Иммунизация сегодня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Иммунизация</dc:title>
  <cp:lastModifiedBy>Admin</cp:lastModifiedBy>
  <cp:revision>33</cp:revision>
  <dcterms:modified xsi:type="dcterms:W3CDTF">2015-04-29T09:22:56Z</dcterms:modified>
</cp:coreProperties>
</file>