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333102"/>
              </p:ext>
            </p:extLst>
          </p:nvPr>
        </p:nvGraphicFramePr>
        <p:xfrm>
          <a:off x="467544" y="260648"/>
          <a:ext cx="8082492" cy="6278880"/>
        </p:xfrm>
        <a:graphic>
          <a:graphicData uri="http://schemas.openxmlformats.org/drawingml/2006/table">
            <a:tbl>
              <a:tblPr/>
              <a:tblGrid>
                <a:gridCol w="8082492"/>
              </a:tblGrid>
              <a:tr h="5976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i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Мастер-класс по ПДД « Дорога и </a:t>
                      </a:r>
                      <a:r>
                        <a:rPr lang="ru-RU" sz="3600" b="1" i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мы».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Подготовила воспитатель средней группы </a:t>
                      </a:r>
                      <a:r>
                        <a:rPr lang="ru-RU" sz="3200" b="1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Москалёва</a:t>
                      </a:r>
                      <a:r>
                        <a:rPr lang="ru-RU" sz="3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С.С.</a:t>
                      </a:r>
                      <a:endParaRPr lang="ru-RU" sz="3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7"/>
            <a:ext cx="4824536" cy="4310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39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6" b="-537"/>
          <a:stretch/>
        </p:blipFill>
        <p:spPr bwMode="auto">
          <a:xfrm>
            <a:off x="179513" y="1232044"/>
            <a:ext cx="2442428" cy="2778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408998"/>
              </p:ext>
            </p:extLst>
          </p:nvPr>
        </p:nvGraphicFramePr>
        <p:xfrm>
          <a:off x="983672" y="404664"/>
          <a:ext cx="7509164" cy="831273"/>
        </p:xfrm>
        <a:graphic>
          <a:graphicData uri="http://schemas.openxmlformats.org/drawingml/2006/table">
            <a:tbl>
              <a:tblPr/>
              <a:tblGrid>
                <a:gridCol w="7509164"/>
              </a:tblGrid>
              <a:tr h="831273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1. Задание   «Внимание, знаки!»</a:t>
                      </a:r>
                      <a:endParaRPr lang="ru-RU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r="20614" b="25420"/>
          <a:stretch/>
        </p:blipFill>
        <p:spPr bwMode="auto">
          <a:xfrm>
            <a:off x="3189179" y="1232044"/>
            <a:ext cx="2606957" cy="2639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45240"/>
            <a:ext cx="21602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348042" y="4174417"/>
            <a:ext cx="2448272" cy="2344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b="28130"/>
          <a:stretch/>
        </p:blipFill>
        <p:spPr bwMode="auto">
          <a:xfrm>
            <a:off x="6103136" y="1246108"/>
            <a:ext cx="2748249" cy="2508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r="16852" b="9150"/>
          <a:stretch/>
        </p:blipFill>
        <p:spPr bwMode="auto">
          <a:xfrm>
            <a:off x="6381683" y="4250455"/>
            <a:ext cx="2216210" cy="226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atin typeface="Times New Roman"/>
                <a:ea typeface="Times New Roman"/>
              </a:rPr>
              <a:t>2. Задание «Математическое».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latin typeface="Cambria" panose="02040503050406030204" pitchFamily="18" charset="0"/>
                <a:ea typeface="Times New Roman"/>
              </a:rPr>
              <a:t>1.  Из  автобуса  вышли  6  человек.  Трое  из  них  перешли дорогу  по пешеходному переходу, двое  пошли обходить автобус  спереди,  и  один  остался на остановке. Сколько человек  поступило согласно ПДД?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Cambria" panose="02040503050406030204" pitchFamily="18" charset="0"/>
                <a:ea typeface="Times New Roman"/>
              </a:rPr>
              <a:t> </a:t>
            </a:r>
            <a:r>
              <a:rPr lang="ru-RU" sz="2400" b="1" dirty="0" smtClean="0">
                <a:latin typeface="Cambria" panose="02040503050406030204" pitchFamily="18" charset="0"/>
                <a:ea typeface="Times New Roman"/>
              </a:rPr>
              <a:t>Один</a:t>
            </a:r>
            <a:r>
              <a:rPr lang="ru-RU" sz="2400" b="1" dirty="0">
                <a:latin typeface="Cambria" panose="02040503050406030204" pitchFamily="18" charset="0"/>
                <a:ea typeface="Times New Roman"/>
              </a:rPr>
              <a:t>, так как надо подождать, пока автобус отъедет от остановки и только затем переходить </a:t>
            </a:r>
            <a:r>
              <a:rPr lang="ru-RU" sz="2400" b="1" dirty="0" smtClean="0">
                <a:latin typeface="Cambria" panose="02040503050406030204" pitchFamily="18" charset="0"/>
                <a:ea typeface="Times New Roman"/>
              </a:rPr>
              <a:t>улицу.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306" y="3789040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2</a:t>
            </a:r>
            <a:r>
              <a:rPr lang="ru-RU" sz="2400" dirty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.  Ехал  волк  к  лисе  на  автомобиле, придерживаясь левой  стороны  дороги. Может ли инспектор  ГИБДД попросить волка заплатить  штраф? Обоснуйте ответ</a:t>
            </a:r>
            <a:r>
              <a:rPr lang="ru-RU" sz="2400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.</a:t>
            </a:r>
          </a:p>
          <a:p>
            <a:pPr lvl="0" algn="just"/>
            <a:endParaRPr lang="ru-RU" sz="2400" dirty="0">
              <a:solidFill>
                <a:prstClr val="white"/>
              </a:solidFill>
              <a:latin typeface="Cambria" panose="02040503050406030204" pitchFamily="18" charset="0"/>
              <a:ea typeface="Times New Roman"/>
            </a:endParaRPr>
          </a:p>
          <a:p>
            <a:pPr lvl="0" algn="just"/>
            <a:r>
              <a:rPr lang="ru-RU" sz="2400" b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Транспортным </a:t>
            </a:r>
            <a:r>
              <a:rPr lang="ru-RU" sz="2400" b="1" dirty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средством разрешено ехать по дороге, придерживаясь правой стороны.</a:t>
            </a:r>
          </a:p>
        </p:txBody>
      </p:sp>
    </p:spTree>
    <p:extLst>
      <p:ext uri="{BB962C8B-B14F-4D97-AF65-F5344CB8AC3E}">
        <p14:creationId xmlns:p14="http://schemas.microsoft.com/office/powerpoint/2010/main" val="4601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781" y="535691"/>
            <a:ext cx="7000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Cambria" panose="02040503050406030204" pitchFamily="18" charset="0"/>
                <a:ea typeface="Calibri"/>
                <a:cs typeface="Times New Roman"/>
              </a:rPr>
              <a:t>3. Задание «Черный ящик».</a:t>
            </a:r>
            <a:endParaRPr lang="ru-RU" sz="4000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5" t="17183" r="23548" b="13683"/>
          <a:stretch/>
        </p:blipFill>
        <p:spPr bwMode="auto">
          <a:xfrm>
            <a:off x="2227082" y="1556791"/>
            <a:ext cx="4688247" cy="4408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21" y="1664310"/>
            <a:ext cx="4344919" cy="41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1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4370" y="257877"/>
            <a:ext cx="5145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Cambria" panose="02040503050406030204" pitchFamily="18" charset="0"/>
                <a:ea typeface="Calibri"/>
                <a:cs typeface="Times New Roman"/>
              </a:rPr>
              <a:t>4. Задание «Сказочное». </a:t>
            </a:r>
            <a:r>
              <a:rPr lang="ru-RU" sz="4000" dirty="0">
                <a:latin typeface="Cambria" panose="02040503050406030204" pitchFamily="18" charset="0"/>
                <a:ea typeface="Calibri"/>
                <a:cs typeface="Times New Roman"/>
              </a:rPr>
              <a:t> </a:t>
            </a:r>
            <a:endParaRPr lang="ru-RU" sz="4000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10387"/>
          <a:stretch/>
        </p:blipFill>
        <p:spPr bwMode="auto">
          <a:xfrm>
            <a:off x="307116" y="836712"/>
            <a:ext cx="2378883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" b="13782"/>
          <a:stretch/>
        </p:blipFill>
        <p:spPr bwMode="auto">
          <a:xfrm>
            <a:off x="2764537" y="907852"/>
            <a:ext cx="3485626" cy="317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" y="4221894"/>
            <a:ext cx="3384376" cy="2377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03" y="3672112"/>
            <a:ext cx="2920793" cy="2920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78" y="965763"/>
            <a:ext cx="2729880" cy="2729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719" y="3697716"/>
            <a:ext cx="2362814" cy="290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0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77428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Cambria" panose="02040503050406030204" pitchFamily="18" charset="0"/>
                <a:ea typeface="Calibri"/>
                <a:cs typeface="Times New Roman"/>
              </a:rPr>
              <a:t>5.</a:t>
            </a:r>
            <a:r>
              <a:rPr lang="ru-RU" sz="4400" dirty="0">
                <a:latin typeface="Cambria" panose="02040503050406030204" pitchFamily="18" charset="0"/>
                <a:ea typeface="Calibri"/>
                <a:cs typeface="Times New Roman"/>
              </a:rPr>
              <a:t> </a:t>
            </a:r>
            <a:r>
              <a:rPr lang="ru-RU" sz="4400" b="1" dirty="0">
                <a:latin typeface="Cambria" panose="02040503050406030204" pitchFamily="18" charset="0"/>
                <a:ea typeface="Calibri"/>
                <a:cs typeface="Times New Roman"/>
              </a:rPr>
              <a:t>Задание</a:t>
            </a:r>
            <a:r>
              <a:rPr lang="ru-RU" sz="4400" dirty="0">
                <a:latin typeface="Cambria" panose="02040503050406030204" pitchFamily="18" charset="0"/>
                <a:ea typeface="Calibri"/>
                <a:cs typeface="Times New Roman"/>
              </a:rPr>
              <a:t> </a:t>
            </a:r>
            <a:r>
              <a:rPr lang="ru-RU" sz="4400" b="1" dirty="0">
                <a:latin typeface="Cambria" panose="02040503050406030204" pitchFamily="18" charset="0"/>
                <a:ea typeface="Calibri"/>
                <a:cs typeface="Times New Roman"/>
              </a:rPr>
              <a:t> « Музыкальное»</a:t>
            </a:r>
            <a:endParaRPr lang="ru-RU" sz="4400" dirty="0">
              <a:latin typeface="Cambria" panose="02040503050406030204" pitchFamily="18" charset="0"/>
            </a:endParaRPr>
          </a:p>
        </p:txBody>
      </p:sp>
      <p:pic>
        <p:nvPicPr>
          <p:cNvPr id="6" name="Александр Барыкин - Букет (minus 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7664" y="1538337"/>
            <a:ext cx="609600" cy="609600"/>
          </a:xfrm>
          <a:prstGeom prst="rect">
            <a:avLst/>
          </a:prstGeom>
        </p:spPr>
      </p:pic>
      <p:pic>
        <p:nvPicPr>
          <p:cNvPr id="7" name="Из мультфильмов - Голубой вагон (minus 2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63217" y="1538337"/>
            <a:ext cx="609600" cy="609600"/>
          </a:xfrm>
          <a:prstGeom prst="rect">
            <a:avLst/>
          </a:prstGeom>
        </p:spPr>
      </p:pic>
      <p:pic>
        <p:nvPicPr>
          <p:cNvPr id="8" name="Михаил Боярский - Зеленоглазое такси (оригинал) (minus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1462137"/>
            <a:ext cx="609600" cy="609600"/>
          </a:xfrm>
          <a:prstGeom prst="rect">
            <a:avLst/>
          </a:prstGeom>
        </p:spPr>
      </p:pic>
      <p:pic>
        <p:nvPicPr>
          <p:cNvPr id="9" name="Василий Соловьёв-Седой - Мы, друзья, перелётные птицы (minus 16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5618" y="4005064"/>
            <a:ext cx="609600" cy="609600"/>
          </a:xfrm>
          <a:prstGeom prst="rect">
            <a:avLst/>
          </a:prstGeom>
        </p:spPr>
      </p:pic>
      <p:pic>
        <p:nvPicPr>
          <p:cNvPr id="10" name="на теплоходе музыка играет - Вячеслав Добрынин from backingtracks.co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4053555"/>
            <a:ext cx="609600" cy="609600"/>
          </a:xfrm>
          <a:prstGeom prst="rect">
            <a:avLst/>
          </a:prstGeom>
        </p:spPr>
      </p:pic>
      <p:pic>
        <p:nvPicPr>
          <p:cNvPr id="11" name="Юрий Лоза - Плот (минус) (1988 год)_(Audio-VK4.ru)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25355" y="4033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7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83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15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5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5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5085" y="404664"/>
            <a:ext cx="5407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latin typeface="Cambria" panose="02040503050406030204" pitchFamily="18" charset="0"/>
                <a:ea typeface="Times New Roman"/>
              </a:rPr>
              <a:t>6.</a:t>
            </a:r>
            <a:r>
              <a:rPr lang="ru-RU" sz="3200" dirty="0">
                <a:latin typeface="Cambria" panose="02040503050406030204" pitchFamily="18" charset="0"/>
                <a:ea typeface="Times New Roman"/>
              </a:rPr>
              <a:t> </a:t>
            </a:r>
            <a:r>
              <a:rPr lang="ru-RU" sz="3200" b="1" dirty="0">
                <a:latin typeface="Cambria" panose="02040503050406030204" pitchFamily="18" charset="0"/>
                <a:ea typeface="Times New Roman"/>
              </a:rPr>
              <a:t>Задание: «Творческое».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638" y="1153726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«Семь раз погляди</a:t>
            </a:r>
            <a:r>
              <a:rPr lang="ru-RU" sz="28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,                    </a:t>
            </a:r>
          </a:p>
          <a:p>
            <a:pPr lvl="0" algn="ctr"/>
            <a:r>
              <a:rPr lang="ru-RU" sz="28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 </a:t>
            </a:r>
            <a:r>
              <a:rPr lang="ru-RU" sz="2800" b="1" i="1" dirty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а потом иди</a:t>
            </a:r>
            <a:r>
              <a:rPr lang="ru-RU" sz="28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».</a:t>
            </a:r>
          </a:p>
          <a:p>
            <a:pPr lvl="0" algn="ctr"/>
            <a:endParaRPr lang="ru-RU" sz="2800" b="1" i="1" dirty="0">
              <a:solidFill>
                <a:prstClr val="white"/>
              </a:solidFill>
              <a:latin typeface="Cambria" panose="02040503050406030204" pitchFamily="18" charset="0"/>
              <a:ea typeface="Times New Roman"/>
            </a:endParaRPr>
          </a:p>
          <a:p>
            <a:pPr lvl="0" algn="ctr"/>
            <a:endParaRPr lang="ru-RU" sz="2800" b="1" i="1" dirty="0">
              <a:solidFill>
                <a:prstClr val="white"/>
              </a:solidFill>
              <a:latin typeface="Cambria" panose="02040503050406030204" pitchFamily="18" charset="0"/>
              <a:ea typeface="Times New Roman"/>
            </a:endParaRPr>
          </a:p>
          <a:p>
            <a:pPr lvl="0" algn="ctr"/>
            <a:r>
              <a:rPr lang="ru-RU" sz="2800" b="1" i="1" dirty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«Дорожный знак не говорит</a:t>
            </a:r>
            <a:r>
              <a:rPr lang="ru-RU" sz="28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,</a:t>
            </a:r>
          </a:p>
          <a:p>
            <a:pPr lvl="0" algn="ctr"/>
            <a:endParaRPr lang="ru-RU" sz="2800" b="1" i="1" dirty="0" smtClean="0">
              <a:solidFill>
                <a:prstClr val="white"/>
              </a:solidFill>
              <a:latin typeface="Cambria" panose="02040503050406030204" pitchFamily="18" charset="0"/>
              <a:ea typeface="Times New Roman"/>
            </a:endParaRPr>
          </a:p>
          <a:p>
            <a:pPr lvl="0" algn="ctr"/>
            <a:r>
              <a:rPr lang="ru-RU" sz="28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 </a:t>
            </a:r>
            <a:r>
              <a:rPr lang="ru-RU" sz="2800" b="1" i="1" dirty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правилу учит</a:t>
            </a:r>
            <a:r>
              <a:rPr lang="ru-RU" sz="28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».</a:t>
            </a:r>
          </a:p>
          <a:p>
            <a:pPr lvl="0" algn="ctr"/>
            <a:endParaRPr lang="ru-RU" sz="2800" b="1" i="1" dirty="0">
              <a:solidFill>
                <a:prstClr val="white"/>
              </a:solidFill>
              <a:latin typeface="Cambria" panose="02040503050406030204" pitchFamily="18" charset="0"/>
              <a:ea typeface="Times New Roman"/>
            </a:endParaRPr>
          </a:p>
          <a:p>
            <a:pPr lvl="0" algn="ctr"/>
            <a:r>
              <a:rPr lang="ru-RU" sz="2800" b="1" i="1" dirty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«Вы жизнь свою оберегайте </a:t>
            </a:r>
            <a:r>
              <a:rPr lang="ru-RU" sz="28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и</a:t>
            </a:r>
          </a:p>
          <a:p>
            <a:pPr lvl="0" algn="ctr"/>
            <a:endParaRPr lang="ru-RU" sz="2800" b="1" i="1" dirty="0" smtClean="0">
              <a:solidFill>
                <a:prstClr val="white"/>
              </a:solidFill>
              <a:latin typeface="Cambria" panose="02040503050406030204" pitchFamily="18" charset="0"/>
              <a:ea typeface="Times New Roman"/>
            </a:endParaRPr>
          </a:p>
          <a:p>
            <a:pPr lvl="0" algn="ctr"/>
            <a:r>
              <a:rPr lang="ru-RU" sz="2800" b="1" i="1" dirty="0" smtClean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 </a:t>
            </a:r>
            <a:r>
              <a:rPr lang="ru-RU" sz="2800" b="1" i="1" dirty="0">
                <a:solidFill>
                  <a:prstClr val="white"/>
                </a:solidFill>
                <a:latin typeface="Cambria" panose="02040503050406030204" pitchFamily="18" charset="0"/>
                <a:ea typeface="Times New Roman"/>
              </a:rPr>
              <a:t>правила дорог не нарушайте».</a:t>
            </a:r>
          </a:p>
        </p:txBody>
      </p:sp>
    </p:spTree>
    <p:extLst>
      <p:ext uri="{BB962C8B-B14F-4D97-AF65-F5344CB8AC3E}">
        <p14:creationId xmlns:p14="http://schemas.microsoft.com/office/powerpoint/2010/main" val="30718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68883"/>
            <a:ext cx="7437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latin typeface="Cambria" panose="02040503050406030204" pitchFamily="18" charset="0"/>
                <a:ea typeface="Times New Roman"/>
              </a:rPr>
              <a:t>7. Задание «Практическое».   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76769"/>
            <a:ext cx="2886050" cy="5430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6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471" y="2757330"/>
            <a:ext cx="7720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5400" b="1" i="1" dirty="0" smtClean="0">
                <a:latin typeface="Cambria" panose="02040503050406030204" pitchFamily="18" charset="0"/>
                <a:ea typeface="Times New Roman"/>
              </a:rPr>
              <a:t>Спасибо  за  внимание!</a:t>
            </a:r>
            <a:endParaRPr lang="ru-RU" sz="5400" i="1" dirty="0">
              <a:effectLst/>
              <a:latin typeface="Cambria" panose="02040503050406030204" pitchFamily="18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11607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ummer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93</Words>
  <Application>Microsoft Office PowerPoint</Application>
  <PresentationFormat>Экран (4:3)</PresentationFormat>
  <Paragraphs>35</Paragraphs>
  <Slides>9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Summer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SADIK</dc:creator>
  <cp:lastModifiedBy>RePack by Diakov</cp:lastModifiedBy>
  <cp:revision>14</cp:revision>
  <dcterms:created xsi:type="dcterms:W3CDTF">2020-01-15T10:49:56Z</dcterms:created>
  <dcterms:modified xsi:type="dcterms:W3CDTF">2020-01-16T15:13:07Z</dcterms:modified>
</cp:coreProperties>
</file>