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sldIdLst>
    <p:sldId id="256" r:id="rId2"/>
    <p:sldId id="316" r:id="rId3"/>
    <p:sldId id="318" r:id="rId4"/>
    <p:sldId id="319" r:id="rId5"/>
    <p:sldId id="317" r:id="rId6"/>
    <p:sldId id="320" r:id="rId7"/>
    <p:sldId id="324" r:id="rId8"/>
    <p:sldId id="321" r:id="rId9"/>
    <p:sldId id="322" r:id="rId10"/>
    <p:sldId id="323" r:id="rId11"/>
    <p:sldId id="325" r:id="rId12"/>
    <p:sldId id="326" r:id="rId13"/>
    <p:sldId id="327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82" autoAdjust="0"/>
    <p:restoredTop sz="94660"/>
  </p:normalViewPr>
  <p:slideViewPr>
    <p:cSldViewPr>
      <p:cViewPr varScale="1">
        <p:scale>
          <a:sx n="69" d="100"/>
          <a:sy n="69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mtClean="0"/>
            </a:lvl1pPr>
          </a:lstStyle>
          <a:p>
            <a:pPr>
              <a:defRPr/>
            </a:pPr>
            <a:fld id="{C8E28415-F257-4857-987F-B78C7D6132F1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mtClean="0"/>
            </a:lvl1pPr>
          </a:lstStyle>
          <a:p>
            <a:pPr>
              <a:defRPr/>
            </a:pPr>
            <a:fld id="{8E7A2BBE-E628-4F80-912D-7F6EB50CF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9AA4-38BC-4948-8ABF-ECBEAA00F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1608-6BC3-475A-9BE5-6F97222DC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8630-E56E-47C7-BBE7-37253F56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84595-5BAB-4FCA-B0FD-F8E59765C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D8A7-698C-4A86-82CE-70D9549CD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B9D4-BB2B-43BF-AA6A-2985991C4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A456-D501-4E47-A937-C27D46019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EB98-6A84-46C7-AEDA-E700F3244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C937-31E2-4BA1-914B-D6C2E2B8D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91BB-897F-4C36-969B-9D741CDA3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73DA-FE96-406A-A6C5-E28C1BA69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FA42-AF73-4C1D-937D-F3ED99DC3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379D-D58B-40E6-9FA0-E4AD6174B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C9693D-D226-482B-BEA2-738E0FC71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85800" y="917575"/>
            <a:ext cx="8153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7200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«</a:t>
            </a:r>
            <a:r>
              <a:rPr lang="ru-RU" sz="7200" dirty="0">
                <a:solidFill>
                  <a:srgbClr val="004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Профилактика ОРВИ и гриппа»</a:t>
            </a:r>
          </a:p>
          <a:p>
            <a:endParaRPr lang="ru-RU" sz="7200" dirty="0">
              <a:solidFill>
                <a:srgbClr val="004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3581400" y="51054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24200"/>
            <a:ext cx="2114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Рисунок 8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657600"/>
            <a:ext cx="23415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14800" y="1905000"/>
            <a:ext cx="4730750" cy="4191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smtClean="0">
                <a:effectLst/>
              </a:rPr>
              <a:t>Здоровый образ жизни:</a:t>
            </a:r>
          </a:p>
          <a:p>
            <a:r>
              <a:rPr lang="ru-RU" smtClean="0">
                <a:effectLst/>
              </a:rPr>
              <a:t>достаточный сон;</a:t>
            </a:r>
          </a:p>
          <a:p>
            <a:r>
              <a:rPr lang="ru-RU" smtClean="0">
                <a:effectLst/>
              </a:rPr>
              <a:t>правильное питание;</a:t>
            </a:r>
          </a:p>
          <a:p>
            <a:r>
              <a:rPr lang="ru-RU" smtClean="0">
                <a:effectLst/>
              </a:rPr>
              <a:t>закаливание;</a:t>
            </a:r>
          </a:p>
          <a:p>
            <a:r>
              <a:rPr lang="ru-RU" smtClean="0">
                <a:effectLst/>
              </a:rPr>
              <a:t>физическая активность</a:t>
            </a:r>
          </a:p>
        </p:txBody>
      </p:sp>
      <p:pic>
        <p:nvPicPr>
          <p:cNvPr id="78852" name="Picture 4" descr="З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438400" cy="2057400"/>
          </a:xfrm>
          <a:prstGeom prst="rect">
            <a:avLst/>
          </a:prstGeom>
          <a:noFill/>
        </p:spPr>
      </p:pic>
      <p:pic>
        <p:nvPicPr>
          <p:cNvPr id="78853" name="Picture 5" descr="ЗОЖ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95800"/>
            <a:ext cx="2933700" cy="1600200"/>
          </a:xfrm>
          <a:prstGeom prst="rect">
            <a:avLst/>
          </a:prstGeom>
          <a:noFill/>
        </p:spPr>
      </p:pic>
      <p:pic>
        <p:nvPicPr>
          <p:cNvPr id="78854" name="Picture 6" descr="ЗОЖ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105400"/>
            <a:ext cx="146685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86200" y="1905000"/>
            <a:ext cx="4959350" cy="32004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smtClean="0">
                <a:effectLst/>
              </a:rPr>
              <a:t>   </a:t>
            </a:r>
            <a:r>
              <a:rPr lang="ru-RU" sz="4000" smtClean="0">
                <a:effectLst/>
              </a:rPr>
              <a:t>Правильно    используйте медицинскую маску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2438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 descr="грипп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0"/>
            <a:ext cx="3581400" cy="16668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Я ЗАБОЛЕЛ. Что делать?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667000" y="1524000"/>
            <a:ext cx="6178550" cy="3886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</a:rPr>
              <a:t>ВЫЗВАТЬ ВРАЧА!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Свести </a:t>
            </a:r>
            <a:r>
              <a:rPr lang="ru-RU" sz="2800" dirty="0" smtClean="0">
                <a:effectLst/>
              </a:rPr>
              <a:t>к минимуму контакт с другими </a:t>
            </a:r>
            <a:r>
              <a:rPr lang="ru-RU" sz="2800" dirty="0" smtClean="0">
                <a:effectLst/>
              </a:rPr>
              <a:t>людьми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Соблюдать </a:t>
            </a:r>
            <a:r>
              <a:rPr lang="ru-RU" sz="2800" dirty="0" smtClean="0">
                <a:effectLst/>
              </a:rPr>
              <a:t>постельный режим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Обратиться за медицинской помощью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Соблюдать правила личной гигиены, использовать медицинскую маску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Пить много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</a:rPr>
              <a:t>    жидкости</a:t>
            </a:r>
          </a:p>
        </p:txBody>
      </p:sp>
      <p:pic>
        <p:nvPicPr>
          <p:cNvPr id="81924" name="Picture 4" descr="стрес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2514600" cy="2438400"/>
          </a:xfrm>
          <a:prstGeom prst="rect">
            <a:avLst/>
          </a:prstGeom>
          <a:noFill/>
        </p:spPr>
      </p:pic>
      <p:pic>
        <p:nvPicPr>
          <p:cNvPr id="81925" name="Picture 5" descr="ух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9530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ЕСЛИ В ДОМЕ БОЛЬНОЙ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0" y="1905000"/>
            <a:ext cx="5035550" cy="4191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Разместить больного в отдельной комнате.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Выделить для больного отдельные предметы туалета, посуды, постельного белья.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Частое проветривание и влажная уборка помещения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При уходе за больным использовать маску, часто мыть руки</a:t>
            </a:r>
          </a:p>
        </p:txBody>
      </p:sp>
      <p:pic>
        <p:nvPicPr>
          <p:cNvPr id="82948" name="Picture 4" descr="уход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048000" cy="2590800"/>
          </a:xfrm>
          <a:prstGeom prst="rect">
            <a:avLst/>
          </a:prstGeom>
          <a:noFill/>
        </p:spPr>
      </p:pic>
      <p:pic>
        <p:nvPicPr>
          <p:cNvPr id="82949" name="Picture 5" descr="гигиенические навы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2362200" cy="1524000"/>
          </a:xfrm>
          <a:prstGeom prst="rect">
            <a:avLst/>
          </a:prstGeom>
          <a:noFill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684213" y="4797425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/>
              <a:t>БУДЬТЕ ЗДОРОВЫ!</a:t>
            </a:r>
          </a:p>
        </p:txBody>
      </p:sp>
      <p:pic>
        <p:nvPicPr>
          <p:cNvPr id="5" name="Picture 7" descr="i?id=244193306-4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572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Пути передачи инфекции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524000"/>
            <a:ext cx="2590800" cy="2667000"/>
          </a:xfrm>
          <a:noFill/>
        </p:spPr>
      </p:pic>
      <p:pic>
        <p:nvPicPr>
          <p:cNvPr id="70661" name="Рисунок 8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2210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общение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648200"/>
            <a:ext cx="3048000" cy="2047875"/>
          </a:xfrm>
          <a:prstGeom prst="rect">
            <a:avLst/>
          </a:prstGeom>
          <a:noFill/>
        </p:spPr>
      </p:pic>
      <p:pic>
        <p:nvPicPr>
          <p:cNvPr id="70664" name="Picture 8" descr="чаш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67000"/>
            <a:ext cx="1447800" cy="1371600"/>
          </a:xfrm>
          <a:prstGeom prst="rect">
            <a:avLst/>
          </a:prstGeom>
          <a:noFill/>
        </p:spPr>
      </p:pic>
      <p:pic>
        <p:nvPicPr>
          <p:cNvPr id="70665" name="Picture 9" descr="полотенц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257800"/>
            <a:ext cx="16764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Симптомы заболевания</a:t>
            </a:r>
          </a:p>
        </p:txBody>
      </p:sp>
      <p:sp>
        <p:nvSpPr>
          <p:cNvPr id="72709" name="Rectangle 5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ru-RU" b="1" smtClean="0">
                <a:effectLst/>
              </a:rPr>
              <a:t>- высокая температура;</a:t>
            </a:r>
          </a:p>
          <a:p>
            <a:r>
              <a:rPr lang="ru-RU" b="1" smtClean="0">
                <a:effectLst/>
              </a:rPr>
              <a:t>- озноб и слабость; </a:t>
            </a:r>
          </a:p>
          <a:p>
            <a:r>
              <a:rPr lang="ru-RU" b="1" smtClean="0">
                <a:effectLst/>
              </a:rPr>
              <a:t>- боль и ломота во 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     всем теле;</a:t>
            </a:r>
          </a:p>
          <a:p>
            <a:r>
              <a:rPr lang="ru-RU" b="1" smtClean="0">
                <a:effectLst/>
              </a:rPr>
              <a:t>- кашель;</a:t>
            </a:r>
          </a:p>
          <a:p>
            <a:r>
              <a:rPr lang="ru-RU" b="1" smtClean="0">
                <a:effectLst/>
              </a:rPr>
              <a:t>- головная боль;</a:t>
            </a:r>
          </a:p>
          <a:p>
            <a:r>
              <a:rPr lang="ru-RU" b="1" smtClean="0">
                <a:effectLst/>
              </a:rPr>
              <a:t>- насморк или заложенность носа</a:t>
            </a:r>
          </a:p>
          <a:p>
            <a:pPr>
              <a:buFont typeface="Wingdings" pitchFamily="2" charset="2"/>
              <a:buNone/>
            </a:pPr>
            <a:endParaRPr lang="ru-RU" b="1" smtClean="0">
              <a:effectLst/>
            </a:endParaRPr>
          </a:p>
        </p:txBody>
      </p:sp>
      <p:pic>
        <p:nvPicPr>
          <p:cNvPr id="72710" name="Picture 6" descr="симпто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81200"/>
            <a:ext cx="20574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3732" name="Picture 4" descr="симптом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963150" cy="6981825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-228600" y="762000"/>
            <a:ext cx="3276600" cy="609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34" name="Picture 6" descr="ec1b3661b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917950"/>
            <a:ext cx="6324600" cy="2971800"/>
          </a:xfrm>
          <a:prstGeom prst="rect">
            <a:avLst/>
          </a:prstGeom>
          <a:noFill/>
        </p:spPr>
      </p:pic>
      <p:pic>
        <p:nvPicPr>
          <p:cNvPr id="73736" name="Picture 8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914400"/>
            <a:ext cx="3273425" cy="4724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1685" name="Rectangle 5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838200" y="1905000"/>
            <a:ext cx="3927475" cy="4191000"/>
          </a:xfrm>
          <a:noFill/>
        </p:spPr>
        <p:txBody>
          <a:bodyPr/>
          <a:lstStyle/>
          <a:p>
            <a:endParaRPr lang="ru-RU" sz="2800" smtClean="0">
              <a:effectLst/>
            </a:endParaRP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715000" y="1905000"/>
            <a:ext cx="2895600" cy="41910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smtClean="0">
                <a:effectLst/>
              </a:rPr>
              <a:t>  </a:t>
            </a:r>
            <a:r>
              <a:rPr lang="ru-RU" sz="2800" b="1" smtClean="0">
                <a:effectLst/>
              </a:rPr>
              <a:t>Основным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  средством 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 профилактики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ГРИППА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является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ВАКЦИНАЦИЯ</a:t>
            </a:r>
          </a:p>
        </p:txBody>
      </p:sp>
      <p:pic>
        <p:nvPicPr>
          <p:cNvPr id="71684" name="Picture 4" descr="приви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4038600" cy="4343400"/>
          </a:xfrm>
          <a:prstGeom prst="rect">
            <a:avLst/>
          </a:prstGeom>
          <a:noFill/>
        </p:spPr>
      </p:pic>
      <p:pic>
        <p:nvPicPr>
          <p:cNvPr id="71686" name="Picture 6" descr="вакцинация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953000"/>
            <a:ext cx="23622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05200" y="1905000"/>
            <a:ext cx="5340350" cy="4191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mtClean="0">
                <a:effectLst/>
              </a:rPr>
              <a:t>комфортный температурный режим помещений;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>
                <a:effectLst/>
              </a:rPr>
              <a:t>регулярное проветривание, влажная уборка помещений;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>
                <a:effectLst/>
              </a:rPr>
              <a:t>одеваться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effectLst/>
              </a:rPr>
              <a:t>   по погоде</a:t>
            </a:r>
          </a:p>
        </p:txBody>
      </p:sp>
      <p:pic>
        <p:nvPicPr>
          <p:cNvPr id="75780" name="Picture 4" descr="убо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343400"/>
            <a:ext cx="2057400" cy="1828800"/>
          </a:xfrm>
          <a:prstGeom prst="rect">
            <a:avLst/>
          </a:prstGeom>
          <a:noFill/>
        </p:spPr>
      </p:pic>
      <p:pic>
        <p:nvPicPr>
          <p:cNvPr id="75782" name="Picture 6" descr="уборк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362200" cy="1905000"/>
          </a:xfrm>
          <a:prstGeom prst="rect">
            <a:avLst/>
          </a:prstGeom>
          <a:noFill/>
        </p:spPr>
      </p:pic>
      <p:pic>
        <p:nvPicPr>
          <p:cNvPr id="75783" name="Picture 7" descr="уборк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95300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ПРОФИЛИКТИКА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038600" y="1905000"/>
            <a:ext cx="4806950" cy="4191000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Прикрывайте рот и нос при чихании или кашле</a:t>
            </a:r>
          </a:p>
          <a:p>
            <a:r>
              <a:rPr lang="ru-RU" smtClean="0">
                <a:effectLst/>
              </a:rPr>
              <a:t>Избегайте прикосновений ко своему рту и носу</a:t>
            </a:r>
          </a:p>
          <a:p>
            <a:r>
              <a:rPr lang="ru-RU" smtClean="0">
                <a:effectLst/>
              </a:rPr>
              <a:t>Соблюдайте «дистанцию» при общении</a:t>
            </a:r>
          </a:p>
        </p:txBody>
      </p:sp>
      <p:pic>
        <p:nvPicPr>
          <p:cNvPr id="79877" name="Picture 5" descr="чих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200400" cy="2219325"/>
          </a:xfrm>
          <a:prstGeom prst="rect">
            <a:avLst/>
          </a:prstGeom>
          <a:noFill/>
        </p:spPr>
      </p:pic>
      <p:pic>
        <p:nvPicPr>
          <p:cNvPr id="79878" name="Picture 6" descr="чихание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29200"/>
            <a:ext cx="24384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343400" y="1905000"/>
            <a:ext cx="4502150" cy="35052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Тщательно и часто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мойте руки с мылом         или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протирайте их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дезинфицирующими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средствами.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2706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3340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81400" y="1905000"/>
            <a:ext cx="5264150" cy="4191000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Избегайте тесных контактов с людьми которые могут быть больными.</a:t>
            </a:r>
          </a:p>
          <a:p>
            <a:r>
              <a:rPr lang="ru-RU" smtClean="0">
                <a:effectLst/>
              </a:rPr>
              <a:t>Сократите время пребывания в местах скопления людей</a:t>
            </a:r>
          </a:p>
        </p:txBody>
      </p:sp>
      <p:pic>
        <p:nvPicPr>
          <p:cNvPr id="77828" name="Picture 4" descr="гост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3400"/>
            <a:ext cx="2438400" cy="2138363"/>
          </a:xfrm>
          <a:prstGeom prst="rect">
            <a:avLst/>
          </a:prstGeom>
          <a:noFill/>
        </p:spPr>
      </p:pic>
      <p:pic>
        <p:nvPicPr>
          <p:cNvPr id="77829" name="Picture 5" descr="гости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921</TotalTime>
  <Words>219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Wingdings</vt:lpstr>
      <vt:lpstr>Calibri</vt:lpstr>
      <vt:lpstr>Book Antiqua</vt:lpstr>
      <vt:lpstr>Трава</vt:lpstr>
      <vt:lpstr>Слайд 1</vt:lpstr>
      <vt:lpstr>Пути передачи инфекции</vt:lpstr>
      <vt:lpstr>Симптомы заболевания</vt:lpstr>
      <vt:lpstr>Слайд 4</vt:lpstr>
      <vt:lpstr>ПРОФИЛАКТИКА</vt:lpstr>
      <vt:lpstr>ПРОФИЛАКТИКА</vt:lpstr>
      <vt:lpstr>ПРОФИЛИКТИКА</vt:lpstr>
      <vt:lpstr>ПРОФИЛАКТИКА</vt:lpstr>
      <vt:lpstr>ПРОФИЛАКТИКА</vt:lpstr>
      <vt:lpstr>ПРОФИЛАКТИКА</vt:lpstr>
      <vt:lpstr>ПРОФИЛАКТИКА</vt:lpstr>
      <vt:lpstr>Я ЗАБОЛЕЛ. Что делать?</vt:lpstr>
      <vt:lpstr>ЕСЛИ В ДОМЕ БОЛЬНОЙ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korotenko</cp:lastModifiedBy>
  <cp:revision>32</cp:revision>
  <cp:lastPrinted>1601-01-01T00:00:00Z</cp:lastPrinted>
  <dcterms:created xsi:type="dcterms:W3CDTF">1601-01-01T00:00:00Z</dcterms:created>
  <dcterms:modified xsi:type="dcterms:W3CDTF">2014-09-10T05:57:05Z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