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udio/unknown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310" r:id="rId8"/>
    <p:sldId id="311" r:id="rId9"/>
    <p:sldId id="312" r:id="rId10"/>
    <p:sldId id="313" r:id="rId11"/>
    <p:sldId id="264" r:id="rId12"/>
    <p:sldId id="308" r:id="rId13"/>
    <p:sldId id="265" r:id="rId14"/>
    <p:sldId id="314" r:id="rId15"/>
    <p:sldId id="316" r:id="rId16"/>
    <p:sldId id="263" r:id="rId17"/>
    <p:sldId id="262" r:id="rId18"/>
    <p:sldId id="317" r:id="rId19"/>
    <p:sldId id="319" r:id="rId20"/>
    <p:sldId id="320" r:id="rId21"/>
    <p:sldId id="321" r:id="rId22"/>
    <p:sldId id="268" r:id="rId23"/>
    <p:sldId id="322" r:id="rId24"/>
    <p:sldId id="323" r:id="rId25"/>
    <p:sldId id="269" r:id="rId26"/>
    <p:sldId id="266" r:id="rId27"/>
    <p:sldId id="267" r:id="rId28"/>
    <p:sldId id="324" r:id="rId29"/>
    <p:sldId id="325" r:id="rId30"/>
    <p:sldId id="326" r:id="rId31"/>
    <p:sldId id="287" r:id="rId32"/>
    <p:sldId id="293" r:id="rId33"/>
    <p:sldId id="294" r:id="rId34"/>
    <p:sldId id="272" r:id="rId35"/>
    <p:sldId id="273" r:id="rId36"/>
    <p:sldId id="285" r:id="rId37"/>
    <p:sldId id="288" r:id="rId38"/>
    <p:sldId id="276" r:id="rId39"/>
    <p:sldId id="282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01" r:id="rId52"/>
    <p:sldId id="300" r:id="rId53"/>
    <p:sldId id="338" r:id="rId54"/>
    <p:sldId id="305" r:id="rId55"/>
    <p:sldId id="306" r:id="rId56"/>
    <p:sldId id="270" r:id="rId57"/>
    <p:sldId id="271" r:id="rId58"/>
    <p:sldId id="307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63E719"/>
    <a:srgbClr val="00FF00"/>
    <a:srgbClr val="00FF99"/>
    <a:srgbClr val="CC66FF"/>
    <a:srgbClr val="66FFFF"/>
    <a:srgbClr val="CCFF99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5.gif"/><Relationship Id="rId4" Type="http://schemas.openxmlformats.org/officeDocument/2006/relationships/audio" Target="../media/audio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5.gif"/><Relationship Id="rId4" Type="http://schemas.openxmlformats.org/officeDocument/2006/relationships/audio" Target="../media/audio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bin"/><Relationship Id="rId4" Type="http://schemas.openxmlformats.org/officeDocument/2006/relationships/audio" Target="../media/audio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5.gif"/><Relationship Id="rId4" Type="http://schemas.openxmlformats.org/officeDocument/2006/relationships/audio" Target="../media/audio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5.gif"/><Relationship Id="rId4" Type="http://schemas.openxmlformats.org/officeDocument/2006/relationships/audio" Target="../media/audio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5.gif"/><Relationship Id="rId4" Type="http://schemas.openxmlformats.org/officeDocument/2006/relationships/audio" Target="../media/audio3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bin"/><Relationship Id="rId4" Type="http://schemas.openxmlformats.org/officeDocument/2006/relationships/audio" Target="../media/audio2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bin"/><Relationship Id="rId5" Type="http://schemas.openxmlformats.org/officeDocument/2006/relationships/image" Target="../media/image7.jpeg"/><Relationship Id="rId4" Type="http://schemas.openxmlformats.org/officeDocument/2006/relationships/audio" Target="../media/audio3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449979" cy="4188381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Тест на знание </a:t>
            </a:r>
          </a:p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</a:p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государственного </a:t>
            </a:r>
          </a:p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образовательного стандарта</a:t>
            </a:r>
          </a:p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48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2677656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Все ответы правильные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1.7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164288" y="5733256"/>
            <a:ext cx="1584176" cy="8984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733256"/>
            <a:ext cx="1512168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94242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52" y="14047"/>
            <a:ext cx="8892480" cy="2079308"/>
          </a:xfrm>
          <a:prstGeom prst="roundRect">
            <a:avLst>
              <a:gd name="adj" fmla="val 22253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Согласно требованиям к результатам  освоения основой образовательной программы ДО, к моменту окончания дошкольного образования дети должны:</a:t>
            </a: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87876" y="1971547"/>
            <a:ext cx="8340100" cy="1097413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способы профилактики развития наиболее опасных форм аллергии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727932" y="5518984"/>
            <a:ext cx="8208912" cy="1008113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Соблюдать правила безопасного поведения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4434" y="3068960"/>
            <a:ext cx="8460432" cy="1512168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Обладать умениями по части оказания помощи в случаях термических ожогов и локальных обморожений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4434" y="4329100"/>
            <a:ext cx="8460432" cy="1512168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Владеть знаниями по спасению утопающих</a:t>
            </a:r>
          </a:p>
        </p:txBody>
      </p: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28" y="560306"/>
            <a:ext cx="8892480" cy="1092518"/>
          </a:xfrm>
          <a:prstGeom prst="roundRect">
            <a:avLst>
              <a:gd name="adj" fmla="val 22253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Конкретное содержание образовательных областей, указанных в Стандарте, зависит от:</a:t>
            </a: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87876" y="1971547"/>
            <a:ext cx="8340100" cy="1097413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Компетентности воспитателя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83307" y="4149080"/>
            <a:ext cx="8208912" cy="1368153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Возрастных и индивидуальных особенностей детей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4434" y="3068960"/>
            <a:ext cx="8460432" cy="1224136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Наполняемости группы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87876" y="5229201"/>
            <a:ext cx="8460432" cy="1512168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Интересов и способностей ребенка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352826948"/>
      </p:ext>
    </p:extLst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087" y="203679"/>
            <a:ext cx="8568952" cy="4708981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областей </a:t>
            </a:r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зависит  </a:t>
            </a:r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возрастных и индивидуальных особенностей детей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2.7  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164288" y="5959600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949280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0"/>
            <a:ext cx="8712968" cy="2093655"/>
          </a:xfrm>
          <a:prstGeom prst="roundRect">
            <a:avLst>
              <a:gd name="adj" fmla="val 28471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расшифровывается  аббревиатура ФГОС ДО</a:t>
            </a:r>
          </a:p>
          <a:p>
            <a:pPr algn="ctr"/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467544" y="4438887"/>
            <a:ext cx="8605464" cy="122413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51520" y="1772816"/>
            <a:ext cx="8640960" cy="1440161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FF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основной стандарт дошкольного образования</a:t>
            </a:r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36350" y="3396471"/>
            <a:ext cx="8640960" cy="104241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гражданский образовательный стандарт дошкольного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36714" y="5733256"/>
            <a:ext cx="8640960" cy="970408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Федеративный гражданский основной стандарт дошкольного образования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070080"/>
      </p:ext>
    </p:extLst>
  </p:cSld>
  <p:clrMapOvr>
    <a:masterClrMapping/>
  </p:clrMapOvr>
  <p:transition spd="med" advClick="0">
    <p:zoom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452320" y="5877272"/>
            <a:ext cx="1368152" cy="792088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877272"/>
            <a:ext cx="1512168" cy="83671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1489075"/>
            <a:ext cx="884555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2073642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0555" y="116632"/>
            <a:ext cx="8712968" cy="1432500"/>
          </a:xfrm>
          <a:prstGeom prst="roundRect">
            <a:avLst>
              <a:gd name="adj" fmla="val 28471"/>
            </a:avLst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Какой принцип не заложен в основу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05272" y="5301208"/>
            <a:ext cx="8605464" cy="122413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Единство воспитательных действий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(законных представителей), педагогических и иных работников организации) </a:t>
            </a:r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16024" y="1412775"/>
            <a:ext cx="8640960" cy="1983695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FF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</a:t>
            </a:r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36350" y="3396471"/>
            <a:ext cx="8640960" cy="104241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 Программ в формах, специфических для детей данной возрастной группы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16024" y="4317237"/>
            <a:ext cx="8640960" cy="970408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CC"/>
              </a:buClr>
              <a:buBlip>
                <a:blip r:embed="rId5"/>
              </a:buBlip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Уважения личности ребенка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zoom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8094524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>
              <a:buClr>
                <a:srgbClr val="0000CC"/>
              </a:buClr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Принцип «Единство воспитательных действий взрослых (родителей (законных представителей), педагогических и иных работников организации)» </a:t>
            </a:r>
          </a:p>
          <a:p>
            <a:pPr algn="ctr"/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является основным принципом дошкольного образования</a:t>
            </a:r>
            <a:endParaRPr lang="ru-RU" sz="44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1.4 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452320" y="5877272"/>
            <a:ext cx="1368152" cy="792088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877272"/>
            <a:ext cx="1512168" cy="83671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2201525"/>
          </a:xfrm>
          <a:prstGeom prst="roundRect">
            <a:avLst>
              <a:gd name="adj" fmla="val 21378"/>
            </a:avLst>
          </a:prstGeom>
          <a:solidFill>
            <a:srgbClr val="00B0F0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Какой документ устанавливает «Закон об образовании в Российской Федерации» </a:t>
            </a:r>
          </a:p>
        </p:txBody>
      </p:sp>
      <p:sp>
        <p:nvSpPr>
          <p:cNvPr id="3" name="Скругленный прямоугольник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95536" y="263691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</a:t>
            </a:r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9715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Указ Президента РФ</a:t>
            </a:r>
            <a:endParaRPr lang="ru-RU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60032" y="2708920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в Российской Федерации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323528" y="479715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Государственной Думы Российской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239068242"/>
      </p:ext>
    </p:extLst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568952" cy="2677656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Государственной Думы Российской Федерации</a:t>
            </a:r>
          </a:p>
        </p:txBody>
      </p:sp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164288" y="5733256"/>
            <a:ext cx="1584176" cy="8984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733256"/>
            <a:ext cx="1512168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292106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344816" cy="56323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выбора ответа поставьте </a:t>
            </a:r>
          </a:p>
          <a:p>
            <a:pPr algn="ctr"/>
            <a:r>
              <a:rPr lang="ru-RU" sz="40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курсор на нужное утверждение</a:t>
            </a:r>
          </a:p>
          <a:p>
            <a:pPr algn="ctr"/>
            <a:r>
              <a:rPr lang="ru-RU" sz="40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нажмите левую кнопку мышки.</a:t>
            </a:r>
          </a:p>
          <a:p>
            <a:pPr algn="ctr"/>
            <a:r>
              <a:rPr lang="ru-RU" sz="40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неправильном ответе будет </a:t>
            </a:r>
          </a:p>
          <a:p>
            <a:pPr algn="ctr"/>
            <a:r>
              <a:rPr lang="ru-RU" sz="40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звучать сигнал</a:t>
            </a:r>
          </a:p>
          <a:p>
            <a:pPr algn="ctr"/>
            <a:endParaRPr lang="ru-RU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звук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779912" y="4653136"/>
            <a:ext cx="1584176" cy="970408"/>
          </a:xfrm>
          <a:prstGeom prst="actionButtonSound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Нажать</a:t>
            </a:r>
            <a:endParaRPr lang="ru-RU" sz="32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020272" y="5921896"/>
            <a:ext cx="1584176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57" y="116632"/>
            <a:ext cx="8892480" cy="1092518"/>
          </a:xfrm>
          <a:prstGeom prst="roundRect">
            <a:avLst>
              <a:gd name="adj" fmla="val 22253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10. Содержательный раздел должен включать:</a:t>
            </a:r>
          </a:p>
          <a:p>
            <a:pPr algn="ctr"/>
            <a:r>
              <a:rPr lang="ru-RU" sz="28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</a:t>
            </a:r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ответа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87876" y="1340768"/>
            <a:ext cx="8340100" cy="1944216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527710" y="4797152"/>
            <a:ext cx="8208912" cy="864095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освоение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27710" y="3284984"/>
            <a:ext cx="8460432" cy="1368152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87876" y="5445223"/>
            <a:ext cx="8460432" cy="1296145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по профессиональной коррекции нарушений развития детей в случае, если эта работа предусмотрена Программой</a:t>
            </a:r>
          </a:p>
        </p:txBody>
      </p:sp>
    </p:spTree>
    <p:extLst>
      <p:ext uri="{BB962C8B-B14F-4D97-AF65-F5344CB8AC3E}">
        <p14:creationId xmlns:p14="http://schemas.microsoft.com/office/powerpoint/2010/main" xmlns="" val="2443661093"/>
      </p:ext>
    </p:extLst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941" y="220694"/>
            <a:ext cx="8568952" cy="538609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должен включать </a:t>
            </a:r>
            <a:r>
              <a:rPr lang="ru-RU" sz="4400" b="1" u="sng" dirty="0" smtClean="0">
                <a:ln>
                  <a:solidFill>
                    <a:srgbClr val="0000CC"/>
                  </a:solidFill>
                </a:ln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</a:p>
          <a:p>
            <a:pPr algn="ctr"/>
            <a:r>
              <a:rPr lang="ru-RU" sz="4400" b="1" u="sng" dirty="0" smtClean="0">
                <a:ln>
                  <a:solidFill>
                    <a:srgbClr val="0000CC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2.11.2  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164288" y="5959600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949280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639781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260648"/>
            <a:ext cx="8712968" cy="137445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11. Сколько групп требований выдвигает ФГОС ДО</a:t>
            </a: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39552" y="256490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16016" y="2564904"/>
            <a:ext cx="36004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16016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539552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941" y="220694"/>
            <a:ext cx="8568952" cy="403187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u="sng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группы </a:t>
            </a:r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требований выдвигает ФГОС ДО</a:t>
            </a:r>
          </a:p>
          <a:p>
            <a:pPr algn="ctr"/>
            <a:r>
              <a:rPr lang="ru-RU" sz="4400" b="1" u="sng" dirty="0" smtClean="0">
                <a:ln>
                  <a:solidFill>
                    <a:srgbClr val="0000CC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1.8  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164288" y="5959600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949280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063898"/>
      </p:ext>
    </p:extLst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260648"/>
            <a:ext cx="8712968" cy="264318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12. Стандарт устанавливает требования</a:t>
            </a:r>
          </a:p>
          <a:p>
            <a:pPr algn="ctr"/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ответа</a:t>
            </a:r>
          </a:p>
          <a:p>
            <a:pPr algn="ctr"/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827584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структуре Программы и ее объему</a:t>
            </a:r>
            <a:endParaRPr lang="ru-RU" sz="24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971600" y="2842838"/>
            <a:ext cx="36004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условиям реализации Программы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38330" y="2787098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результатам освоения Программы</a:t>
            </a:r>
            <a:endParaRPr lang="ru-RU" sz="24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860032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разработке нормативов финансового обеспечения реализации Программы</a:t>
            </a:r>
            <a:endParaRPr lang="ru-RU" sz="24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925709"/>
      </p:ext>
    </p:extLst>
  </p:cSld>
  <p:clrMapOvr>
    <a:masterClrMapping/>
  </p:clrMapOvr>
  <p:transition spd="med" advClick="0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568952" cy="584775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Стандарт  </a:t>
            </a:r>
          </a:p>
          <a:p>
            <a:pPr algn="ctr"/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устанавливает требования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разработке нормативов финансового обеспечения реализации Программы</a:t>
            </a:r>
          </a:p>
          <a:p>
            <a:pPr algn="ctr"/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1.8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95536" y="1484784"/>
            <a:ext cx="8424936" cy="1368152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0"/>
            <a:ext cx="8712968" cy="1691640"/>
          </a:xfrm>
          <a:prstGeom prst="roundRect">
            <a:avLst>
              <a:gd name="adj" fmla="val 22253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13. На достижение каких целей направлен ФГОС ДО</a:t>
            </a:r>
          </a:p>
          <a:p>
            <a:pPr algn="ctr"/>
            <a:r>
              <a:rPr lang="ru-RU" sz="2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 утверждение приведено неверно?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233772" y="2852936"/>
            <a:ext cx="8748464" cy="1440160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</a:t>
            </a: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283556" y="4149080"/>
            <a:ext cx="8712968" cy="1152128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Обеспечение единства воспитательных, развивающих и обучающих целей и задач процесса образования детей дошкольного возраста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283556" y="5013176"/>
            <a:ext cx="8748464" cy="1656184"/>
          </a:xfrm>
          <a:prstGeom prst="actionButtonBlank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ребенка в получении  качественного дошкольного образования</a:t>
            </a:r>
          </a:p>
        </p:txBody>
      </p:sp>
    </p:spTree>
  </p:cSld>
  <p:clrMapOvr>
    <a:masterClrMapping/>
  </p:clrMapOvr>
  <p:transition spd="med" advClick="0">
    <p:pull dir="l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437042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3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3400" b="1" u="sng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направлен </a:t>
            </a:r>
            <a:r>
              <a:rPr lang="ru-RU" sz="3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единства воспитательных, развивающих и обучающих целей и задач процесса образования детей дошкольного возраста</a:t>
            </a:r>
          </a:p>
          <a:p>
            <a:pPr algn="ctr"/>
            <a:r>
              <a:rPr lang="ru-RU" sz="3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развития. См. пункт 1.5 </a:t>
            </a:r>
            <a:endParaRPr lang="ru-RU" sz="3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308304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0"/>
            <a:ext cx="8712968" cy="362997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14. ООПДО обеспечивает развитие личности детей дошкольного возраста в различных видах общения и деятельности с учетом</a:t>
            </a:r>
          </a:p>
          <a:p>
            <a:pPr algn="ctr"/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отв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ета</a:t>
            </a:r>
          </a:p>
          <a:p>
            <a:pPr algn="ctr"/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827584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Психологических и физиологических 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особенностей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971600" y="2842838"/>
            <a:ext cx="36004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Возрастных особенностей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38330" y="2787098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Индивидуальных  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особенностей</a:t>
            </a: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860032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Образовательных  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особенностей</a:t>
            </a:r>
          </a:p>
          <a:p>
            <a:pPr algn="ctr"/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160190"/>
      </p:ext>
    </p:extLst>
  </p:cSld>
  <p:clrMapOvr>
    <a:masterClrMapping/>
  </p:clrMapOvr>
  <p:transition spd="med" advClick="0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40286"/>
            <a:ext cx="8568952" cy="5170646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ООПДО не обеспечивает  развитие личности детей дошкольного возраста с учетом </a:t>
            </a:r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особенностей</a:t>
            </a:r>
          </a:p>
          <a:p>
            <a:pPr algn="ctr"/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38126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8023"/>
          </a:xfrm>
          <a:prstGeom prst="roundRect">
            <a:avLst/>
          </a:prstGeom>
          <a:solidFill>
            <a:srgbClr val="0000CC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Федеральный государственный </a:t>
            </a:r>
          </a:p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образовательный стандарт дошкольного образования направлен на решение следующих задач</a:t>
            </a:r>
          </a:p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ответа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23528" y="4581128"/>
            <a:ext cx="4104456" cy="216024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Создания условий для подготовки детей дошкольного возраста к освоению образовательных программ начального общего образования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5" name="Bell проиграл.wav"/>
            </a:hlinkClick>
          </p:cNvPr>
          <p:cNvSpPr/>
          <p:nvPr/>
        </p:nvSpPr>
        <p:spPr>
          <a:xfrm>
            <a:off x="4572000" y="4193704"/>
            <a:ext cx="4248472" cy="2664296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Формирования социокультурной среды, соответствующей возрастным, индивидуальным, психологическим и физиологическим особенностям детей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5" name="Bell проиграл.wav"/>
            </a:hlinkClick>
          </p:cNvPr>
          <p:cNvSpPr/>
          <p:nvPr/>
        </p:nvSpPr>
        <p:spPr>
          <a:xfrm>
            <a:off x="238702" y="1328023"/>
            <a:ext cx="4189282" cy="3181097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 места жительства, пола, нации, языка, социального статуса, психофизических и других особенностей (в том числе ограниченных возможностей здоровья)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5" name="Bell проиграл.wav"/>
            </a:hlinkClick>
          </p:cNvPr>
          <p:cNvSpPr/>
          <p:nvPr/>
        </p:nvSpPr>
        <p:spPr>
          <a:xfrm>
            <a:off x="4427984" y="1327278"/>
            <a:ext cx="4392488" cy="2866426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</a:t>
            </a:r>
          </a:p>
        </p:txBody>
      </p:sp>
    </p:spTree>
  </p:cSld>
  <p:clrMapOvr>
    <a:masterClrMapping/>
  </p:clrMapOvr>
  <p:transition spd="med" advClick="0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0"/>
            <a:ext cx="8712968" cy="236124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15. Соотношение обязательной части ООПДО и части, формируемой участниками образовательных отношений рекомендуется:</a:t>
            </a:r>
          </a:p>
        </p:txBody>
      </p:sp>
      <p:sp>
        <p:nvSpPr>
          <p:cNvPr id="3" name="Управляющая кнопка: настраиваемая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827584" y="4725144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и </a:t>
            </a:r>
          </a:p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863588" y="2842838"/>
            <a:ext cx="36004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менее 70% и </a:t>
            </a:r>
          </a:p>
          <a:p>
            <a:pPr algn="ctr"/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более 30%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60032" y="4740949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и </a:t>
            </a:r>
          </a:p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860032" y="2845062"/>
            <a:ext cx="367240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и </a:t>
            </a:r>
          </a:p>
          <a:p>
            <a:pPr algn="ctr"/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sz="24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24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081963"/>
      </p:ext>
    </p:extLst>
  </p:cSld>
  <p:clrMapOvr>
    <a:masterClrMapping/>
  </p:clrMapOvr>
  <p:transition spd="med" advClick="0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784976" cy="5693866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/>
              <a:t> </a:t>
            </a:r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обязательной части Программы рекомендуется не менее 60% от ее общего объема; части, формируемой участниками образовательных отношений, не более 40%</a:t>
            </a: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2.10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251520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4932040" y="5085184"/>
            <a:ext cx="3888432" cy="104241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5" name="Bell проиграл.wav"/>
            </a:hlinkClick>
          </p:cNvPr>
          <p:cNvSpPr/>
          <p:nvPr/>
        </p:nvSpPr>
        <p:spPr>
          <a:xfrm>
            <a:off x="395536" y="5085184"/>
            <a:ext cx="3960440" cy="104241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 должна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0"/>
            <a:ext cx="7920880" cy="4524315"/>
          </a:xfrm>
          <a:prstGeom prst="rect">
            <a:avLst/>
          </a:prstGeom>
          <a:solidFill>
            <a:srgbClr val="0000FF"/>
          </a:solidFill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16. Часть Программы, формируемая участниками образовательных отношений учитывать образовательные потребности, интересы и мотивы детей, членов </a:t>
            </a:r>
          </a:p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их семей и педагогов... </a:t>
            </a:r>
          </a:p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Выберите правильный ответ и продолжите предложение:</a:t>
            </a:r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55092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0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отношений... </a:t>
            </a:r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учитывать образовательные потребности, интересы и мотивы детей, членов </a:t>
            </a:r>
          </a:p>
          <a:p>
            <a:pPr algn="ctr"/>
            <a:r>
              <a:rPr lang="ru-RU" sz="40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их семей и педагогов </a:t>
            </a:r>
          </a:p>
          <a:p>
            <a:pPr algn="ctr"/>
            <a:r>
              <a:rPr lang="ru-RU" sz="40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2.11.2</a:t>
            </a:r>
            <a:endParaRPr lang="ru-RU" sz="40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251520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0"/>
            <a:ext cx="8748972" cy="1867853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17. Овладение ребенком элементарными нормами и правилами здорового образа жизни относится к сфере его: 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2420888"/>
            <a:ext cx="3456384" cy="1512168"/>
          </a:xfrm>
          <a:prstGeom prst="round2Diag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4077072"/>
            <a:ext cx="3456384" cy="1296144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04048" y="5517232"/>
            <a:ext cx="3456384" cy="1042416"/>
          </a:xfrm>
          <a:prstGeom prst="round2DiagRect">
            <a:avLst/>
          </a:prstGeom>
          <a:solidFill>
            <a:srgbClr val="86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04048" y="4005064"/>
            <a:ext cx="3456384" cy="1440160"/>
          </a:xfrm>
          <a:prstGeom prst="round2Diag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7" name="Прямоугольник с двумя скругленными противолежащими углами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5445224"/>
            <a:ext cx="3384376" cy="1412776"/>
          </a:xfrm>
          <a:prstGeom prst="round2Diag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Музыкально-эстетическое развитие</a:t>
            </a:r>
          </a:p>
        </p:txBody>
      </p:sp>
      <p:sp>
        <p:nvSpPr>
          <p:cNvPr id="11" name="Прямоугольник с двумя скругленными противолежащими углами 10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5004048" y="2420888"/>
            <a:ext cx="3456384" cy="1440160"/>
          </a:xfrm>
          <a:prstGeom prst="round2Diag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ctr"/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pull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568952" cy="341632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сфере  </a:t>
            </a:r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«физического развития» </a:t>
            </a:r>
            <a:endParaRPr lang="ru-RU" sz="48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2.6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с вырезом 4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76" y="0"/>
            <a:ext cx="8604448" cy="207930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18. ООПДО должна иметь разделы:</a:t>
            </a:r>
          </a:p>
          <a:p>
            <a:pPr algn="ctr"/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ответа: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59532" y="2348880"/>
            <a:ext cx="388843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Целевой  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25144"/>
            <a:ext cx="403244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179512" y="4725144"/>
            <a:ext cx="424847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Пояснительную записку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88024" y="2348880"/>
            <a:ext cx="40862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Организационный  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884" y="709715"/>
            <a:ext cx="8784976" cy="489364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основных раздела: </a:t>
            </a: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целевой, содержательный и </a:t>
            </a:r>
            <a:r>
              <a:rPr lang="ru-RU" sz="4800" b="1" dirty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2.11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251520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5516" y="0"/>
            <a:ext cx="8712968" cy="2460962"/>
          </a:xfrm>
          <a:prstGeom prst="roundRect">
            <a:avLst>
              <a:gd name="adj" fmla="val 28471"/>
            </a:avLst>
          </a:prstGeom>
          <a:solidFill>
            <a:srgbClr val="00B0F0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19. Для успешной реализации Программы должны быть обеспечены следующие психолого-педагогические условия:</a:t>
            </a:r>
          </a:p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Какое утверждение лишнее? 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05272" y="4791302"/>
            <a:ext cx="8605464" cy="86409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 национально-культурных, климатических условий, в которых осуществляется образовательная деятельность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25865" y="2468115"/>
            <a:ext cx="8640960" cy="1080120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87524" y="3861048"/>
            <a:ext cx="8640960" cy="1008112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в образовательной деятельности форм и методов работе с детьми, соответствующих их возрастным индивидуальным особенностям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51520" y="5673885"/>
            <a:ext cx="8640960" cy="104241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 национально-культурных, климатических условий, в которых осуществляется образовательная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лишнее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См. пункты 3.2.1(1); </a:t>
            </a: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3.2.1(2); 3.2.1(3).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23528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1"/>
            <a:ext cx="8568952" cy="6740307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0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 не направлен на </a:t>
            </a:r>
            <a:r>
              <a:rPr lang="ru-RU" sz="4000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400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 для подготовки детей дошкольного возраста к освоению образовательных программ начального общего </a:t>
            </a:r>
            <a: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endParaRPr lang="ru-RU" sz="4400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1.6</a:t>
            </a: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164288" y="5959600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877272"/>
            <a:ext cx="1512168" cy="83671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0"/>
            <a:ext cx="8748972" cy="123348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20. Формирование культурно-гигиенических навыков ребенка реализуется в рамках: 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1412776"/>
            <a:ext cx="3456384" cy="1512168"/>
          </a:xfrm>
          <a:prstGeom prst="round2Diag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8389" y="3212976"/>
            <a:ext cx="3456384" cy="1296144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04048" y="5517232"/>
            <a:ext cx="3456384" cy="1042416"/>
          </a:xfrm>
          <a:prstGeom prst="round2DiagRect">
            <a:avLst/>
          </a:prstGeom>
          <a:solidFill>
            <a:srgbClr val="86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76056" y="3573016"/>
            <a:ext cx="3456384" cy="1440160"/>
          </a:xfrm>
          <a:prstGeom prst="round2Diag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7" name="Прямоугольник с двумя скругленными противолежащими углами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5146872"/>
            <a:ext cx="3384376" cy="1412776"/>
          </a:xfrm>
          <a:prstGeom prst="round2Diag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Музыкально-эстетическое развитие</a:t>
            </a:r>
          </a:p>
        </p:txBody>
      </p:sp>
      <p:sp>
        <p:nvSpPr>
          <p:cNvPr id="11" name="Прямоугольник с двумя скругленными противолежащими углами 10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5004048" y="1772816"/>
            <a:ext cx="3456384" cy="1440160"/>
          </a:xfrm>
          <a:prstGeom prst="round2Diag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ctr"/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6808"/>
      </p:ext>
    </p:extLst>
  </p:cSld>
  <p:clrMapOvr>
    <a:masterClrMapping/>
  </p:clrMapOvr>
  <p:transition spd="med" advClick="0">
    <p:pull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568952" cy="341632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сфере  </a:t>
            </a:r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«физического развития» </a:t>
            </a:r>
            <a:endParaRPr lang="ru-RU" sz="48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2.6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с вырезом 4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801234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5516" y="0"/>
            <a:ext cx="8712968" cy="2460962"/>
          </a:xfrm>
          <a:prstGeom prst="roundRect">
            <a:avLst>
              <a:gd name="adj" fmla="val 28471"/>
            </a:avLst>
          </a:prstGeom>
          <a:solidFill>
            <a:srgbClr val="00B0F0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21. Согласно ФГОС, обеспечение санитарно-эпидемиологических правил и нормативов в ходе образовательного процесса регламентируется, в основном: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40768" y="5733256"/>
            <a:ext cx="8605464" cy="86409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материально-техническим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25865" y="2468115"/>
            <a:ext cx="8640960" cy="1080120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психолого-педагогическим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05272" y="3548235"/>
            <a:ext cx="8640960" cy="1008112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развивающей предметно-пространственной среде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40767" y="4572384"/>
            <a:ext cx="8640960" cy="104241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кадровым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017453"/>
      </p:ext>
    </p:extLst>
  </p:cSld>
  <p:clrMapOvr>
    <a:masterClrMapping/>
  </p:clrMapOvr>
  <p:transition spd="med" advClick="0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0"/>
            <a:ext cx="8748972" cy="179736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22. Формирование основ безопасного поведения ребенка в быту, социуме, природе относится к сфере его: 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1705002"/>
            <a:ext cx="3456384" cy="1512168"/>
          </a:xfrm>
          <a:prstGeom prst="round2Diag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ctr"/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3356992"/>
            <a:ext cx="3456384" cy="1296144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с двумя скругленными противолежащими углами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04048" y="5517232"/>
            <a:ext cx="3456384" cy="1042416"/>
          </a:xfrm>
          <a:prstGeom prst="round2DiagRect">
            <a:avLst/>
          </a:prstGeom>
          <a:solidFill>
            <a:srgbClr val="86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076056" y="3573016"/>
            <a:ext cx="3456384" cy="1440160"/>
          </a:xfrm>
          <a:prstGeom prst="round2Diag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7" name="Прямоугольник с двумя скругленными противолежащими углами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5146872"/>
            <a:ext cx="3384376" cy="1412776"/>
          </a:xfrm>
          <a:prstGeom prst="round2Diag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Музыкально-эстетическое развитие</a:t>
            </a:r>
          </a:p>
        </p:txBody>
      </p:sp>
      <p:sp>
        <p:nvSpPr>
          <p:cNvPr id="11" name="Прямоугольник с двумя скругленными противолежащими углами 10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500093" y="1628800"/>
            <a:ext cx="3456384" cy="1440160"/>
          </a:xfrm>
          <a:prstGeom prst="round2Diag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xmlns="" val="2883435884"/>
      </p:ext>
    </p:extLst>
  </p:cSld>
  <p:clrMapOvr>
    <a:masterClrMapping/>
  </p:clrMapOvr>
  <p:transition spd="med" advClick="0">
    <p:pull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753" y="764704"/>
            <a:ext cx="8568952" cy="341632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 сфере  </a:t>
            </a: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Социально-коммуникативного развития</a:t>
            </a: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2.6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с вырезом 4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341868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5516" y="0"/>
            <a:ext cx="8712968" cy="1873270"/>
          </a:xfrm>
          <a:prstGeom prst="roundRect">
            <a:avLst>
              <a:gd name="adj" fmla="val 28471"/>
            </a:avLst>
          </a:prstGeom>
          <a:solidFill>
            <a:srgbClr val="00B0F0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23. Необходимость обеспечения безопасности предметно-пространственной среды декларируется в разделе: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40768" y="5733256"/>
            <a:ext cx="8605464" cy="86409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материально-техническим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225865" y="2468115"/>
            <a:ext cx="8640960" cy="1080120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психолого-педагогическим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05272" y="3548235"/>
            <a:ext cx="8640960" cy="1008112"/>
          </a:xfrm>
          <a:prstGeom prst="actionButtonBlank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развивающей предметно-пространственной среде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340767" y="4572384"/>
            <a:ext cx="8640960" cy="1042416"/>
          </a:xfrm>
          <a:prstGeom prst="actionButtonBlank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Blip>
                <a:blip r:embed="rId5"/>
              </a:buBlip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к кадровым условиям реализации основной образовательной программы дошкольного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030220"/>
      </p:ext>
    </p:extLst>
  </p:cSld>
  <p:clrMapOvr>
    <a:masterClrMapping/>
  </p:clrMapOvr>
  <p:transition spd="med" advClick="0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836712"/>
            <a:ext cx="8784976" cy="495520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разделе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 материально-техническим условиям реализации основной образовательной программы дошкольного образования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8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См. пункт 3.5.1(4)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23528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56601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76" y="0"/>
            <a:ext cx="8604448" cy="151542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24. Назовите дату вступления в силу ФГОС ДО: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59532" y="2348880"/>
            <a:ext cx="388843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сентября </a:t>
            </a:r>
          </a:p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2013 года  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25144"/>
            <a:ext cx="403244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сентября </a:t>
            </a:r>
          </a:p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179512" y="4725144"/>
            <a:ext cx="424847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января</a:t>
            </a:r>
          </a:p>
          <a:p>
            <a:pPr algn="ctr"/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88024" y="2348880"/>
            <a:ext cx="4086200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января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36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36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408516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08504" cy="81057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25. «Инклюзивное образование» это: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539552" y="4725144"/>
            <a:ext cx="388843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Образование на дому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25144"/>
            <a:ext cx="403244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Семейное образование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194301" y="1196752"/>
            <a:ext cx="4248472" cy="2736304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788024" y="1268760"/>
            <a:ext cx="4086200" cy="2592288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Образование, с использованием дистанционных технологий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6803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4" y="0"/>
            <a:ext cx="8748972" cy="179736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26. В рамках образовательной области «Познавательное развитие» согласно Стандарту, необходимо развивать: </a:t>
            </a:r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8949" y="1988840"/>
            <a:ext cx="3456384" cy="1512168"/>
          </a:xfrm>
          <a:prstGeom prst="round2Diag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Навыки чтения и письма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1849018"/>
            <a:ext cx="3456384" cy="2736304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Связную диалогическую и монологическую речь, речевое творчество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7544" y="4725144"/>
            <a:ext cx="3384376" cy="1944216"/>
          </a:xfrm>
          <a:prstGeom prst="round2Diag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910336" y="4005064"/>
            <a:ext cx="3456384" cy="2314576"/>
          </a:xfrm>
          <a:prstGeom prst="round2Diag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Познавательную мотивацию, познавательные действия</a:t>
            </a:r>
            <a:endParaRPr lang="ru-RU" sz="32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413350"/>
      </p:ext>
    </p:extLst>
  </p:cSld>
  <p:clrMapOvr>
    <a:masterClrMapping/>
  </p:clrMapOvr>
  <p:transition spd="med" advClick="0">
    <p:pull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2201525"/>
          </a:xfrm>
          <a:prstGeom prst="roundRect">
            <a:avLst>
              <a:gd name="adj" fmla="val 21378"/>
            </a:avLst>
          </a:prstGeom>
          <a:solidFill>
            <a:srgbClr val="00B0F0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основании  требований какого документа разработан ФГОС </a:t>
            </a:r>
          </a:p>
        </p:txBody>
      </p:sp>
      <p:sp>
        <p:nvSpPr>
          <p:cNvPr id="3" name="Скругленный прямоугольник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95536" y="263691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9715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Указ Президента РФ</a:t>
            </a:r>
            <a:endParaRPr lang="ru-RU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60032" y="2708920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в Российской Федерации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323528" y="4797152"/>
            <a:ext cx="3672408" cy="165618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Конституция Российской Федерации</a:t>
            </a:r>
          </a:p>
        </p:txBody>
      </p: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753" y="764704"/>
            <a:ext cx="8568952" cy="341632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Познавательную мотивацию, познавательные действия</a:t>
            </a: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2.6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с вырезом 4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>
            <a:hlinkClick r:id="" action="ppaction://hlinkshowjump?jump=previousslide" highlightClick="1"/>
          </p:cNvPr>
          <p:cNvSpPr/>
          <p:nvPr/>
        </p:nvSpPr>
        <p:spPr>
          <a:xfrm rot="10800000">
            <a:off x="467544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918961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316416" cy="165639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27. Доступность среды предполагает:</a:t>
            </a:r>
          </a:p>
        </p:txBody>
      </p:sp>
      <p:sp>
        <p:nvSpPr>
          <p:cNvPr id="3" name="Блок-схема: альтернативный процесс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251520" y="3284984"/>
            <a:ext cx="4248472" cy="1548172"/>
          </a:xfrm>
          <a:prstGeom prst="flowChartAlternateProcess">
            <a:avLst/>
          </a:prstGeom>
          <a:solidFill>
            <a:srgbClr val="00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Наличие в Организации или Группе различных пространств</a:t>
            </a:r>
            <a:endParaRPr lang="ru-RU" sz="2800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350645" y="2105480"/>
            <a:ext cx="4347115" cy="720080"/>
          </a:xfrm>
          <a:prstGeom prst="flowChartAlternateProcess">
            <a:avLst/>
          </a:prstGeom>
          <a:solidFill>
            <a:srgbClr val="63E71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Наличие пандусов</a:t>
            </a:r>
            <a:endParaRPr lang="ru-RU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932040" y="3212976"/>
            <a:ext cx="3923928" cy="3240360"/>
          </a:xfrm>
          <a:prstGeom prst="flowChartAlternateProcess">
            <a:avLst/>
          </a:prstGeom>
          <a:solidFill>
            <a:srgbClr val="FF66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Доступность для воспитанников, в том числе детей с ограниченными возможностями здоровья детей и детей-инвалидов, всех помещений, где осуществляется образовательная деятельность</a:t>
            </a:r>
            <a:endParaRPr lang="ru-RU" sz="2000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1988840"/>
            <a:ext cx="3960440" cy="792088"/>
          </a:xfrm>
          <a:prstGeom prst="flowChartAlternateProcess">
            <a:avLst/>
          </a:prstGeom>
          <a:solidFill>
            <a:srgbClr val="FF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Наличие лифта</a:t>
            </a:r>
          </a:p>
        </p:txBody>
      </p:sp>
    </p:spTree>
  </p:cSld>
  <p:clrMapOvr>
    <a:masterClrMapping/>
  </p:clrMapOvr>
  <p:transition spd="med" advClick="0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980728"/>
            <a:ext cx="8784976" cy="5139869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Доступность среды </a:t>
            </a:r>
            <a:r>
              <a:rPr lang="ru-RU" sz="3200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это – доступность  </a:t>
            </a:r>
            <a:r>
              <a:rPr lang="ru-RU" sz="3200" dirty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воспитанников, в том числе детей с ограниченными возможностями здоровья детей и детей-инвалидов, всех помещений, где осуществляется образовательная деятельность</a:t>
            </a: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3.3.4(5) </a:t>
            </a:r>
            <a:endParaRPr lang="ru-RU" sz="48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251520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08504" cy="1515428"/>
          </a:xfrm>
          <a:prstGeom prst="roundRect">
            <a:avLst>
              <a:gd name="adj" fmla="val 22253"/>
            </a:avLst>
          </a:prstGeom>
          <a:solidFill>
            <a:srgbClr val="0000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28. «Обучающийся с ограниченными возможностями здоровья» это: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51263" y="1515428"/>
            <a:ext cx="3888432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лицо дошкольного возраста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932040" y="4725144"/>
            <a:ext cx="4032448" cy="1800200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Часто болеющий ребенок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4895528" y="1525549"/>
            <a:ext cx="4248472" cy="2736304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лицо, имеющее недостатки в физическом и (или) психологическом развитии, подтвержденные  психолого-медико-педагогической комиссией и препятствующие получению образования без создания специальных условий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84825" y="3933056"/>
            <a:ext cx="4086200" cy="2592288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Физическое лицо, имеющее недостатки в физическом и (или) психическом развитии</a:t>
            </a:r>
            <a:endParaRPr lang="ru-RU" sz="2000" b="1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284447"/>
      </p:ext>
    </p:extLst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-171400"/>
            <a:ext cx="7920880" cy="2008823"/>
          </a:xfrm>
          <a:prstGeom prst="roundRect">
            <a:avLst>
              <a:gd name="adj" fmla="val 22253"/>
            </a:avLst>
          </a:prstGeom>
          <a:solidFill>
            <a:srgbClr val="0066FF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29. Коррекционная работа и/или инклюзивное образование должны быть направлены на:</a:t>
            </a:r>
          </a:p>
        </p:txBody>
      </p:sp>
      <p:sp>
        <p:nvSpPr>
          <p:cNvPr id="3" name="Скругленный прямоугольник 2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791580" y="1772816"/>
            <a:ext cx="7560840" cy="792088"/>
          </a:xfrm>
          <a:prstGeom prst="roundRect">
            <a:avLst/>
          </a:prstGeom>
          <a:solidFill>
            <a:srgbClr val="CC66FF"/>
          </a:solidFill>
          <a:ln w="76200">
            <a:solidFill>
              <a:schemeClr val="accent4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Воспитание ребенка</a:t>
            </a:r>
            <a:endParaRPr lang="ru-RU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" action="ppaction://hlinkshowjump?jump=nextslide" highlightClick="1">
              <a:snd r:embed="rId5" name="прав. ответ.wav"/>
            </a:hlinkClick>
          </p:cNvPr>
          <p:cNvSpPr/>
          <p:nvPr/>
        </p:nvSpPr>
        <p:spPr>
          <a:xfrm>
            <a:off x="628337" y="3789040"/>
            <a:ext cx="7920880" cy="1800200"/>
          </a:xfrm>
          <a:prstGeom prst="roundRect">
            <a:avLst/>
          </a:prstGeom>
          <a:solidFill>
            <a:srgbClr val="66FFFF"/>
          </a:solidFill>
          <a:ln w="76200"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коррекции нарушений развития различных категорий детей с ограниченными возможностями здоровья, оказания им квалифицированной помощи в освоении Программы</a:t>
            </a:r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816741" y="2780928"/>
            <a:ext cx="7652075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ребенка</a:t>
            </a:r>
            <a:endParaRPr lang="ru-RU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628337" y="5805264"/>
            <a:ext cx="7840479" cy="836712"/>
          </a:xfrm>
          <a:prstGeom prst="roundRect">
            <a:avLst/>
          </a:prstGeom>
          <a:solidFill>
            <a:srgbClr val="63E719"/>
          </a:solidFill>
          <a:ln w="76200"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образования и освоения ребенком ООПДО</a:t>
            </a:r>
            <a:endParaRPr lang="ru-RU" sz="32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784976" cy="495520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направлена на </a:t>
            </a:r>
            <a:r>
              <a:rPr lang="ru-RU" sz="32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коррекции нарушений развития различных категорий детей с ограниченными возможностями здоровья, оказания им квалифицированной помощи в освоении Программы</a:t>
            </a:r>
          </a:p>
          <a:p>
            <a:pPr algn="ctr"/>
            <a:endParaRPr lang="ru-RU" sz="3200" b="1" dirty="0" smtClean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2.11.2</a:t>
            </a:r>
            <a:endParaRPr lang="ru-RU" sz="32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251520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3548" y="0"/>
            <a:ext cx="8136904" cy="2145268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30.Участие ребенка в психологической диагностике допускается</a:t>
            </a:r>
          </a:p>
        </p:txBody>
      </p:sp>
      <p:sp>
        <p:nvSpPr>
          <p:cNvPr id="4" name="Скругленный прямоугольник 3">
            <a:hlinkClick r:id="" action="ppaction://hlinkshowjump?jump=nextslide" highlightClick="1">
              <a:snd r:embed="rId4" name="прав. ответ.wav"/>
            </a:hlinkClick>
          </p:cNvPr>
          <p:cNvSpPr/>
          <p:nvPr/>
        </p:nvSpPr>
        <p:spPr>
          <a:xfrm>
            <a:off x="323528" y="2348880"/>
            <a:ext cx="3888432" cy="2232248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с согласия его родителей (законных представителей)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4788024" y="2348880"/>
            <a:ext cx="3456384" cy="1042416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согласия ребенка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539552" y="5229200"/>
            <a:ext cx="3456384" cy="1042416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просьбе воспитателя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6" name="Bell проиграл.wav"/>
            </a:hlinkClick>
          </p:cNvPr>
          <p:cNvSpPr/>
          <p:nvPr/>
        </p:nvSpPr>
        <p:spPr>
          <a:xfrm>
            <a:off x="4817618" y="3789040"/>
            <a:ext cx="3642813" cy="273630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согласия ребенка и его родителей (законных представителей)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444" y="387155"/>
            <a:ext cx="8568952" cy="584775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4400" b="1" dirty="0">
                <a:ln>
                  <a:solidFill>
                    <a:srgbClr val="FF0000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ребенка в психологической диагностике </a:t>
            </a: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согласия его родителей (законных представителей)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dirty="0">
              <a:ln>
                <a:solidFill>
                  <a:srgbClr val="FF0000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3.2.3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>
            <a:hlinkClick r:id="" action="ppaction://hlinkshowjump?jump=nextslide" highlightClick="1"/>
          </p:cNvPr>
          <p:cNvSpPr/>
          <p:nvPr/>
        </p:nvSpPr>
        <p:spPr>
          <a:xfrm>
            <a:off x="7236296" y="5733256"/>
            <a:ext cx="1584176" cy="898400"/>
          </a:xfrm>
          <a:prstGeom prst="notched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733256"/>
            <a:ext cx="1584176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hee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 и участие!</a:t>
            </a:r>
            <a:endParaRPr lang="ru-RU" sz="24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03187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Стандарт разработан на основе Конституции Российской Федерации  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1.2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164288" y="5733256"/>
            <a:ext cx="1584176" cy="8984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733256"/>
            <a:ext cx="1512168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32334"/>
          </a:xfrm>
          <a:prstGeom prst="roundRect">
            <a:avLst/>
          </a:prstGeom>
          <a:solidFill>
            <a:srgbClr val="0000CC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Требования к условиям реализации ООПДО включают в себя требования к:</a:t>
            </a:r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ответа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34002" y="1484784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Материально-техническим условиям</a:t>
            </a:r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572000" y="1472039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Психолого-педагогическим условиям</a:t>
            </a:r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46818" y="4178582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Педагогическим  условиям</a:t>
            </a:r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44016" y="4178583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Финансовым  условиям</a:t>
            </a:r>
          </a:p>
        </p:txBody>
      </p:sp>
    </p:spTree>
    <p:extLst>
      <p:ext uri="{BB962C8B-B14F-4D97-AF65-F5344CB8AC3E}">
        <p14:creationId xmlns:p14="http://schemas.microsoft.com/office/powerpoint/2010/main" xmlns="" val="946115782"/>
      </p:ext>
    </p:extLst>
  </p:cSld>
  <p:clrMapOvr>
    <a:masterClrMapping/>
  </p:clrMapOvr>
  <p:transition spd="med" advClick="0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2677656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Все ответы правильные</a:t>
            </a:r>
          </a:p>
          <a:p>
            <a:pPr algn="ctr"/>
            <a:r>
              <a:rPr lang="ru-RU" sz="4400" b="1" dirty="0" smtClean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См. пункт 3.1</a:t>
            </a:r>
            <a:endParaRPr lang="ru-RU" sz="4400" b="1" dirty="0">
              <a:ln>
                <a:solidFill>
                  <a:srgbClr val="0000CC"/>
                </a:solidFill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с вырезом 2">
            <a:hlinkClick r:id="" action="ppaction://hlinkshowjump?jump=nextslide" highlightClick="1"/>
          </p:cNvPr>
          <p:cNvSpPr/>
          <p:nvPr/>
        </p:nvSpPr>
        <p:spPr>
          <a:xfrm>
            <a:off x="7164288" y="5733256"/>
            <a:ext cx="1584176" cy="8984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с вырезом 3">
            <a:hlinkClick r:id="" action="ppaction://hlinkshowjump?jump=previousslide" highlightClick="1"/>
          </p:cNvPr>
          <p:cNvSpPr/>
          <p:nvPr/>
        </p:nvSpPr>
        <p:spPr>
          <a:xfrm rot="10800000">
            <a:off x="395536" y="5733256"/>
            <a:ext cx="1512168" cy="90872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088352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55608"/>
          </a:xfrm>
          <a:prstGeom prst="roundRect">
            <a:avLst/>
          </a:prstGeom>
          <a:solidFill>
            <a:srgbClr val="0000CC"/>
          </a:solidFill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Стандарт является основой для:</a:t>
            </a:r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не верный  вариант ответа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34002" y="1484784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Разработки вариативных примерных образовательных программ дошкольного образования</a:t>
            </a:r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572000" y="1472039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Объективной оценки соответствия образовательной деятельности организации требования Стандарта</a:t>
            </a:r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46818" y="4178582"/>
            <a:ext cx="3829242" cy="2244993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Разработки основной образовательной программы дошкольного образования</a:t>
            </a:r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4" name="Bell проиграл.wav"/>
            </a:hlinkClick>
          </p:cNvPr>
          <p:cNvSpPr/>
          <p:nvPr/>
        </p:nvSpPr>
        <p:spPr>
          <a:xfrm>
            <a:off x="4644016" y="3933056"/>
            <a:ext cx="3829242" cy="2592287"/>
          </a:xfrm>
          <a:prstGeom prst="actionButtonBlank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Оказания помощи родителям в воспитании детей, охране и укреплении их физического и психического здоровья, в </a:t>
            </a:r>
            <a:r>
              <a:rPr lang="ru-RU" sz="20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развитиии</a:t>
            </a:r>
            <a:r>
              <a:rPr lang="ru-RU" sz="2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индивидуальных способностей и необходимой коррекции нарушений их развития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320521128"/>
      </p:ext>
    </p:extLst>
  </p:cSld>
  <p:clrMapOvr>
    <a:masterClrMapping/>
  </p:clrMapOvr>
  <p:transition spd="med" advClick="0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1840</Words>
  <Application>Microsoft Office PowerPoint</Application>
  <PresentationFormat>Экран (4:3)</PresentationFormat>
  <Paragraphs>278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на знание федерального государственного образовательного стандарта дошкольного образования</dc:title>
  <dc:creator>ДИМОН</dc:creator>
  <cp:lastModifiedBy>KjuY76tg22</cp:lastModifiedBy>
  <cp:revision>69</cp:revision>
  <dcterms:created xsi:type="dcterms:W3CDTF">2015-02-10T06:38:30Z</dcterms:created>
  <dcterms:modified xsi:type="dcterms:W3CDTF">2015-12-01T16:25:32Z</dcterms:modified>
</cp:coreProperties>
</file>