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4" r:id="rId2"/>
    <p:sldId id="258" r:id="rId3"/>
    <p:sldId id="267" r:id="rId4"/>
    <p:sldId id="270" r:id="rId5"/>
    <p:sldId id="282" r:id="rId6"/>
    <p:sldId id="271" r:id="rId7"/>
    <p:sldId id="272" r:id="rId8"/>
    <p:sldId id="279" r:id="rId9"/>
    <p:sldId id="273" r:id="rId10"/>
    <p:sldId id="274" r:id="rId11"/>
    <p:sldId id="275" r:id="rId12"/>
    <p:sldId id="283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0" autoAdjust="0"/>
    <p:restoredTop sz="94660"/>
  </p:normalViewPr>
  <p:slideViewPr>
    <p:cSldViewPr>
      <p:cViewPr>
        <p:scale>
          <a:sx n="75" d="100"/>
          <a:sy n="75" d="100"/>
        </p:scale>
        <p:origin x="-54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FFE8-4E27-412F-91D6-A27084AC9DB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D918-A98D-43E1-BD3F-EFECF371A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B5ED6-40AE-4A3B-B318-A07D4749BE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6E79ADE-9A98-47FD-B663-98F4858CA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6" descr="post-279854-129828837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post-279854-129828837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97e6b01896c7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4AEE3-E900-406C-9D53-31D61646AD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3120E-6B01-4C3F-AA49-F0C9D980FE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5EA3D-E7F7-4DFE-B963-F5810237C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398F-D3D4-4C6D-A23F-5B6ED04C6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1A667-759F-44DF-BD2B-8D69EB593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18E0A08-1817-407B-89BC-A0448DDC3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6A40D-00D1-4497-8A32-A5DD9878F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9BF39-19F5-4AA5-A8E1-47F613E584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3CFC5-C4C1-45AA-8A30-693DDB4C59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59BA0-94D9-44E2-B56C-9960159D24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84671-53C3-4DA1-9B15-6B02A3F350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C7352D4-42B9-4AC6-A29C-CAC7E24A5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50FCE-CC75-4B5F-B0AE-2CBACAC0C7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50AF2-E1BA-4C36-969B-659A0F065E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5243C-0318-4BCE-9784-8316A0C889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289EC-CACA-4E00-A8A4-56B0F40DBB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031B2-C704-4DC3-A589-A72F06CC5B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4C7F8-0814-4B80-A0E1-1D1E065FD6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15E90-E4E8-4F54-9294-913B5541A7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A34BE7-45B2-41D8-AD5F-FEF4165DC2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DA4D7C-D0C5-49FF-BA49-77E312BE7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89;&#1077;&#1084;&#1080;&#1085;&#1072;&#1088;\&#1087;&#1088;&#1077;&#1079;&#1077;&#1085;&#1090;&#1072;&#1094;&#1080;&#1103;\VID_20200114_154120.wmv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МБДОУ «Детский сад «Берёзка» р.п. Самойловка</a:t>
            </a:r>
            <a:b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Самойловского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b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Проектный метод в деятельности ДОУ</a:t>
            </a:r>
            <a:b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(виды, этапы проекта)</a:t>
            </a:r>
            <a:b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2" descr="C:\Users\user\Desktop\камера\IMG_20200117_09374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9105"/>
          <a:stretch>
            <a:fillRect/>
          </a:stretch>
        </p:blipFill>
        <p:spPr bwMode="auto">
          <a:xfrm>
            <a:off x="785786" y="3214686"/>
            <a:ext cx="3857652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4857752" y="3214686"/>
            <a:ext cx="3857652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sz="1400" b="1" i="1" kern="0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       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«Любая реформа образования должна опираться на личность человека. Если мы  будем следовать этому правилу, ребенок, вместо того, чтобы обременять нас, проявит себя как самое великое и утешительное чудо природы»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М. </a:t>
            </a:r>
            <a:r>
              <a:rPr lang="ru-RU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2020 г.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0A08-1817-407B-89BC-A0448DDC3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19884"/>
            <a:ext cx="2736304" cy="188756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Реализация проекта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393382" y="2532145"/>
            <a:ext cx="4572000" cy="382678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</a:pPr>
            <a:endParaRPr lang="ru-RU" sz="2000" b="1" dirty="0" smtClean="0">
              <a:solidFill>
                <a:schemeClr val="bg1">
                  <a:lumMod val="1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практическая помощь (по необходимости); </a:t>
            </a:r>
            <a:endParaRPr lang="ru-RU" sz="2000" b="1" dirty="0">
              <a:solidFill>
                <a:schemeClr val="bg1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направляет и контролирует осуществление проекта (это могут быть домашние задания для самостоятельного выполнения, уточнения информации и пр.);</a:t>
            </a:r>
            <a:endParaRPr lang="ru-RU" sz="2000" b="1" dirty="0">
              <a:solidFill>
                <a:schemeClr val="bg1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осуществляет сбор накопленного материала.</a:t>
            </a:r>
            <a:endParaRPr lang="ru-RU" sz="2000" b="1" dirty="0">
              <a:solidFill>
                <a:schemeClr val="bg1">
                  <a:lumMod val="1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2283" y="220336"/>
            <a:ext cx="524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Работа над проектом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2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19884"/>
            <a:ext cx="2736304" cy="188756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Презентация проекта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393382" y="2532145"/>
            <a:ext cx="4572000" cy="382678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организация  презентации  проекта (праздник,  занятие,  досуг), составление книги, альбома совместно с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детьми;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подведение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итогов (выступление  на  педсовете,  родительском  собрании;  обобщение опыта работы). </a:t>
            </a: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2283" y="220336"/>
            <a:ext cx="524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Работа над проектом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41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" y="7680"/>
            <a:ext cx="9127624" cy="685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2105" y="584394"/>
            <a:ext cx="1851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ВЫВОД:</a:t>
            </a:r>
            <a:endParaRPr kumimoji="0" lang="ru-RU" sz="2800" b="1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0433" y="327253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Demi Cond" panose="020B0706030402020204" pitchFamily="34" charset="0"/>
              </a:rPr>
              <a:t>Таким </a:t>
            </a:r>
            <a:r>
              <a:rPr lang="ru-RU" sz="2000" dirty="0">
                <a:latin typeface="Franklin Gothic Demi Cond" panose="020B0706030402020204" pitchFamily="34" charset="0"/>
              </a:rPr>
              <a:t>образом, в ходе реализации проекта происходит формирование определенной позиции по конкретному вопросу у каждого ребенка, дети получают возможность раскрыть свою творческую жилку, показать всем свою индивидуальность. Все это крайне благоприятно сказывается на развитии личности ребенка, способствует формированию нормальной самооценки. </a:t>
            </a:r>
            <a:r>
              <a:rPr lang="ru-RU" sz="2000" dirty="0" smtClean="0">
                <a:latin typeface="Franklin Gothic Demi Cond" panose="020B0706030402020204" pitchFamily="34" charset="0"/>
              </a:rPr>
              <a:t>Проекты </a:t>
            </a:r>
            <a:r>
              <a:rPr lang="ru-RU" sz="2000" dirty="0">
                <a:latin typeface="Franklin Gothic Demi Cond" panose="020B0706030402020204" pitchFamily="34" charset="0"/>
              </a:rPr>
              <a:t>идеально подготавливают дошкольников к их дальнейшему обучению в школе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0A08-1817-407B-89BC-A0448DDC3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756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вал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987675" y="333375"/>
            <a:ext cx="5545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059113" y="404813"/>
            <a:ext cx="324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1990" name="Rectangle 8" descr="Букет"/>
          <p:cNvSpPr>
            <a:spLocks noChangeArrowheads="1"/>
          </p:cNvSpPr>
          <p:nvPr/>
        </p:nvSpPr>
        <p:spPr bwMode="auto">
          <a:xfrm>
            <a:off x="2714612" y="404813"/>
            <a:ext cx="5818201" cy="46085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6393" name="Рисунок 2" descr="gallery_2_177_5135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785926"/>
            <a:ext cx="583406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286124"/>
            <a:ext cx="82423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3" descr="a25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241485">
            <a:off x="3005346" y="458426"/>
            <a:ext cx="1809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Рисунок 6" descr="УЛИТКА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9268" flipH="1">
            <a:off x="7731125" y="429895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Рисунок 13" descr="fbf501ac93856dcc2850f0ef54c01f13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41888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Рисунок 13" descr="fbf501ac93856dcc2850f0ef54c01f13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0713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Рисунок 13" descr="fbf501ac93856dcc2850f0ef54c01f13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Рисунок 13" descr="fbf501ac93856dcc2850f0ef54c01f13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Рисунок 13" descr="star15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229225"/>
            <a:ext cx="812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user\Desktop\камера\IMG_20200117_1529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8644029" y="-7572452"/>
            <a:ext cx="2786082" cy="5580000"/>
          </a:xfrm>
          <a:prstGeom prst="rect">
            <a:avLst/>
          </a:prstGeom>
          <a:noFill/>
        </p:spPr>
      </p:pic>
      <p:pic>
        <p:nvPicPr>
          <p:cNvPr id="17" name="Picture 2" descr="C:\Users\user\Desktop\камера\IMG_20200117_1529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8644030" y="-7572452"/>
            <a:ext cx="6217003" cy="5580000"/>
          </a:xfrm>
          <a:prstGeom prst="rect">
            <a:avLst/>
          </a:prstGeom>
          <a:noFill/>
        </p:spPr>
      </p:pic>
      <p:pic>
        <p:nvPicPr>
          <p:cNvPr id="19" name="VID_20200114_15412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572000" y="571480"/>
            <a:ext cx="3000396" cy="2288250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50AF2-E1BA-4C36-969B-659A0F065E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39065" y="2708920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4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7" name="Picture 4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7465" y="183316"/>
            <a:ext cx="54409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Проект – что это?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465" y="785795"/>
            <a:ext cx="159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Проект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066" y="3700482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Метод проектов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336" y="4162147"/>
            <a:ext cx="6102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Franklin Gothic Medium" pitchFamily="34" charset="0"/>
              </a:rPr>
              <a:t>Это совокупность учебно-познавательных приемов, которые позволяют решить ту или иную проблему в результате самостоятельных действий обучающихся, с обязательной презентацией этих результатов.</a:t>
            </a:r>
            <a:endParaRPr lang="ru-RU" sz="2400" b="1" dirty="0"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14752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Метод проектов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000108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Что же это такое проект? Проект – в переводе с греческого – это путь исследования, т. е. специально организованный взрослым и самостоятельно выполняемый детьми комплекс действий, завершающийся созданием творческих работ.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0A08-1817-407B-89BC-A0448DDC3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3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46790" y="281902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542" y="928670"/>
            <a:ext cx="2357392" cy="1567856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070C0"/>
              </a:solidFill>
            </a:endParaRPr>
          </a:p>
          <a:p>
            <a:pPr algn="ctr"/>
            <a:endParaRPr lang="ru-RU" sz="16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доминирующему принципу  </a:t>
            </a: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 </a:t>
            </a:r>
            <a:r>
              <a:rPr lang="ru-RU" sz="1600" u="sng" dirty="0" smtClean="0">
                <a:solidFill>
                  <a:srgbClr val="0070C0"/>
                </a:solidFill>
              </a:rPr>
              <a:t>и способам реализации </a:t>
            </a:r>
            <a:r>
              <a:rPr lang="ru-RU" sz="1600" u="sng" dirty="0" smtClean="0">
                <a:solidFill>
                  <a:srgbClr val="0070C0"/>
                </a:solidFill>
              </a:rPr>
              <a:t>результатов  </a:t>
            </a:r>
            <a:endParaRPr lang="ru-RU" sz="16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(творческие, исследовательские. информационные, игровые)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5400000">
            <a:off x="5130211" y="2046189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245386">
            <a:off x="4211385" y="3916164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600466">
            <a:off x="6209129" y="3785622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8408096">
            <a:off x="6211431" y="2316856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5148614" y="4437060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383714">
            <a:off x="4176906" y="2316856"/>
            <a:ext cx="467651" cy="3593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1679" y="116632"/>
            <a:ext cx="2401522" cy="1482221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характеру содержания и информативности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монопроекты</a:t>
            </a:r>
            <a:r>
              <a:rPr lang="ru-RU" sz="1400" dirty="0" smtClean="0">
                <a:solidFill>
                  <a:schemeClr val="tx1"/>
                </a:solidFill>
              </a:rPr>
              <a:t>, интегративные)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9595" y="1017228"/>
            <a:ext cx="2401522" cy="1482221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роли ребенка в проекте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(исполнитель, заказчик, ведущий, эксперт)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9595" y="3808763"/>
            <a:ext cx="2401522" cy="1482221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характеру контактов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(среди детей одного возраста, другой возрастной группой, внутри ДОУ, с родителями))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47512" y="3808762"/>
            <a:ext cx="2401522" cy="1482221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продолжительности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(краткосрочный, средней продолжительности, долгосрочный)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68464" y="5157191"/>
            <a:ext cx="2401522" cy="1482221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По количеству участников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(индивидуальный, парный, групповой, фронтальный)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2714621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Классификация проектов</a:t>
            </a: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0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1988840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Планирование проектной деятельности начинается с вопросов: 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“Для чего нужен проект?”</a:t>
            </a:r>
            <a:b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 - “Ради чего он осуществляется?”</a:t>
            </a:r>
            <a:b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 - “Что станет продуктом проектной деятельности?” </a:t>
            </a:r>
            <a:b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- </a:t>
            </a: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“В какой форме будет презентован продукт?”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78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7" name="Picture 4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0"/>
            <a:ext cx="9501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87907" y="220336"/>
            <a:ext cx="5767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Этапы разработки проекта: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12776"/>
            <a:ext cx="517764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Организационный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6200000">
            <a:off x="917594" y="1538790"/>
            <a:ext cx="1044116" cy="792088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3893827"/>
            <a:ext cx="517764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Реализация проекта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5677" y="2652683"/>
            <a:ext cx="517764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Планирование проекта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5118929"/>
            <a:ext cx="517764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Презентация проекта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rot="16200000">
            <a:off x="1016962" y="2912072"/>
            <a:ext cx="1044116" cy="792088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 rot="16200000">
            <a:off x="924491" y="4019841"/>
            <a:ext cx="1044116" cy="792088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Блок-схема: сохраненные данные 12"/>
          <p:cNvSpPr/>
          <p:nvPr/>
        </p:nvSpPr>
        <p:spPr>
          <a:xfrm rot="16200000">
            <a:off x="959096" y="5283206"/>
            <a:ext cx="1044116" cy="792088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85917" y="746018"/>
            <a:ext cx="428580" cy="58675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0A08-1817-407B-89BC-A0448DDC3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6734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19884"/>
            <a:ext cx="2736304" cy="188756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Организационный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этап.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Целепологание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889318" y="2543690"/>
            <a:ext cx="4105350" cy="382678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Franklin Gothic Medium" pitchFamily="34" charset="0"/>
              </a:rPr>
              <a:t>Педагог помогает выбрать ребенку наиболее актуальную и посильную для него задачу на определенный отрезок времени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32283" y="220336"/>
            <a:ext cx="524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Работа над проектом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2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399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116632"/>
            <a:ext cx="2366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  <a:latin typeface="Franklin Gothic Medium" pitchFamily="34" charset="0"/>
              </a:rPr>
              <a:t>ВАЖНО!</a:t>
            </a:r>
            <a:endParaRPr lang="ru-RU" sz="4800" b="1" i="1" u="sng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1891" y="945031"/>
            <a:ext cx="68042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В младшем возрасте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тему проекта предлагают взрослые.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 </a:t>
            </a:r>
            <a:r>
              <a:rPr kumimoji="0" lang="ru-RU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В средней группе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тема проекта инициируется как взрослыми так и детьми. Если тему проекта инициирует взрослый, то к началу воспитатели подбирают соответствующую возрасту детей мотивацию (это могут быть иллюстрации, книги, предметы по теме, истории, сюрпризные моменты).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   </a:t>
            </a:r>
            <a:r>
              <a:rPr kumimoji="0" lang="ru-RU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В старшем возрасте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тема проекта инициируется детьми, а воспитатель ведёт опрос (“Какую тему для обсуждения вы предлагаете?”. “Кого ещё интересует тема, предложенная Леной?”. “Сколько детей выбрали эту тему?”.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“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А сколько детей интересуется темой, которую выбрал Игорь?”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“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</a:rPr>
              <a:t>Какую тему выбрало большинство детей?”) -  детям даётся право принять самостоятельное решение в выборе темы проекта.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5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Franklin Gothic Medium" pitchFamily="34" charset="0"/>
              </a:rPr>
              <a:t>я</a:t>
            </a:r>
            <a:r>
              <a:rPr lang="ru-RU" sz="2000" dirty="0" smtClean="0">
                <a:latin typeface="Franklin Gothic Medium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itchFamily="34" charset="0"/>
              </a:rPr>
              <a:t>воспитательно</a:t>
            </a:r>
            <a:r>
              <a:rPr lang="ru-RU" sz="2000" dirty="0" smtClean="0">
                <a:latin typeface="Franklin Gothic Medium" pitchFamily="34" charset="0"/>
              </a:rPr>
              <a:t> -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образовательной работы;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Franklin Gothic Medium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itchFamily="34" charset="0"/>
              </a:rPr>
              <a:t> </a:t>
            </a:r>
            <a:r>
              <a:rPr lang="ru-RU" sz="2000" dirty="0" smtClean="0">
                <a:latin typeface="Franklin Gothic Medium" pitchFamily="34" charset="0"/>
              </a:rPr>
              <a:t>    мышления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19884"/>
            <a:ext cx="2736304" cy="188756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Планирование проекта.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План деятельности по достижению цели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491880" y="1988840"/>
            <a:ext cx="5484627" cy="4869159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196215" algn="l"/>
              </a:tabLst>
            </a:pPr>
            <a:endParaRPr lang="ru-RU" sz="2000" b="1" dirty="0">
              <a:solidFill>
                <a:schemeClr val="bg1">
                  <a:lumMod val="1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1820381" y="4007450"/>
            <a:ext cx="1440160" cy="144016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491880" y="1988840"/>
            <a:ext cx="5473502" cy="48410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к кому обратиться за помощью;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в каких источниках можно найти информацию;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какие предметы использовать;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с какими предметами научиться работать для достижения цели;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составление плана движения к цели (поддержание  интереса детей и родителей); 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 обсуждение плана с семьями на родительском собрании; 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консультация со специалистами ДОУ;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составление  плана- схемы проведения проекта (вместе с детьми и родителями);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</a:rPr>
              <a:t> сбор  информации, материалов.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32283" y="220336"/>
            <a:ext cx="524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Работа над проектом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7797-1912-468D-9273-95BE35B08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5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1243</TotalTime>
  <Words>987</Words>
  <Application>Microsoft Office PowerPoint</Application>
  <PresentationFormat>Экран (4:3)</PresentationFormat>
  <Paragraphs>147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МБДОУ «Детский сад «Берёзка» р.п. Самойловка Самойловского района Саратовской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93</cp:revision>
  <dcterms:created xsi:type="dcterms:W3CDTF">2018-10-03T16:07:13Z</dcterms:created>
  <dcterms:modified xsi:type="dcterms:W3CDTF">2020-02-21T04:36:07Z</dcterms:modified>
</cp:coreProperties>
</file>