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1431DC4-90EB-4186-BD24-9C01F92CCFE3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BA4B5F9-D5F4-4FE8-BAF4-7A1D4B3C9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1DC4-90EB-4186-BD24-9C01F92CCFE3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B5F9-D5F4-4FE8-BAF4-7A1D4B3C9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1DC4-90EB-4186-BD24-9C01F92CCFE3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B5F9-D5F4-4FE8-BAF4-7A1D4B3C9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1431DC4-90EB-4186-BD24-9C01F92CCFE3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BA4B5F9-D5F4-4FE8-BAF4-7A1D4B3C9F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1431DC4-90EB-4186-BD24-9C01F92CCFE3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BA4B5F9-D5F4-4FE8-BAF4-7A1D4B3C9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1DC4-90EB-4186-BD24-9C01F92CCFE3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B5F9-D5F4-4FE8-BAF4-7A1D4B3C9F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1DC4-90EB-4186-BD24-9C01F92CCFE3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B5F9-D5F4-4FE8-BAF4-7A1D4B3C9F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431DC4-90EB-4186-BD24-9C01F92CCFE3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BA4B5F9-D5F4-4FE8-BAF4-7A1D4B3C9F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1DC4-90EB-4186-BD24-9C01F92CCFE3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B5F9-D5F4-4FE8-BAF4-7A1D4B3C9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1431DC4-90EB-4186-BD24-9C01F92CCFE3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BA4B5F9-D5F4-4FE8-BAF4-7A1D4B3C9F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431DC4-90EB-4186-BD24-9C01F92CCFE3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BA4B5F9-D5F4-4FE8-BAF4-7A1D4B3C9F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1431DC4-90EB-4186-BD24-9C01F92CCFE3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BA4B5F9-D5F4-4FE8-BAF4-7A1D4B3C9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ic.academic.ru/dic.nsf/ruwiki/6161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ic.academic.ru/dic.nsf/ruwiki/7338" TargetMode="External"/><Relationship Id="rId4" Type="http://schemas.openxmlformats.org/officeDocument/2006/relationships/hyperlink" Target="https://dic.academic.ru/dic.nsf/ruwiki/1225362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717032"/>
            <a:ext cx="6172200" cy="1301530"/>
          </a:xfrm>
        </p:spPr>
        <p:txBody>
          <a:bodyPr/>
          <a:lstStyle/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Кинезиотерапия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: что это и для кого?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28184" y="5661248"/>
            <a:ext cx="1853952" cy="441902"/>
          </a:xfrm>
        </p:spPr>
        <p:txBody>
          <a:bodyPr/>
          <a:lstStyle/>
          <a:p>
            <a:r>
              <a:rPr lang="ru-RU" dirty="0" smtClean="0"/>
              <a:t>Козлова Е.В.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3960440" cy="538661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Впервые </a:t>
            </a:r>
            <a:r>
              <a:rPr lang="ru-RU" dirty="0" err="1" smtClean="0">
                <a:solidFill>
                  <a:schemeClr val="tx1"/>
                </a:solidFill>
              </a:rPr>
              <a:t>кинезиологию</a:t>
            </a:r>
            <a:r>
              <a:rPr lang="ru-RU" dirty="0" smtClean="0">
                <a:solidFill>
                  <a:schemeClr val="tx1"/>
                </a:solidFill>
              </a:rPr>
              <a:t> стали изучать в </a:t>
            </a:r>
            <a:r>
              <a:rPr lang="ru-RU" b="1" dirty="0" smtClean="0">
                <a:solidFill>
                  <a:schemeClr val="tx1"/>
                </a:solidFill>
              </a:rPr>
              <a:t>России</a:t>
            </a:r>
            <a:r>
              <a:rPr lang="ru-RU" dirty="0" smtClean="0">
                <a:solidFill>
                  <a:schemeClr val="tx1"/>
                </a:solidFill>
              </a:rPr>
              <a:t> и называлась она </a:t>
            </a:r>
            <a:r>
              <a:rPr lang="ru-RU" b="1" dirty="0" smtClean="0">
                <a:solidFill>
                  <a:schemeClr val="tx1"/>
                </a:solidFill>
              </a:rPr>
              <a:t>Биомеханика человека.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Этот термин употреблял П. Лесгафт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482" name="AutoShape 2" descr="https://imgp.golos.io/0x0/https:/s6.postimg.org/9ngskyfap/7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imgp.golos.io/0x0/https:/s6.postimg.org/9ngskyfap/7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https://ds04.infourok.ru/uploads/ex/11c5/000889bc-de70b41a/img16.jpg"/>
          <p:cNvPicPr>
            <a:picLocks noChangeAspect="1" noChangeArrowheads="1"/>
          </p:cNvPicPr>
          <p:nvPr/>
        </p:nvPicPr>
        <p:blipFill>
          <a:blip r:embed="rId2" cstate="print"/>
          <a:srcRect l="63261" t="20287" r="1302" b="11464"/>
          <a:stretch>
            <a:fillRect/>
          </a:stretch>
        </p:blipFill>
        <p:spPr bwMode="auto">
          <a:xfrm>
            <a:off x="539552" y="1844824"/>
            <a:ext cx="324036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8621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Развитие истории изучения двигательной активности в России официально началась с 30-х годов XX века с работ профессора </a:t>
            </a:r>
            <a:r>
              <a:rPr lang="ru-RU" b="1" dirty="0" smtClean="0">
                <a:solidFill>
                  <a:schemeClr val="tx1"/>
                </a:solidFill>
              </a:rPr>
              <a:t>Павлова И.П.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9458" name="Picture 2" descr="http://www.vplate.ru/images/article/orig/2018/10/temperament-i-harakter-otlichie-ponyatij-i-opredelenie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132856"/>
            <a:ext cx="5952661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04664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Исследованиями ученых Института физиологии детей и подростков АПН (М. М. Кольцова, Е. И. </a:t>
            </a:r>
            <a:r>
              <a:rPr lang="ru-RU" dirty="0" err="1" smtClean="0"/>
              <a:t>Исенина</a:t>
            </a:r>
            <a:r>
              <a:rPr lang="ru-RU" dirty="0" smtClean="0"/>
              <a:t>, Л. В. </a:t>
            </a:r>
            <a:r>
              <a:rPr lang="ru-RU" dirty="0" err="1" smtClean="0"/>
              <a:t>Антакова-Фомина</a:t>
            </a:r>
            <a:r>
              <a:rPr lang="ru-RU" dirty="0" smtClean="0"/>
              <a:t>) была подтверждена связь интеллектуального развития и пальцевой моторики. Развивая моторику, мы создаем предпосылки для становления многих психических процессов. Работы В. М. Бехтерева, А. Н. Леонтьева, А. Р. </a:t>
            </a:r>
            <a:r>
              <a:rPr lang="ru-RU" dirty="0" err="1" smtClean="0"/>
              <a:t>Лурия</a:t>
            </a:r>
            <a:r>
              <a:rPr lang="ru-RU" dirty="0" smtClean="0"/>
              <a:t>, Н. С. </a:t>
            </a:r>
            <a:r>
              <a:rPr lang="ru-RU" dirty="0" err="1" smtClean="0"/>
              <a:t>Лейтеса</a:t>
            </a:r>
            <a:r>
              <a:rPr lang="ru-RU" dirty="0" smtClean="0"/>
              <a:t>, П. Н. Анохина, И. М. Сеченова доказали влияние манипуляций рук на функции высшей нервной деятельности, развитие речи. Следовательно, развивающая работа должна быть направлена от движения к мышлению, а не наоборот.</a:t>
            </a:r>
            <a:endParaRPr lang="ru-RU" dirty="0"/>
          </a:p>
        </p:txBody>
      </p:sp>
      <p:pic>
        <p:nvPicPr>
          <p:cNvPr id="27650" name="Picture 2" descr="https://arhivurokov.ru/kopilka/up/html/2018/11/01/k_5bda72dba8bee/img_user_file_5bda72dc4c0be_5.jpg"/>
          <p:cNvPicPr>
            <a:picLocks noChangeAspect="1" noChangeArrowheads="1"/>
          </p:cNvPicPr>
          <p:nvPr/>
        </p:nvPicPr>
        <p:blipFill>
          <a:blip r:embed="rId2" cstate="print"/>
          <a:srcRect l="21655" t="9588" r="18102" b="38438"/>
          <a:stretch>
            <a:fillRect/>
          </a:stretch>
        </p:blipFill>
        <p:spPr bwMode="auto">
          <a:xfrm>
            <a:off x="2699792" y="3717032"/>
            <a:ext cx="3672408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08920"/>
            <a:ext cx="7467600" cy="38793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Самый благоприятный период для развития интеллектуальных и творческих возможностей человека — от 3 до 9 лет, когда кора больших полушарий еще окончательно не сформирована. Именно в этом возрасте необходимо развивать память, восприятие, мышление, внимание.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6626" name="Picture 2" descr="http://mypresentation.ru/documents/be1eea7cd384d6ebbefb7fd3b42d65c2/img16.jpg"/>
          <p:cNvPicPr>
            <a:picLocks noChangeAspect="1" noChangeArrowheads="1"/>
          </p:cNvPicPr>
          <p:nvPr/>
        </p:nvPicPr>
        <p:blipFill>
          <a:blip r:embed="rId2" cstate="print"/>
          <a:srcRect l="5670" t="35280" r="5501" b="10541"/>
          <a:stretch>
            <a:fillRect/>
          </a:stretch>
        </p:blipFill>
        <p:spPr bwMode="auto">
          <a:xfrm>
            <a:off x="1043608" y="188640"/>
            <a:ext cx="6768752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day.zp.ua/wp-content/uploads/2016/08/kinezi1.jpg"/>
          <p:cNvPicPr>
            <a:picLocks noChangeAspect="1" noChangeArrowheads="1"/>
          </p:cNvPicPr>
          <p:nvPr/>
        </p:nvPicPr>
        <p:blipFill>
          <a:blip r:embed="rId2" cstate="print"/>
          <a:srcRect l="5749" t="4109" r="2268" b="9610"/>
          <a:stretch>
            <a:fillRect/>
          </a:stretch>
        </p:blipFill>
        <p:spPr bwMode="auto">
          <a:xfrm>
            <a:off x="2483768" y="3573016"/>
            <a:ext cx="6373216" cy="30243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972400" cy="1872208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tx1"/>
                </a:solidFill>
              </a:rPr>
              <a:t>Кинезиотерапия</a:t>
            </a:r>
            <a:r>
              <a:rPr lang="ru-RU" sz="2400" dirty="0" smtClean="0">
                <a:solidFill>
                  <a:schemeClr val="tx1"/>
                </a:solidFill>
              </a:rPr>
              <a:t>  (</a:t>
            </a:r>
            <a:r>
              <a:rPr lang="ru-RU" sz="2400" u="sng" dirty="0" smtClean="0">
                <a:solidFill>
                  <a:schemeClr val="tx1"/>
                </a:solidFill>
                <a:hlinkClick r:id="rId3"/>
              </a:rPr>
              <a:t>англ.</a:t>
            </a:r>
            <a:r>
              <a:rPr lang="ru-RU" sz="2400" dirty="0" smtClean="0">
                <a:solidFill>
                  <a:schemeClr val="tx1"/>
                </a:solidFill>
              </a:rPr>
              <a:t> </a:t>
            </a:r>
            <a:r>
              <a:rPr lang="ru-RU" sz="2400" i="1" dirty="0" err="1" smtClean="0">
                <a:solidFill>
                  <a:schemeClr val="tx1"/>
                </a:solidFill>
              </a:rPr>
              <a:t>Kinesiotherapy</a:t>
            </a:r>
            <a:r>
              <a:rPr lang="ru-RU" sz="2400" dirty="0" smtClean="0">
                <a:solidFill>
                  <a:schemeClr val="tx1"/>
                </a:solidFill>
              </a:rPr>
              <a:t>) — направление </a:t>
            </a:r>
            <a:r>
              <a:rPr lang="ru-RU" sz="2400" u="sng" dirty="0" smtClean="0">
                <a:solidFill>
                  <a:schemeClr val="tx1"/>
                </a:solidFill>
                <a:hlinkClick r:id="rId4"/>
              </a:rPr>
              <a:t>лечебной физкультуры</a:t>
            </a:r>
            <a:r>
              <a:rPr lang="ru-RU" sz="2400" dirty="0" smtClean="0">
                <a:solidFill>
                  <a:schemeClr val="tx1"/>
                </a:solidFill>
              </a:rPr>
              <a:t> </a:t>
            </a:r>
            <a:r>
              <a:rPr lang="ru-RU" sz="2400" u="sng" dirty="0" err="1" smtClean="0">
                <a:solidFill>
                  <a:schemeClr val="tx1"/>
                </a:solidFill>
                <a:hlinkClick r:id="rId5"/>
              </a:rPr>
              <a:t>др.-греч</a:t>
            </a:r>
            <a:r>
              <a:rPr lang="ru-RU" sz="2400" u="sng" dirty="0" smtClean="0">
                <a:solidFill>
                  <a:schemeClr val="tx1"/>
                </a:solidFill>
                <a:hlinkClick r:id="rId5"/>
              </a:rPr>
              <a:t>.</a:t>
            </a:r>
            <a:r>
              <a:rPr lang="ru-RU" sz="2400" dirty="0" smtClean="0">
                <a:solidFill>
                  <a:schemeClr val="tx1"/>
                </a:solidFill>
              </a:rPr>
              <a:t> </a:t>
            </a:r>
            <a:r>
              <a:rPr lang="ru-RU" sz="2400" dirty="0" err="1" smtClean="0">
                <a:solidFill>
                  <a:schemeClr val="tx1"/>
                </a:solidFill>
              </a:rPr>
              <a:t>kinesis</a:t>
            </a:r>
            <a:r>
              <a:rPr lang="ru-RU" sz="2400" dirty="0" smtClean="0">
                <a:solidFill>
                  <a:schemeClr val="tx1"/>
                </a:solidFill>
              </a:rPr>
              <a:t> — «движение» + терапия — «лечение», или лечение через движение.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2204864"/>
            <a:ext cx="7992888" cy="1371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err="1" smtClean="0">
                <a:solidFill>
                  <a:schemeClr val="tx1"/>
                </a:solidFill>
              </a:rPr>
              <a:t>Кинезиотерапия</a:t>
            </a:r>
            <a:r>
              <a:rPr lang="ru-RU" dirty="0" smtClean="0">
                <a:solidFill>
                  <a:schemeClr val="tx1"/>
                </a:solidFill>
              </a:rPr>
              <a:t> являет собой </a:t>
            </a:r>
            <a:r>
              <a:rPr lang="ru-RU" dirty="0" err="1" smtClean="0">
                <a:solidFill>
                  <a:schemeClr val="tx1"/>
                </a:solidFill>
              </a:rPr>
              <a:t>научно­прикладную</a:t>
            </a:r>
            <a:r>
              <a:rPr lang="ru-RU" dirty="0" smtClean="0">
                <a:solidFill>
                  <a:schemeClr val="tx1"/>
                </a:solidFill>
              </a:rPr>
              <a:t> деятельность, в которой сочетаются знания медицины, педагогики, анатомии, физиологии, биохимии и т. д., с целью излечения, улучшения 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и поддержания в здоровом состоянии, профилактики от рецидивов и способствует </a:t>
            </a:r>
            <a:r>
              <a:rPr lang="ru-RU" dirty="0" err="1" smtClean="0">
                <a:solidFill>
                  <a:schemeClr val="tx1"/>
                </a:solidFill>
              </a:rPr>
              <a:t>психо-физическому</a:t>
            </a:r>
            <a:r>
              <a:rPr lang="ru-RU" dirty="0" smtClean="0">
                <a:solidFill>
                  <a:schemeClr val="tx1"/>
                </a:solidFill>
              </a:rPr>
              <a:t> комфорту личности.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51344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Курс </a:t>
            </a:r>
            <a:r>
              <a:rPr lang="ru-RU" dirty="0" err="1" smtClean="0"/>
              <a:t>кинезитерапии</a:t>
            </a:r>
            <a:r>
              <a:rPr lang="ru-RU" dirty="0" smtClean="0"/>
              <a:t>, как правило, назначается людям, страдающим тем или иным заболеванием опорно-двигательного аппарата:</a:t>
            </a:r>
          </a:p>
          <a:p>
            <a:r>
              <a:rPr lang="ru-RU" dirty="0" smtClean="0"/>
              <a:t>Остеохондроз позвоночника;</a:t>
            </a:r>
          </a:p>
          <a:p>
            <a:r>
              <a:rPr lang="ru-RU" dirty="0" err="1" smtClean="0"/>
              <a:t>Дорсалгия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Коксартроз</a:t>
            </a:r>
            <a:r>
              <a:rPr lang="ru-RU" dirty="0" smtClean="0"/>
              <a:t>, </a:t>
            </a:r>
            <a:r>
              <a:rPr lang="ru-RU" dirty="0" err="1" smtClean="0"/>
              <a:t>гонартроз</a:t>
            </a:r>
            <a:r>
              <a:rPr lang="ru-RU" dirty="0" smtClean="0"/>
              <a:t> I—II ст.;</a:t>
            </a:r>
          </a:p>
          <a:p>
            <a:r>
              <a:rPr lang="ru-RU" dirty="0" smtClean="0"/>
              <a:t>Нестабильность сегментов позвоночника (шейного и пояснично-крестцового отделов);</a:t>
            </a:r>
          </a:p>
          <a:p>
            <a:r>
              <a:rPr lang="ru-RU" dirty="0" err="1" smtClean="0"/>
              <a:t>Плече-лопаточный</a:t>
            </a:r>
            <a:r>
              <a:rPr lang="ru-RU" dirty="0" smtClean="0"/>
              <a:t> </a:t>
            </a:r>
            <a:r>
              <a:rPr lang="ru-RU" dirty="0" err="1" smtClean="0"/>
              <a:t>периартроз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Сколиоз, нарушение осанки;</a:t>
            </a:r>
          </a:p>
          <a:p>
            <a:r>
              <a:rPr lang="ru-RU" dirty="0" smtClean="0"/>
              <a:t>Грыжи межпозвонковых дисков с рефлекторно-мышечными синдромами;</a:t>
            </a:r>
          </a:p>
          <a:p>
            <a:r>
              <a:rPr lang="ru-RU" dirty="0" smtClean="0"/>
              <a:t>или функциональными нарушениями опорно-двигательного аппарата:</a:t>
            </a:r>
          </a:p>
          <a:p>
            <a:r>
              <a:rPr lang="ru-RU" dirty="0" smtClean="0"/>
              <a:t>Болевые ощущения в области крупных суставов и позвоночника с функциональными нарушениями.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484784"/>
            <a:ext cx="756084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/>
                <a:solidFill>
                  <a:schemeClr val="accent3"/>
                </a:solidFill>
                <a:latin typeface="Arial Black" pitchFamily="34" charset="0"/>
              </a:rPr>
              <a:t>СПАСИБО ЗА ВНИМАНИЕ</a:t>
            </a:r>
            <a:endParaRPr lang="ru-RU" sz="72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1600200"/>
            <a:ext cx="7467600" cy="4873625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/>
              <a:t>Мозг, хорошо устроенный, стоит больше, </a:t>
            </a:r>
            <a:br>
              <a:rPr lang="ru-RU" i="1" dirty="0" smtClean="0"/>
            </a:br>
            <a:r>
              <a:rPr lang="ru-RU" i="1" dirty="0" smtClean="0"/>
              <a:t>чем мозг, хорошо наполненный.</a:t>
            </a:r>
          </a:p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Мишель де Монтень.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560263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Понятие  «</a:t>
            </a:r>
            <a:r>
              <a:rPr lang="ru-RU" dirty="0" err="1" smtClean="0">
                <a:solidFill>
                  <a:schemeClr val="tx1"/>
                </a:solidFill>
              </a:rPr>
              <a:t>кинезиология</a:t>
            </a:r>
            <a:r>
              <a:rPr lang="ru-RU" dirty="0" smtClean="0">
                <a:solidFill>
                  <a:schemeClr val="tx1"/>
                </a:solidFill>
              </a:rPr>
              <a:t>»  имеет  не  одно  значение.  Хотя  общий смысл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един: наука о движении, а точнее Кинезиология — наука о развитии головного мозга через движение. Существует уже 2000 лет и используется во всем мире. 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Истоки </a:t>
            </a:r>
            <a:r>
              <a:rPr lang="ru-RU" dirty="0" err="1" smtClean="0"/>
              <a:t>кинезиологии</a:t>
            </a:r>
            <a:r>
              <a:rPr lang="ru-RU" dirty="0" smtClean="0"/>
              <a:t> следует из философских системах древности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1556792"/>
            <a:ext cx="48600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древнекитайская философская система Конфуция (около 2700 года до н. э.) демонстрировала роль определенных движений для укрепления здоровья и развития ума.</a:t>
            </a:r>
            <a:endParaRPr lang="ru-RU" dirty="0"/>
          </a:p>
        </p:txBody>
      </p:sp>
      <p:pic>
        <p:nvPicPr>
          <p:cNvPr id="3074" name="Picture 2" descr="https://vogazeta.ru/uploads/full_size_1521200366-46993fa60fd655496af3525374fb63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6120680" cy="330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9302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Сходные элементы содержала древнеиндийская йога, основной целью которой было обретение высших психофизических способностей.</a:t>
            </a:r>
            <a:endParaRPr lang="ru-RU" dirty="0"/>
          </a:p>
        </p:txBody>
      </p:sp>
      <p:pic>
        <p:nvPicPr>
          <p:cNvPr id="2050" name="Picture 2" descr="http://www.monks-n-monkeys.com/images/package/14799795045836b1f0a3ffc3_69284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7566875" cy="4256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48064" y="260648"/>
            <a:ext cx="3744416" cy="4752528"/>
          </a:xfrm>
        </p:spPr>
        <p:txBody>
          <a:bodyPr>
            <a:normAutofit/>
          </a:bodyPr>
          <a:lstStyle/>
          <a:p>
            <a:r>
              <a:rPr lang="ru-RU" dirty="0" smtClean="0"/>
              <a:t>Искуснейший врач Греции Гиппократ, родившийся в 460 году до н. э., также пользовался </a:t>
            </a:r>
            <a:r>
              <a:rPr lang="ru-RU" dirty="0" err="1" smtClean="0"/>
              <a:t>кинезиотерапией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https://www.syl.ru/misc/i/ai/346697/2041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4714875" cy="565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261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Основателем научной </a:t>
            </a:r>
            <a:r>
              <a:rPr lang="ru-RU" dirty="0" err="1" smtClean="0"/>
              <a:t>кинезиологии</a:t>
            </a:r>
            <a:r>
              <a:rPr lang="ru-RU" dirty="0" smtClean="0"/>
              <a:t> в Древней Греции считался </a:t>
            </a:r>
            <a:r>
              <a:rPr lang="ru-RU" dirty="0" err="1" smtClean="0"/>
              <a:t>Асклепиад</a:t>
            </a:r>
            <a:r>
              <a:rPr lang="ru-RU" dirty="0" smtClean="0"/>
              <a:t>, живший более 2000 лет назад.</a:t>
            </a:r>
            <a:endParaRPr lang="ru-RU" dirty="0"/>
          </a:p>
        </p:txBody>
      </p:sp>
      <p:pic>
        <p:nvPicPr>
          <p:cNvPr id="23554" name="Picture 2" descr="https://crb.chuguev.info/History-Medicina/photo/KMO_088375_01420_1_t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4"/>
            <a:ext cx="4876800" cy="4705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3240360" cy="59766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Секрет красоты и молодости Клеопатры заключался в том, что она на протяжении всей жизни использовала </a:t>
            </a:r>
            <a:r>
              <a:rPr lang="ru-RU" sz="2400" dirty="0" err="1" smtClean="0"/>
              <a:t>кинезиологические</a:t>
            </a:r>
            <a:r>
              <a:rPr lang="ru-RU" sz="2400" dirty="0" smtClean="0"/>
              <a:t> упражнения, за счет которых поддерживала свой мозг в активном состоянии.</a:t>
            </a:r>
            <a:endParaRPr lang="ru-RU" sz="2400" dirty="0"/>
          </a:p>
        </p:txBody>
      </p:sp>
      <p:pic>
        <p:nvPicPr>
          <p:cNvPr id="22530" name="Picture 2" descr="B41B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32656"/>
            <a:ext cx="4215924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467600" cy="337038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Известно, что старение организма начинается со старения мозга. Поддерживая мозг в состоянии молодости, мы не позволяем стариться всему телу. Единство мозга складывается из деятельности двух его полушарий, тесно связанных между собой системой нервных волокон (мозолистое тело, межполушарные связи). 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1506" name="Picture 2" descr="C:\Users\User\Desktop\slide_23.jpg"/>
          <p:cNvPicPr>
            <a:picLocks noChangeAspect="1" noChangeArrowheads="1"/>
          </p:cNvPicPr>
          <p:nvPr/>
        </p:nvPicPr>
        <p:blipFill>
          <a:blip r:embed="rId2" cstate="print"/>
          <a:srcRect l="10631" t="34650" b="10226"/>
          <a:stretch>
            <a:fillRect/>
          </a:stretch>
        </p:blipFill>
        <p:spPr bwMode="auto">
          <a:xfrm>
            <a:off x="467544" y="3356991"/>
            <a:ext cx="6984776" cy="3231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1067</TotalTime>
  <Words>366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Кинезиотерапия: что это и для кого? </vt:lpstr>
      <vt:lpstr>Слайд 2</vt:lpstr>
      <vt:lpstr>Понятие  «кинезиология»  имеет  не  одно  значение.  Хотя  общий смысл един: наука о движении, а точнее Кинезиология — наука о развитии головного мозга через движение. Существует уже 2000 лет и используется во всем мире.  </vt:lpstr>
      <vt:lpstr>Истоки кинезиологии следует из философских системах древности</vt:lpstr>
      <vt:lpstr>Сходные элементы содержала древнеиндийская йога, основной целью которой было обретение высших психофизических способностей.</vt:lpstr>
      <vt:lpstr>Искуснейший врач Греции Гиппократ, родившийся в 460 году до н. э., также пользовался кинезиотерапией.</vt:lpstr>
      <vt:lpstr>Основателем научной кинезиологии в Древней Греции считался Асклепиад, живший более 2000 лет назад.</vt:lpstr>
      <vt:lpstr>Секрет красоты и молодости Клеопатры заключался в том, что она на протяжении всей жизни использовала кинезиологические упражнения, за счет которых поддерживала свой мозг в активном состоянии.</vt:lpstr>
      <vt:lpstr>Известно, что старение организма начинается со старения мозга. Поддерживая мозг в состоянии молодости, мы не позволяем стариться всему телу. Единство мозга складывается из деятельности двух его полушарий, тесно связанных между собой системой нервных волокон (мозолистое тело, межполушарные связи). </vt:lpstr>
      <vt:lpstr>Впервые кинезиологию стали изучать в России и называлась она Биомеханика человека. Этот термин употреблял П. Лесгафт </vt:lpstr>
      <vt:lpstr>Развитие истории изучения двигательной активности в России официально началась с 30-х годов XX века с работ профессора Павлова И.П.</vt:lpstr>
      <vt:lpstr>Слайд 12</vt:lpstr>
      <vt:lpstr>Самый благоприятный период для развития интеллектуальных и творческих возможностей человека — от 3 до 9 лет, когда кора больших полушарий еще окончательно не сформирована. Именно в этом возрасте необходимо развивать память, восприятие, мышление, внимание.</vt:lpstr>
      <vt:lpstr>Кинезиотерапия  (англ. Kinesiotherapy) — направление лечебной физкультуры др.-греч. kinesis — «движение» + терапия — «лечение», или лечение через движение.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52</cp:revision>
  <dcterms:created xsi:type="dcterms:W3CDTF">2018-11-15T12:49:12Z</dcterms:created>
  <dcterms:modified xsi:type="dcterms:W3CDTF">2018-11-19T09:42:24Z</dcterms:modified>
</cp:coreProperties>
</file>