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1" r:id="rId4"/>
    <p:sldId id="269" r:id="rId5"/>
    <p:sldId id="270" r:id="rId6"/>
    <p:sldId id="257" r:id="rId7"/>
    <p:sldId id="258" r:id="rId8"/>
    <p:sldId id="272" r:id="rId9"/>
    <p:sldId id="277" r:id="rId10"/>
    <p:sldId id="259" r:id="rId11"/>
    <p:sldId id="274" r:id="rId12"/>
    <p:sldId id="279" r:id="rId13"/>
    <p:sldId id="273" r:id="rId14"/>
    <p:sldId id="260" r:id="rId15"/>
    <p:sldId id="278" r:id="rId16"/>
    <p:sldId id="275" r:id="rId17"/>
    <p:sldId id="27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0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4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0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3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4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6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6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3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F356E-661B-4C37-9A06-0E8D864CBB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2ABD-B7F6-458D-A363-82CAE9F9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3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.123rf.com/450wm/iimages/iimages1810/iimages181000032/109065986-children-on-blank-frame-template-illustration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6" y="633705"/>
            <a:ext cx="7867649" cy="52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8650288"/>
            <a:ext cx="6858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414886"/>
            <a:ext cx="7610476" cy="3385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МНЕМОТЕХНИКА В РАЗВИТИИ РЕЧИ ДЕТЕЙ ДОШКОЛЬНОГО ВОЗРАСТА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674" y="161926"/>
            <a:ext cx="7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МБДОУ детский сад «Солнышко» п. Кардымово Смоленской области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14850" y="6211669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2019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год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33975" y="5048250"/>
            <a:ext cx="3390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Выполнил:</a:t>
            </a:r>
            <a:r>
              <a:rPr lang="ru-RU" dirty="0" smtClean="0">
                <a:solidFill>
                  <a:srgbClr val="002060"/>
                </a:solidFill>
              </a:rPr>
              <a:t> старший воспитатель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Геронтьева</a:t>
            </a:r>
            <a:r>
              <a:rPr lang="ru-RU" dirty="0" smtClean="0">
                <a:solidFill>
                  <a:srgbClr val="002060"/>
                </a:solidFill>
              </a:rPr>
              <a:t> О. 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1" y="4868863"/>
            <a:ext cx="8391524" cy="147478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После того как ребёнок освоил </a:t>
            </a:r>
            <a:r>
              <a:rPr lang="ru-RU" sz="2000" b="1" dirty="0" err="1">
                <a:solidFill>
                  <a:srgbClr val="002060"/>
                </a:solidFill>
              </a:rPr>
              <a:t>мнемоквадраты</a:t>
            </a:r>
            <a:r>
              <a:rPr lang="ru-RU" sz="2000" b="1" dirty="0">
                <a:solidFill>
                  <a:srgbClr val="002060"/>
                </a:solidFill>
              </a:rPr>
              <a:t>, воспитатель усложняет задание, демонстрируя </a:t>
            </a:r>
            <a:r>
              <a:rPr lang="ru-RU" b="1" dirty="0" err="1">
                <a:solidFill>
                  <a:srgbClr val="002060"/>
                </a:solidFill>
              </a:rPr>
              <a:t>мнемодорожки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sz="2000" b="1" dirty="0">
                <a:solidFill>
                  <a:srgbClr val="002060"/>
                </a:solidFill>
              </a:rPr>
              <a:t>Они представляют собой таблицу, состоящую из четырёх </a:t>
            </a:r>
            <a:r>
              <a:rPr lang="ru-RU" sz="2000" b="1" dirty="0" smtClean="0">
                <a:solidFill>
                  <a:srgbClr val="002060"/>
                </a:solidFill>
              </a:rPr>
              <a:t>и более картинок</a:t>
            </a:r>
            <a:r>
              <a:rPr lang="ru-RU" sz="2000" b="1" dirty="0">
                <a:solidFill>
                  <a:srgbClr val="002060"/>
                </a:solidFill>
              </a:rPr>
              <a:t>. По изображению ребенок может составить 2-3 простых предложения.</a:t>
            </a:r>
            <a:endParaRPr lang="ru-RU" sz="2000" dirty="0"/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promany.ru/wp-content/uploads/2019/03/%D0%9A%D0%BE%D1%88%D0%BA%D0%B0-%D0%B2-%D0%BE%D0%BA%D0%BE%D1%88%D0%BA%D0%B5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7052" r="1478" b="5330"/>
          <a:stretch/>
        </p:blipFill>
        <p:spPr bwMode="auto">
          <a:xfrm>
            <a:off x="552450" y="1076325"/>
            <a:ext cx="8117364" cy="260032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4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950" y="4735513"/>
            <a:ext cx="8401049" cy="1655762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Применять метод  с </a:t>
            </a:r>
            <a:r>
              <a:rPr lang="ru-RU" sz="2000" b="1" dirty="0" err="1">
                <a:solidFill>
                  <a:srgbClr val="002060"/>
                </a:solidFill>
              </a:rPr>
              <a:t>м</a:t>
            </a:r>
            <a:r>
              <a:rPr lang="ru-RU" sz="2000" b="1" dirty="0" err="1" smtClean="0">
                <a:solidFill>
                  <a:srgbClr val="002060"/>
                </a:solidFill>
              </a:rPr>
              <a:t>немодорожками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можно начиная с 4 </a:t>
            </a:r>
            <a:r>
              <a:rPr lang="ru-RU" sz="2000" b="1" dirty="0" smtClean="0">
                <a:solidFill>
                  <a:srgbClr val="002060"/>
                </a:solidFill>
              </a:rPr>
              <a:t>- х </a:t>
            </a:r>
            <a:r>
              <a:rPr lang="ru-RU" sz="2000" b="1" dirty="0">
                <a:solidFill>
                  <a:srgbClr val="002060"/>
                </a:solidFill>
              </a:rPr>
              <a:t>лет. </a:t>
            </a: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начальном этапе материал должен быть в цветном варианте, чтобы </a:t>
            </a:r>
            <a:r>
              <a:rPr lang="ru-RU" sz="2000" b="1" dirty="0" smtClean="0">
                <a:solidFill>
                  <a:srgbClr val="002060"/>
                </a:solidFill>
              </a:rPr>
              <a:t>привлечь </a:t>
            </a:r>
            <a:r>
              <a:rPr lang="ru-RU" sz="2000" b="1" dirty="0">
                <a:solidFill>
                  <a:srgbClr val="002060"/>
                </a:solidFill>
              </a:rPr>
              <a:t>внимание </a:t>
            </a:r>
            <a:r>
              <a:rPr lang="ru-RU" sz="2000" b="1" dirty="0" smtClean="0">
                <a:solidFill>
                  <a:srgbClr val="002060"/>
                </a:solidFill>
              </a:rPr>
              <a:t>детей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вызвать у них интерес</a:t>
            </a:r>
            <a:r>
              <a:rPr lang="ru-RU" sz="2000" b="1" dirty="0">
                <a:solidFill>
                  <a:srgbClr val="002060"/>
                </a:solidFill>
              </a:rPr>
              <a:t>. Далее можно </a:t>
            </a:r>
            <a:r>
              <a:rPr lang="ru-RU" sz="2000" b="1" dirty="0" smtClean="0">
                <a:solidFill>
                  <a:srgbClr val="002060"/>
                </a:solidFill>
              </a:rPr>
              <a:t>использовать черно- белые рисунки.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мнемодорожка сидел воробей на сосне, заснул и свалился во сне&lt;br /&gt;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" y="647699"/>
            <a:ext cx="8172453" cy="272415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7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13126"/>
            <a:ext cx="8477249" cy="344487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+mn-lt"/>
              </a:rPr>
              <a:t>Как  заниматься?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1. В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самом начале рассмотрите все квадратики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мнемодорожки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2. Выразительно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прочитайте текст.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3. Повторите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прочтение текста, при этом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указывая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на картинку в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мнемодорожке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. Соедините все изображения в единое целое.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4. Поинтересуетесь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все ли малыш понял, если что не понятно, стоит объяснить в доступной для него форме.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5.Читаете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еще раз для закрепления материала.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6. Попросите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малыша повторить то, что он запомнил, глядя на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мнемодорожку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. Используйте этот приём для развития речи.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https://promany.ru/wp-content/uploads/2019/03/%D0%90%D1%83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5555" r="1068" b="4040"/>
          <a:stretch/>
        </p:blipFill>
        <p:spPr bwMode="auto">
          <a:xfrm>
            <a:off x="400050" y="257175"/>
            <a:ext cx="5514976" cy="170497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romany.ru/wp-content/uploads/2019/03/%D0%B0%D0%BC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712" r="1068" b="5892"/>
          <a:stretch/>
        </p:blipFill>
        <p:spPr bwMode="auto">
          <a:xfrm>
            <a:off x="3314701" y="2209800"/>
            <a:ext cx="5486400" cy="168592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1" y="4190999"/>
            <a:ext cx="8353424" cy="2409825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Мнемодорожку</a:t>
            </a:r>
            <a:r>
              <a:rPr lang="ru-RU" sz="2000" b="1" dirty="0">
                <a:solidFill>
                  <a:srgbClr val="002060"/>
                </a:solidFill>
              </a:rPr>
              <a:t> можно составить </a:t>
            </a:r>
            <a:r>
              <a:rPr lang="ru-RU" sz="2000" b="1" dirty="0" smtClean="0">
                <a:solidFill>
                  <a:srgbClr val="002060"/>
                </a:solidFill>
              </a:rPr>
              <a:t>самостоятельно. Последовательно  </a:t>
            </a:r>
            <a:r>
              <a:rPr lang="ru-RU" sz="2000" b="1" dirty="0">
                <a:solidFill>
                  <a:srgbClr val="002060"/>
                </a:solidFill>
              </a:rPr>
              <a:t>создание дорожки выглядит примерно, так: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Читаете </a:t>
            </a:r>
            <a:r>
              <a:rPr lang="ru-RU" sz="2000" b="1" dirty="0">
                <a:solidFill>
                  <a:srgbClr val="002060"/>
                </a:solidFill>
              </a:rPr>
              <a:t>текст.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Берете </a:t>
            </a:r>
            <a:r>
              <a:rPr lang="ru-RU" sz="2000" b="1" dirty="0">
                <a:solidFill>
                  <a:srgbClr val="002060"/>
                </a:solidFill>
              </a:rPr>
              <a:t>лист бумаги, отрезаете от него толстую полоску, и делите эту полоску на нужное количество квадратов.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В </a:t>
            </a:r>
            <a:r>
              <a:rPr lang="ru-RU" sz="2000" b="1" dirty="0">
                <a:solidFill>
                  <a:srgbClr val="002060"/>
                </a:solidFill>
              </a:rPr>
              <a:t>каждом квадрате визуально отображаете слово или слова, которые находятся в этом квадрате.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Осталось </a:t>
            </a:r>
            <a:r>
              <a:rPr lang="ru-RU" sz="2000" b="1" dirty="0">
                <a:solidFill>
                  <a:srgbClr val="002060"/>
                </a:solidFill>
              </a:rPr>
              <a:t>подписать картинки.</a:t>
            </a:r>
          </a:p>
        </p:txBody>
      </p:sp>
      <p:pic>
        <p:nvPicPr>
          <p:cNvPr id="2052" name="Picture 4" descr="https://promany.ru/wp-content/uploads/2019/03/%D0%A3-%D0%B2%D1%8B%D1%81%D0%BE%D0%BA%D0%B3%D0%BE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8469" r="1205" b="6731"/>
          <a:stretch/>
        </p:blipFill>
        <p:spPr bwMode="auto">
          <a:xfrm>
            <a:off x="704851" y="704851"/>
            <a:ext cx="7734300" cy="24003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875" y="4935538"/>
            <a:ext cx="8039099" cy="1655762"/>
          </a:xfrm>
          <a:ln w="3810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Наиболее сложной структурой является </a:t>
            </a:r>
            <a:r>
              <a:rPr lang="ru-RU" sz="2800" b="1" dirty="0" err="1">
                <a:solidFill>
                  <a:srgbClr val="002060"/>
                </a:solidFill>
              </a:rPr>
              <a:t>мнемотаблица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Она состоит из блока схематических </a:t>
            </a:r>
            <a:r>
              <a:rPr lang="ru-RU" b="1" dirty="0" smtClean="0">
                <a:solidFill>
                  <a:srgbClr val="002060"/>
                </a:solidFill>
              </a:rPr>
              <a:t>изображений,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который </a:t>
            </a:r>
            <a:r>
              <a:rPr lang="ru-RU" b="1" dirty="0">
                <a:solidFill>
                  <a:srgbClr val="002060"/>
                </a:solidFill>
              </a:rPr>
              <a:t>заложена определённая информация. В качестве символов-заместителей используются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предметные картинки,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силуэтные изображения,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геометрические фигуры.</a:t>
            </a:r>
          </a:p>
          <a:p>
            <a:endParaRPr lang="ru-RU" dirty="0"/>
          </a:p>
        </p:txBody>
      </p:sp>
      <p:pic>
        <p:nvPicPr>
          <p:cNvPr id="8194" name="Picture 2" descr="https://xn--j1ahfl.xn--p1ai/data/images/u169299/t1505631246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73062"/>
            <a:ext cx="5843300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8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675" y="3638550"/>
            <a:ext cx="3238500" cy="59055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C00000"/>
                </a:solidFill>
                <a:latin typeface="+mn-lt"/>
              </a:rPr>
              <a:t>Мнемотаблица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ru-RU" sz="1800" dirty="0" smtClean="0">
                <a:solidFill>
                  <a:srgbClr val="C00000"/>
                </a:solidFill>
                <a:latin typeface="+mn-lt"/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«Домашние животные»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575" y="4524375"/>
            <a:ext cx="8334375" cy="2114550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err="1">
                <a:solidFill>
                  <a:srgbClr val="002060"/>
                </a:solidFill>
              </a:rPr>
              <a:t>Мнемотаблицы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используются </a:t>
            </a:r>
            <a:r>
              <a:rPr lang="ru-RU" sz="2000" b="1" dirty="0" smtClean="0">
                <a:solidFill>
                  <a:srgbClr val="002060"/>
                </a:solidFill>
              </a:rPr>
              <a:t> для: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обогащения </a:t>
            </a:r>
            <a:r>
              <a:rPr lang="ru-RU" sz="2000" b="1" dirty="0">
                <a:solidFill>
                  <a:srgbClr val="002060"/>
                </a:solidFill>
              </a:rPr>
              <a:t>словарного запаса;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обучении составлению рассказов по картине и серии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картин</a:t>
            </a:r>
            <a:r>
              <a:rPr lang="ru-RU" sz="2000" b="1" dirty="0">
                <a:solidFill>
                  <a:srgbClr val="002060"/>
                </a:solidFill>
              </a:rPr>
              <a:t>; описательных рассказов, творческих рассказов;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пересказах художественной литературы;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отгадывании и загадывании загадок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при заучивании стихов.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1028" name="Picture 4" descr="https://i.pinimg.com/736x/49/85/82/49858243f5a45f96f802413f7b813e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87363"/>
            <a:ext cx="4163482" cy="3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11.fotocdn.net/s119/3aa16e36073b87ed/public_pin_l/2724929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7838"/>
            <a:ext cx="4213224" cy="31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86350" y="3638550"/>
            <a:ext cx="32385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 smtClean="0">
                <a:solidFill>
                  <a:srgbClr val="C00000"/>
                </a:solidFill>
                <a:latin typeface="+mn-lt"/>
              </a:rPr>
              <a:t>Мнемотаблица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ru-RU" sz="1800" dirty="0" smtClean="0">
                <a:solidFill>
                  <a:srgbClr val="C00000"/>
                </a:solidFill>
                <a:latin typeface="+mn-lt"/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1800" smtClean="0">
                <a:solidFill>
                  <a:srgbClr val="C00000"/>
                </a:solidFill>
                <a:latin typeface="+mn-lt"/>
              </a:rPr>
              <a:t>Домашняя мебель»»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5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0" y="4524374"/>
            <a:ext cx="7772399" cy="614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solidFill>
                  <a:srgbClr val="002060"/>
                </a:solidFill>
              </a:rPr>
              <a:t>Мнемотаблица</a:t>
            </a:r>
            <a:r>
              <a:rPr lang="ru-RU" sz="2000" dirty="0" smtClean="0">
                <a:solidFill>
                  <a:srgbClr val="002060"/>
                </a:solidFill>
              </a:rPr>
              <a:t>, которую можно использовать при заучивании стихотворения «Овощи».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xn--j1ahfl.xn--p1ai/data/images/u169299/t1505631246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/>
        </p:blipFill>
        <p:spPr bwMode="auto">
          <a:xfrm>
            <a:off x="1831976" y="120650"/>
            <a:ext cx="5511799" cy="431123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" y="5267325"/>
            <a:ext cx="8582025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методике развития речи особое место занимает работа, направленная на воспитание у детей любви к поэзии, ознакомление с поэтическими произведениями, развитие умений воспринимать и выразительно воспроизводить стихи. Каждое словесное произведение, усвоенное памятью ребенка, обогащает словарный фонд, формирующий его собственную речь.</a:t>
            </a:r>
          </a:p>
        </p:txBody>
      </p:sp>
    </p:spTree>
    <p:extLst>
      <p:ext uri="{BB962C8B-B14F-4D97-AF65-F5344CB8AC3E}">
        <p14:creationId xmlns:p14="http://schemas.microsoft.com/office/powerpoint/2010/main" val="422678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1122363"/>
            <a:ext cx="2057400" cy="2335212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Эту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мнемотаблицу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можно использовать при  заучивании стихотворения «Белый мишка»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xn--j1ahfl.xn--p1ai/data/images/u169299/t1505631246a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11150"/>
            <a:ext cx="55340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8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250" y="323851"/>
            <a:ext cx="8267700" cy="6067424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u="sng" dirty="0" smtClean="0">
                <a:solidFill>
                  <a:schemeClr val="accent5">
                    <a:lumMod val="50000"/>
                  </a:schemeClr>
                </a:solidFill>
              </a:rPr>
              <a:t>  Благодаря </a:t>
            </a:r>
            <a:r>
              <a:rPr lang="ru-RU" sz="2600" b="1" u="sng" dirty="0">
                <a:solidFill>
                  <a:schemeClr val="accent5">
                    <a:lumMod val="50000"/>
                  </a:schemeClr>
                </a:solidFill>
              </a:rPr>
              <a:t>использованию </a:t>
            </a:r>
            <a:r>
              <a:rPr lang="ru-RU" sz="2600" b="1" u="sng" dirty="0" smtClean="0">
                <a:solidFill>
                  <a:schemeClr val="accent5">
                    <a:lumMod val="50000"/>
                  </a:schemeClr>
                </a:solidFill>
              </a:rPr>
              <a:t>мнемотехники,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u="sng" dirty="0" smtClean="0">
                <a:solidFill>
                  <a:schemeClr val="accent5">
                    <a:lumMod val="50000"/>
                  </a:schemeClr>
                </a:solidFill>
              </a:rPr>
              <a:t>педагоги </a:t>
            </a:r>
            <a:r>
              <a:rPr lang="ru-RU" sz="2600" b="1" u="sng" dirty="0">
                <a:solidFill>
                  <a:schemeClr val="accent5">
                    <a:lumMod val="50000"/>
                  </a:schemeClr>
                </a:solidFill>
              </a:rPr>
              <a:t>решают следующие </a:t>
            </a:r>
            <a:r>
              <a:rPr lang="ru-RU" sz="2600" b="1" u="sng" dirty="0" smtClean="0">
                <a:solidFill>
                  <a:schemeClr val="accent5">
                    <a:lumMod val="50000"/>
                  </a:schemeClr>
                </a:solidFill>
              </a:rPr>
              <a:t>проблемы у </a:t>
            </a:r>
            <a:r>
              <a:rPr lang="ru-RU" sz="2600" b="1" u="sng" dirty="0">
                <a:solidFill>
                  <a:schemeClr val="accent5">
                    <a:lumMod val="50000"/>
                  </a:schemeClr>
                </a:solidFill>
              </a:rPr>
              <a:t>детей</a:t>
            </a:r>
            <a:r>
              <a:rPr lang="ru-RU" sz="26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развитие памяти, сохранения и запоминания информации;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логического мышления;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становление речи, в частности </a:t>
            </a:r>
            <a:r>
              <a:rPr lang="ru-RU" b="1">
                <a:solidFill>
                  <a:schemeClr val="accent5">
                    <a:lumMod val="50000"/>
                  </a:schemeClr>
                </a:solidFill>
              </a:rPr>
              <a:t>улучшение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дикции;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помогает ребенку научиться правильно формировать свои мысли и составлять предложения;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повышает способность концентрировать внимание на одном занятии;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техника формирует возможность составлять рассказы и пересказывать прочитанный текст, облегчает процесс заучивания стихов.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9175" y="1038226"/>
            <a:ext cx="3886199" cy="3752850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   Мнемотехника - очень </a:t>
            </a:r>
            <a:r>
              <a:rPr lang="ru-RU" sz="2000" b="1" dirty="0">
                <a:solidFill>
                  <a:srgbClr val="002060"/>
                </a:solidFill>
              </a:rPr>
              <a:t>древняя наука, которая имеет свою историю. Термин был введён Пифагором ещё в </a:t>
            </a:r>
            <a:r>
              <a:rPr lang="en-US" sz="2000" b="1" dirty="0" smtClean="0">
                <a:solidFill>
                  <a:srgbClr val="002060"/>
                </a:solidFill>
              </a:rPr>
              <a:t>VI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веке до нашей эры. Феноменальная память, которой владел Юлий </a:t>
            </a:r>
            <a:r>
              <a:rPr lang="ru-RU" sz="2000" b="1" dirty="0" smtClean="0">
                <a:solidFill>
                  <a:srgbClr val="002060"/>
                </a:solidFill>
              </a:rPr>
              <a:t>Цезарь - это </a:t>
            </a:r>
            <a:r>
              <a:rPr lang="ru-RU" sz="2000" b="1" dirty="0">
                <a:solidFill>
                  <a:srgbClr val="002060"/>
                </a:solidFill>
              </a:rPr>
              <a:t>результат применения мнемотехники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В настоящее время использование </a:t>
            </a:r>
            <a:r>
              <a:rPr lang="ru-RU" sz="2000" b="1" dirty="0">
                <a:solidFill>
                  <a:srgbClr val="002060"/>
                </a:solidFill>
              </a:rPr>
              <a:t>приемов мнемотехники для развития </a:t>
            </a:r>
            <a:r>
              <a:rPr lang="ru-RU" sz="2000" b="1" dirty="0" smtClean="0">
                <a:solidFill>
                  <a:srgbClr val="002060"/>
                </a:solidFill>
              </a:rPr>
              <a:t>речи дошкольников популярное направление в педагогике.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ykl-res.azureedge.net/bf4331ac-91d7-4d7a-b47d-236a64f01794/%D0%9F%D0%B8%D1%84%D0%B0%D0%B3%D0%BE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9" y="847725"/>
            <a:ext cx="3704446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425" y="5953125"/>
            <a:ext cx="332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Пифагор Самосский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>
                <a:solidFill>
                  <a:srgbClr val="C00000"/>
                </a:solidFill>
              </a:rPr>
              <a:t>около 570—490 годов до н. э.)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795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2076451"/>
            <a:ext cx="3848101" cy="2886074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Мнемотехника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(в переводе с греческого -«</a:t>
            </a:r>
            <a:r>
              <a:rPr lang="ru-RU" sz="2000" i="1" dirty="0">
                <a:solidFill>
                  <a:srgbClr val="002060"/>
                </a:solidFill>
              </a:rPr>
              <a:t>искусство запоминания</a:t>
            </a:r>
            <a:r>
              <a:rPr lang="ru-RU" sz="2000" i="1" dirty="0" smtClean="0">
                <a:solidFill>
                  <a:srgbClr val="002060"/>
                </a:solidFill>
              </a:rPr>
              <a:t>»)</a:t>
            </a:r>
            <a:r>
              <a:rPr lang="ru-RU" sz="2000" b="1" dirty="0" smtClean="0">
                <a:solidFill>
                  <a:srgbClr val="002060"/>
                </a:solidFill>
              </a:rPr>
              <a:t> – система различных приёмов, облегчающих запоминание и увеличивающих объём памяти путём образования дополнительных ассоциаций.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читаем мнемодорож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162050"/>
            <a:ext cx="4286370" cy="42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025" y="1304926"/>
            <a:ext cx="3771900" cy="3790950"/>
          </a:xfrm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У </a:t>
            </a:r>
            <a:r>
              <a:rPr lang="ru-RU" sz="2000" b="1" dirty="0">
                <a:solidFill>
                  <a:srgbClr val="002060"/>
                </a:solidFill>
              </a:rPr>
              <a:t>дошкольников память носит непроизвольный характер, т</a:t>
            </a:r>
            <a:r>
              <a:rPr lang="ru-RU" sz="2000" b="1" dirty="0" smtClean="0">
                <a:solidFill>
                  <a:srgbClr val="002060"/>
                </a:solidFill>
              </a:rPr>
              <a:t>. е</a:t>
            </a:r>
            <a:r>
              <a:rPr lang="ru-RU" sz="2000" b="1" dirty="0">
                <a:solidFill>
                  <a:srgbClr val="002060"/>
                </a:solidFill>
              </a:rPr>
              <a:t>. лучше запоминаются предметы, события, явления. Еще  К. Д. Ушинский писал: «Учите ребенка каким-нибудь неизвестным ему пяти словам – он будет долго и напрасно мучиться, но свяжите двадцать таких слов с картинками, и он их усвоит на лету</a:t>
            </a:r>
            <a:r>
              <a:rPr lang="ru-RU" sz="2000" b="1" dirty="0" smtClean="0">
                <a:solidFill>
                  <a:srgbClr val="002060"/>
                </a:solidFill>
              </a:rPr>
              <a:t>». Этому-то </a:t>
            </a:r>
            <a:r>
              <a:rPr lang="ru-RU" sz="2000" b="1" dirty="0">
                <a:solidFill>
                  <a:srgbClr val="002060"/>
                </a:solidFill>
              </a:rPr>
              <a:t>и способствует мнемотехника.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ребенок 4 года занимается по мнемодорож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14350"/>
            <a:ext cx="47625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8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6" y="5219700"/>
            <a:ext cx="8629650" cy="147637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Мнемотехнику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дошкольной педагогике называют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 - разному: Воробьёва В.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азывает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эту методику сенсорно – графическими схемами, Ткаченко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Т. А.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– предметно- схематическими  моделями,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Ефименкова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Л. Н. - схемой составления рассказа.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book.sibverk.ru/image/trumb/500x500/13-8491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r="14467"/>
          <a:stretch/>
        </p:blipFill>
        <p:spPr bwMode="auto">
          <a:xfrm>
            <a:off x="800100" y="219075"/>
            <a:ext cx="3321977" cy="4705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ain-cdn.goods.ru/big1/hlr-system/15474131030/100024939929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52" y="304801"/>
            <a:ext cx="3233547" cy="4686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1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5" y="4352925"/>
            <a:ext cx="8572500" cy="2366963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   Суть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мнемотехники заключается в следующем: на каждое слово или словосочетание придумывается картинка, таким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образом,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весь текст зарисовывается схематично. Глядя на эти схемы-рисунки, ребёнок легко воспроизводит текстовую информацию. Схемы служат своеобразным зрительным планом для создания монологов, помогают детям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выстраивать связность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последовательность, лексико-грамматическую наполняемость рассказа. Как любая работа, мнемотехника строится от простого к сложному. </a:t>
            </a:r>
          </a:p>
        </p:txBody>
      </p:sp>
      <p:pic>
        <p:nvPicPr>
          <p:cNvPr id="5" name="Рисунок 4" descr="https://ds05.infourok.ru/uploads/ex/0234/0012171b-62b78412/hello_html_f4a6d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61925"/>
            <a:ext cx="5799138" cy="40671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7969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51" y="5019675"/>
            <a:ext cx="3619500" cy="4762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Структура мнемотехники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" y="5657850"/>
            <a:ext cx="8505825" cy="96202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Работу </a:t>
            </a:r>
            <a:r>
              <a:rPr lang="ru-RU" sz="2000" b="1" dirty="0">
                <a:solidFill>
                  <a:srgbClr val="002060"/>
                </a:solidFill>
              </a:rPr>
              <a:t>необходимо начинать с простейших </a:t>
            </a:r>
            <a:r>
              <a:rPr lang="ru-RU" sz="2000" b="1" dirty="0" err="1">
                <a:solidFill>
                  <a:srgbClr val="002060"/>
                </a:solidFill>
              </a:rPr>
              <a:t>мнемоквадратов</a:t>
            </a:r>
            <a:r>
              <a:rPr lang="ru-RU" sz="2000" b="1" dirty="0">
                <a:solidFill>
                  <a:srgbClr val="002060"/>
                </a:solidFill>
              </a:rPr>
              <a:t>, последовательно переходить к </a:t>
            </a:r>
            <a:r>
              <a:rPr lang="ru-RU" sz="2000" b="1" dirty="0" err="1">
                <a:solidFill>
                  <a:srgbClr val="002060"/>
                </a:solidFill>
              </a:rPr>
              <a:t>мнемодорожкам</a:t>
            </a:r>
            <a:r>
              <a:rPr lang="ru-RU" sz="2000" b="1" dirty="0">
                <a:solidFill>
                  <a:srgbClr val="002060"/>
                </a:solidFill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</a:rPr>
              <a:t>мнемотаблицам</a:t>
            </a:r>
            <a:r>
              <a:rPr lang="ru-RU" sz="2000" b="1" dirty="0" smtClean="0">
                <a:solidFill>
                  <a:srgbClr val="002060"/>
                </a:solidFill>
              </a:rPr>
              <a:t>.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yourspeech.ru/wp-content/uploads/2016/08/yourspeechru_47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4296" r="8472" b="13441"/>
          <a:stretch/>
        </p:blipFill>
        <p:spPr bwMode="auto">
          <a:xfrm>
            <a:off x="981076" y="400048"/>
            <a:ext cx="7324724" cy="464820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0721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950" y="5438775"/>
            <a:ext cx="8420099" cy="119062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Мнемоквадрат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это отдельное изображение с закодированной информацией. Рисунок в квадрате обозначает либо одно слово, либо словосочетание, либо простое предложение.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https://ds02.infourok.ru/uploads/ex/1162/000750d9-778b805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42887"/>
            <a:ext cx="6572249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3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4651" y="4181475"/>
            <a:ext cx="3333750" cy="457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Примеры </a:t>
            </a:r>
            <a:r>
              <a:rPr lang="ru-RU" sz="2000" dirty="0" err="1" smtClean="0">
                <a:solidFill>
                  <a:srgbClr val="C00000"/>
                </a:solidFill>
                <a:latin typeface="+mn-lt"/>
              </a:rPr>
              <a:t>мнемоквадратов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876800"/>
            <a:ext cx="8486775" cy="1562100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Это может быть как предмет, так и действие. Например, для того, чтобы ребёнок в детском саду знал, где его шкаф, на дверцу шкафа наклеивают картинку с изображением «Зайчика». Таким образом, ребёнок запоминает, что  в шкафу, на котором  изображён «Зайчик», хранятся его вещи.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8" name="Picture 4" descr="https://myslide.ru/documents_4/f622b96dcd1de63eaba5e6c0a445a676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41500" r="4791" b="19667"/>
          <a:stretch/>
        </p:blipFill>
        <p:spPr bwMode="auto">
          <a:xfrm>
            <a:off x="4667250" y="1142999"/>
            <a:ext cx="4082506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myslide.ru/documents_4/f622b96dcd1de63eaba5e6c0a445a676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6334" r="52418" b="24500"/>
          <a:stretch/>
        </p:blipFill>
        <p:spPr bwMode="auto">
          <a:xfrm>
            <a:off x="342900" y="1162050"/>
            <a:ext cx="4010066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9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608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    Суть мнемотехники заключается в следующем: на каждое слово или словосочетание придумывается картинка, таким образом, весь текст зарисовывается схематично. Глядя на эти схемы-рисунки, ребёнок легко воспроизводит текстовую информацию. Схемы служат своеобразным зрительным планом для создания монологов, помогают детям выстраивать связность, последовательность, лексико-грамматическую наполняемость рассказа. Как любая работа, мнемотехника строится от простого к сложному. </vt:lpstr>
      <vt:lpstr>Структура мнемотехники</vt:lpstr>
      <vt:lpstr>   Мнемоквадрат – это отдельное изображение с закодированной информацией. Рисунок в квадрате обозначает либо одно слово, либо словосочетание, либо простое предложение.</vt:lpstr>
      <vt:lpstr>Примеры мнемоквадратов</vt:lpstr>
      <vt:lpstr>Презентация PowerPoint</vt:lpstr>
      <vt:lpstr>Презентация PowerPoint</vt:lpstr>
      <vt:lpstr>Как  заниматься? 1. В самом начале рассмотрите все квадратики мнемодорожки. 2. Выразительно прочитайте текст. 3. Повторите прочтение текста, при этом указывая на картинку в мнемодорожке. Соедините все изображения в единое целое. 4. Поинтересуетесь, все ли малыш понял, если что не понятно, стоит объяснить в доступной для него форме. 5.Читаете еще раз для закрепления материала. 6. Попросите малыша повторить то, что он запомнил, глядя на мнемодорожку. Используйте этот приём для развития речи.</vt:lpstr>
      <vt:lpstr>Презентация PowerPoint</vt:lpstr>
      <vt:lpstr>Презентация PowerPoint</vt:lpstr>
      <vt:lpstr>Мнемотаблица  «Домашние животные»</vt:lpstr>
      <vt:lpstr>Презентация PowerPoint</vt:lpstr>
      <vt:lpstr>Эту мнемотаблицу можно использовать при  заучивании стихотворения «Белый мишка»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</dc:creator>
  <cp:lastModifiedBy>BIBL</cp:lastModifiedBy>
  <cp:revision>44</cp:revision>
  <dcterms:created xsi:type="dcterms:W3CDTF">2020-09-28T12:17:53Z</dcterms:created>
  <dcterms:modified xsi:type="dcterms:W3CDTF">2020-10-06T07:46:23Z</dcterms:modified>
</cp:coreProperties>
</file>