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extLst>
    <p:ext uri="smNativeData">
      <pr:smAppRevision xmlns:pr="pr" xmlns="" dt="1444830015" val="698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" d="100"/>
        <a:sy n="22" d="100"/>
      </p:scale>
      <p:origin x="0" y="0"/>
    </p:cViewPr>
  </p:sorterViewPr>
  <p:notesViewPr>
    <p:cSldViewPr>
      <p:cViewPr>
        <p:scale>
          <a:sx n="63" d="100"/>
          <a:sy n="63" d="100"/>
        </p:scale>
        <p:origin x="764" y="212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CA6A-24D3-013C-9DEC-D26984A26B87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B550-1ED3-0143-9DEC-E816FBA26BBD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8QD4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D0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F4b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CFJQAAAAAAAA=="/>
              </a:ext>
            </a:extLst>
          </p:cNvSpPr>
          <p:nvPr>
            <p:ph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AC43-0DD3-015A-9DEC-FB0FE2A26BAE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EBC8-86D3-011D-9DEC-7048A5A26B25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Gk1AAD0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F4bAACFJQAAAAAAAA=="/>
              </a:ext>
            </a:extLst>
          </p:cNvSpPr>
          <p:nvPr>
            <p:ph sz="quarter" idx="2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DDFA-B4D3-012B-9DEC-427E93A26B17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D25D-13D3-0124-9DEC-E5719CA26BB0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D0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D0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Gk1AACFJQAAAAAAAA=="/>
              </a:ext>
            </a:extLst>
          </p:cNvSpPr>
          <p:nvPr>
            <p:ph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D3E0-AED3-0125-9DEC-58709DA26B0D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E29A-D4D3-0114-9DEC-2241ACA26B77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Gk1AACFJQAAAAAAAA=="/>
              </a:ext>
            </a:extLst>
          </p:cNvSpPr>
          <p:nvPr>
            <p:ph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9835-7BD3-016E-9DEC-8D3BD6A26BD8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EFB8-F6D3-0119-9DEC-004CA1A26B55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4018280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CFJQAAAAAAAA=="/>
              </a:ext>
            </a:extLst>
          </p:cNvSpPr>
          <p:nvPr>
            <p:ph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FE02-4CD3-0108-9DEC-BA5DB0A26BEF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K1p7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2/vd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A07A-34D3-0156-9DEC-C203EEA26B97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XTsc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8g/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BB96-D8D3-014D-9DEC-2E18F5A26B7B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Lo6g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7w8v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8D54-1AD3-017B-9DEC-EC2EC3A26BB9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f8A+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C48D-C3D3-0132-9DEC-35678AA26B60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SqpZ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Lj6O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BF35-7BD3-0149-9DEC-8D1CF1A26BD8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CFJQAAAAAAAA=="/>
              </a:ext>
            </a:extLst>
          </p:cNvSpPr>
          <p:nvPr>
            <p:ph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8835-7BD3-017E-9DEC-8D2BC6A26BD8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937F-31D3-0165-9DEC-C730DDA26B92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Gk1AAD0Fg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82518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Gk1AACFJQAAAAAAAA=="/>
              </a:ext>
            </a:extLst>
          </p:cNvSpPr>
          <p:nvPr>
            <p:ph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F42D-63D3-0102-9DEC-9557BAA26BC0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+hP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D32F-61D3-0125-9DEC-97709DA26BC2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6C/g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VYW1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D0FgAAAAAAAA=="/>
              </a:ext>
            </a:extLst>
          </p:cNvSpPr>
          <p:nvPr>
            <p:ph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yKi4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D0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EGMT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F4bAACFJQAAAAAAAA=="/>
              </a:ext>
            </a:extLst>
          </p:cNvSpPr>
          <p:nvPr>
            <p:ph sz="quarter" idx="3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c4Oj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uBgAAGk1AACFJQAAAAAAAA=="/>
              </a:ext>
            </a:extLst>
          </p:cNvSpPr>
          <p:nvPr>
            <p:ph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o4Aj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D977-39D3-012F-9DEC-CF7A97A26B9A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s8P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M2Nw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FC62-2CD3-010A-9DEC-DA5FB2A26B8F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JFRC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NUU1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CFJQAAAAAAAA=="/>
              </a:ext>
            </a:extLst>
          </p:cNvSpPr>
          <p:nvPr>
            <p:ph sz="half" idx="1"/>
          </p:nvPr>
        </p:nvSpPr>
        <p:spPr>
          <a:xfrm>
            <a:off x="430530" y="1578610"/>
            <a:ext cx="4018280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/>
                <a:ea typeface="SimSun" charset="0"/>
                <a:cs typeface="Times New Roman" pitchFamily="1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IRDx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D0FgAAAAAAAA=="/>
              </a:ext>
            </a:extLst>
          </p:cNvSpPr>
          <p:nvPr>
            <p:ph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oXGx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uBgAAGk1AACFJQAAAAAAAA=="/>
              </a:ext>
            </a:extLst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cbGh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E54C01F-51D3-0136-9DEC-A7638EA26BF2}" type="slidenum">
              <a:rPr/>
              <a:pPr algn="r"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EUEh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sNCx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E54C7F8-B6D3-0131-9DEC-406489A26B15}" type="datetime1">
              <a:rPr/>
              <a:pPr algn="l">
                <a:defRPr lang="ru-RU" sz="1200">
                  <a:solidFill>
                    <a:srgbClr val="8C8C8C"/>
                  </a:solidFill>
                </a:defRPr>
              </a:pPr>
              <a:t>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EBL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A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HZ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fld id="{3E54D2FD-B3D3-0124-9DEC-45719CA26B10}" type="datetime1">
              <a:rPr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/>
                  <a:ea typeface="Calibri" pitchFamily="2"/>
                  <a:cs typeface="Calibri" pitchFamily="2"/>
                </a:defRPr>
              </a:pPr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GC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lbn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fld id="{3E549AF7-B9D3-016C-9DEC-4F39D4A26B1A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/>
                  <a:ea typeface="Calibri" pitchFamily="2"/>
                  <a:cs typeface="Calibri" pitchFamily="2"/>
                </a:defRPr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/>
          <a:ea typeface="Calibri" pitchFamily="2"/>
          <a:cs typeface="Calibri" pitchFamily="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4BAAAGw0AAAg0AAAmFgAAA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wCAAA6BcAANAvAACwIgAAA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 marL="0" indent="0" algn="ctr">
              <a:buNone/>
              <a:defRPr lang="ru-RU">
                <a:solidFill>
                  <a:srgbClr val="8C8C8C"/>
                </a:solidFill>
              </a:defRPr>
            </a:pPr>
            <a:endParaRPr/>
          </a:p>
        </p:txBody>
      </p:sp>
      <p:pic>
        <p:nvPicPr>
          <p:cNvPr id="4" name="Picture 4" descr="D:\мамуля\фон для презентаций\0020-061-Mir-japonskoj-poezii.jpg"/>
          <p:cNvPicPr>
            <a:picLocks noChangeAspect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B8AAABkAAAAZAAAAAAAAAAXAAAAFAAAAAAAAAAAAAAA/38AAP9/AAAAAAAACQAAAAQAAABWQrM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AAAAAKb///9AOAAAMCoAAAAAAAA="/>
              </a:ext>
            </a:extLst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0" y="-57150"/>
            <a:ext cx="9144000" cy="6915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7"/>
          <p:cNvSpPr>
            <a:extLst>
              <a:ext uri="smNativeData">
                <pr:smNativeData xmlns:pr="pr" xmlns="" val="SMDATA_12_P1seV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AAAAAAAAAABQAAAAZAAAAGQAAAAAAAAAy8vLAAAAAAAAAAAAUAAAAGQAAABkAAAAAAAAABcAAAAUAAAAAAAAAAAAAAD/fwAA/38AAAAAAAAJAAAABAAAAAAAAAAMAAAAEAAAAAAAAAAAAAAAAAAAAAAAAAAeAAAAaAAAAAAAAAAAAAAAAAAAAAAAAAAAAAAAECcAABAnAAAAAAAAAAAAAAAAAAAAAAAAAAAAAAAAAAAAAAAAAAAAAGQAAAAAAAAAwMD/AAAAAABkAAAAMgAAAAAAAABkAAAAAAAAAH9/fwAKAAAAHwAAAFQAAABPgb0F////AQAAAAAAAAAAAAAAAAAAAAAAAAAAAAAAAAAAAAAAAAAAAAAAAn9/fwAAAAAAy8vLAMDA/wB/f38AAAAAAAAAAAAAAAAAAAAAAAAAAAAhAAAAGAAAABQAAAAbCgAAwgEAAMgwAAABCAAAAAAAAA=="/>
              </a:ext>
            </a:extLst>
          </p:cNvSpPr>
          <p:nvPr/>
        </p:nvSpPr>
        <p:spPr>
          <a:xfrm>
            <a:off x="1642745" y="285750"/>
            <a:ext cx="6287135" cy="10153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508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1400" dirty="0" smtClean="0">
                <a:solidFill>
                  <a:srgbClr val="403153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.</a:t>
            </a:r>
            <a:endParaRPr lang="ru-RU" sz="800" dirty="0">
              <a:solidFill>
                <a:srgbClr val="403153"/>
              </a:solidFill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Arial" pitchFamily="2"/>
              <a:ea typeface="Calibri" pitchFamily="2"/>
              <a:cs typeface="Arial" pitchFamily="2"/>
            </a:endParaRPr>
          </a:p>
        </p:txBody>
      </p:sp>
      <p:sp>
        <p:nvSpPr>
          <p:cNvPr id="6" name="TextBox 9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XBgAAjAoAABkyAAAoHAAAAAAAAA=="/>
              </a:ext>
            </a:extLst>
          </p:cNvSpPr>
          <p:nvPr/>
        </p:nvSpPr>
        <p:spPr>
          <a:xfrm>
            <a:off x="1071245" y="1714500"/>
            <a:ext cx="7072630" cy="2862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600">
                <a:solidFill>
                  <a:srgbClr val="006600"/>
                </a:solidFill>
                <a:latin typeface="Times New Roman" pitchFamily="1"/>
                <a:ea typeface="Calibri" pitchFamily="2"/>
                <a:cs typeface="Times New Roman" pitchFamily="1"/>
              </a:rPr>
              <a:t>                     </a:t>
            </a:r>
            <a:r>
              <a:rPr lang="ru-RU" sz="3600">
                <a:solidFill>
                  <a:srgbClr val="336600"/>
                </a:solidFill>
                <a:latin typeface="Times New Roman" pitchFamily="1"/>
                <a:ea typeface="Calibri" pitchFamily="2"/>
                <a:cs typeface="Times New Roman" pitchFamily="1"/>
              </a:rPr>
              <a:t>ТЕХНИКА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600">
                <a:solidFill>
                  <a:srgbClr val="336600"/>
                </a:solidFill>
                <a:latin typeface="Times New Roman" pitchFamily="1"/>
                <a:ea typeface="Calibri" pitchFamily="2"/>
                <a:cs typeface="Times New Roman" pitchFamily="1"/>
              </a:rPr>
              <a:t>             набивная аппликация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600">
                <a:solidFill>
                  <a:srgbClr val="336600"/>
                </a:solidFill>
                <a:latin typeface="Times New Roman" pitchFamily="1"/>
                <a:ea typeface="Calibri" pitchFamily="2"/>
                <a:cs typeface="Times New Roman" pitchFamily="1"/>
              </a:rPr>
              <a:t>         Тема: «Тучка и солнышко»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36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3600"/>
          </a:p>
        </p:txBody>
      </p:sp>
      <p:sp>
        <p:nvSpPr>
          <p:cNvPr id="7" name="TextBox 10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IBwAA9iAAAK8bAADvJAAAAAAAAA=="/>
              </a:ext>
            </a:extLst>
          </p:cNvSpPr>
          <p:nvPr/>
        </p:nvSpPr>
        <p:spPr>
          <a:xfrm>
            <a:off x="1143000" y="5358130"/>
            <a:ext cx="335724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Подготовила: воспитатель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Бычкова Оксана Вячеславовна</a:t>
            </a:r>
          </a:p>
        </p:txBody>
      </p:sp>
      <p:sp>
        <p:nvSpPr>
          <p:cNvPr id="8" name="TextBox 1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5FQAArCYAAMslAADBKAAAAAAAAA=="/>
              </a:ext>
            </a:extLst>
          </p:cNvSpPr>
          <p:nvPr/>
        </p:nvSpPr>
        <p:spPr>
          <a:xfrm>
            <a:off x="3571875" y="6286500"/>
            <a:ext cx="2571750" cy="3384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1600" dirty="0" smtClean="0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г.о. </a:t>
            </a:r>
            <a:r>
              <a:rPr lang="ru-RU" sz="1600" dirty="0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Серпухов </a:t>
            </a:r>
            <a:r>
              <a:rPr lang="ru-RU" sz="1600" dirty="0" smtClean="0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2017г</a:t>
            </a:r>
            <a:r>
              <a:rPr lang="ru-RU" sz="1600" dirty="0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.</a:t>
            </a:r>
          </a:p>
        </p:txBody>
      </p:sp>
    </p:spTree>
  </p:cSld>
  <p:clrMapOvr>
    <a:masterClrMapping/>
  </p:clrMapOvr>
  <p:transition>
    <p:newsflash/>
    <p:extLst>
      <p:ext uri="smNativeData">
        <pr:smNativeData xmlns:pr="pr" xmlns="" val="P1seVgAAAAAgAwAAAAAAAB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i5yf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o6iI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1" y="0"/>
            <a:ext cx="9144000" cy="72015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Rs8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CAQAAwgEAAO82AAA5KwAAAAAAAA=="/>
              </a:ext>
            </a:extLst>
          </p:cNvSpPr>
          <p:nvPr/>
        </p:nvSpPr>
        <p:spPr>
          <a:xfrm>
            <a:off x="285750" y="285750"/>
            <a:ext cx="8644255" cy="6740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3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Приклеить дождевые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струйки с каплями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тучке так, чтобы они были 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длины</a:t>
            </a: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5" name="Рисунок 5" descr="http://www.maam.ru/upload/blogs/detsad-262570-1416490260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zMyIv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kRwAAFEBAABAOAAAGBU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755" y="214290"/>
            <a:ext cx="4500245" cy="32867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6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OGgAAGBUAANszAAC6IgAAAAAAAA=="/>
              </a:ext>
            </a:extLst>
          </p:cNvSpPr>
          <p:nvPr/>
        </p:nvSpPr>
        <p:spPr>
          <a:xfrm>
            <a:off x="4357370" y="3429000"/>
            <a:ext cx="4072255" cy="2216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/>
              <a:t>                                                         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b="1" dirty="0"/>
              <a:t>          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Тучка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готова.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7" name="Рисунок 7" descr="http://www.maam.ru/upload/blogs/detsad-262570-1416490287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B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QEAALMQAAB9GQAA3ygAAAAAAAA=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995" y="3572509"/>
            <a:ext cx="3929380" cy="30714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d"/>
    <p:extLst>
      <p:ext uri="smNativeData">
        <pr:smNativeData xmlns:pr="pr" xmlns="" val="P1seVgAAAAAgAwAAAAAAAAoAAAAD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Cr1LM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y1KAQ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hAAAAUQEAAEA4AAA9JgAAAAAAAA=="/>
              </a:ext>
            </a:extLst>
          </p:cNvSpPr>
          <p:nvPr/>
        </p:nvSpPr>
        <p:spPr>
          <a:xfrm>
            <a:off x="142875" y="213995"/>
            <a:ext cx="9001125" cy="60020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b="1" dirty="0" smtClean="0">
                <a:latin typeface="Times New Roman" pitchFamily="1"/>
                <a:ea typeface="Calibri" pitchFamily="2"/>
                <a:cs typeface="Times New Roman" pitchFamily="1"/>
              </a:rPr>
              <a:t>СОЛНЫШКО</a:t>
            </a:r>
            <a:endParaRPr lang="ru-RU" sz="2800" b="1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Для солнышка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вырезать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из желтого картона два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круга диаметром 7 и 12 см.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5" name="Рисунок 5" descr="http://www.maam.ru/upload/blogs/detsad-262570-1416490388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0v0sG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h0AAFEBAABaNwAAGBUAAAAAAAA="/>
              </a:ext>
            </a:extLst>
          </p:cNvPicPr>
          <p:nvPr/>
        </p:nvPicPr>
        <p:blipFill>
          <a:blip r:embed="rId3" cstate="print">
            <a:lum bright="30000" contrast="20000"/>
          </a:blip>
          <a:stretch>
            <a:fillRect/>
          </a:stretch>
        </p:blipFill>
        <p:spPr>
          <a:xfrm>
            <a:off x="5000628" y="928670"/>
            <a:ext cx="3786182" cy="28575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6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wUOgY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IAAALBgAAC01AABfJgAAAAAAAA=="/>
              </a:ext>
            </a:extLst>
          </p:cNvSpPr>
          <p:nvPr/>
        </p:nvSpPr>
        <p:spPr>
          <a:xfrm>
            <a:off x="4643754" y="3929380"/>
            <a:ext cx="4500245" cy="2308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В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середину маленького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круга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приклеить смятую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салфетку для придания объема.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7" name="Рисунок 7" descr="http://www.maam.ru/upload/blogs/detsad-262570-1416490427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BAAE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QEAABgVAABeGgAAEykAAAAAAAA="/>
              </a:ext>
            </a:extLst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500034" y="3357562"/>
            <a:ext cx="3571902" cy="28193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/>
    <p:extLst>
      <p:ext uri="smNativeData">
        <pr:smNativeData xmlns:pr="pr" xmlns="" val="P1seVgAAAAAgAwAAAAAAAAo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C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hAAAAUQEAAF83AABgJwAAAAAAAA=="/>
              </a:ext>
            </a:extLst>
          </p:cNvSpPr>
          <p:nvPr/>
        </p:nvSpPr>
        <p:spPr>
          <a:xfrm>
            <a:off x="142875" y="213995"/>
            <a:ext cx="8858250" cy="61868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Обклеить </a:t>
            </a:r>
            <a:r>
              <a:rPr lang="ru-RU" sz="2800" dirty="0">
                <a:latin typeface="Times New Roman" pitchFamily="18" charset="0"/>
                <a:ea typeface="Calibri" pitchFamily="2"/>
                <a:cs typeface="Times New Roman" pitchFamily="18" charset="0"/>
              </a:rPr>
              <a:t>круг 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8" charset="0"/>
                <a:ea typeface="Calibri" pitchFamily="2"/>
                <a:cs typeface="Times New Roman" pitchFamily="18" charset="0"/>
              </a:rPr>
              <a:t>салфеткой желтого </a:t>
            </a: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цвета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sp>
        <p:nvSpPr>
          <p:cNvPr id="5" name="Rectangle 3"/>
          <p:cNvSpPr>
            <a:extLst>
              <a:ext uri="smNativeData">
                <pr:smNativeData xmlns:pr="pr" xmlns="" val="SMDATA_12_P1seV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HEBAADlAQAAAAAAAA=="/>
              </a:ext>
            </a:extLst>
          </p:cNvSpPr>
          <p:nvPr/>
        </p:nvSpPr>
        <p:spPr>
          <a:xfrm>
            <a:off x="0" y="0"/>
            <a:ext cx="234315" cy="307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1400">
                <a:solidFill>
                  <a:srgbClr val="333333"/>
                </a:solidFill>
                <a:latin typeface="Arial" pitchFamily="2"/>
                <a:ea typeface="Times New Roman" pitchFamily="1"/>
                <a:cs typeface="Arial" pitchFamily="2"/>
              </a:rPr>
              <a:t>.</a:t>
            </a:r>
            <a:endParaRPr lang="ru-RU">
              <a:latin typeface="Arial" pitchFamily="2"/>
              <a:ea typeface="Calibri" pitchFamily="2"/>
              <a:cs typeface="Arial" pitchFamily="2"/>
            </a:endParaRPr>
          </a:p>
        </p:txBody>
      </p:sp>
      <p:pic>
        <p:nvPicPr>
          <p:cNvPr id="6" name="Рисунок 7" descr="http://www.maam.ru/upload/blogs/detsad-262570-1416490447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B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IBwAAFEBAABaNwAAVhMAAAAAAAA="/>
              </a:ext>
            </a:extLst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572000" y="213995"/>
            <a:ext cx="4425950" cy="29292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TextBox 8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ERERE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DHgAAuxcAANszAAAXIwAAAAAAAA=="/>
              </a:ext>
            </a:extLst>
          </p:cNvSpPr>
          <p:nvPr/>
        </p:nvSpPr>
        <p:spPr>
          <a:xfrm>
            <a:off x="4643755" y="3857625"/>
            <a:ext cx="4305300" cy="1846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Приклеить объемный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маленький круг </a:t>
            </a:r>
            <a:endParaRPr lang="ru-RU" sz="28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в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середину большого </a:t>
            </a:r>
            <a:endParaRPr lang="ru-RU" sz="28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круга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sz="2800" dirty="0"/>
          </a:p>
        </p:txBody>
      </p:sp>
      <p:pic>
        <p:nvPicPr>
          <p:cNvPr id="8" name="Рисунок 9" descr="http://www.maam.ru/upload/blogs/detsad-262570-1416490472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RERER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QEAABgVAADOGgAAEykAAAAAAAA="/>
              </a:ext>
            </a:extLst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285720" y="3143248"/>
            <a:ext cx="4143375" cy="3248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r"/>
    <p:extLst>
      <p:ext uri="smNativeData">
        <pr:smNativeData xmlns:pr="pr" xmlns="" val="P1seVgAAAAAgA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BlbmRQ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lkNCI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RAQAAwgEAAEA4AACtJgAAAAAAAA=="/>
              </a:ext>
            </a:extLst>
          </p:cNvSpPr>
          <p:nvPr/>
        </p:nvSpPr>
        <p:spPr>
          <a:xfrm>
            <a:off x="213995" y="285750"/>
            <a:ext cx="8930005" cy="60013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/>
              <a:t>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ea typeface="Calibri" pitchFamily="2"/>
                <a:cs typeface="Times New Roman" pitchFamily="18" charset="0"/>
              </a:rPr>
              <a:t>По большому </a:t>
            </a: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кругу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 сделать  надрезы </a:t>
            </a:r>
            <a:r>
              <a:rPr lang="ru-RU" sz="2800" dirty="0">
                <a:latin typeface="Times New Roman" pitchFamily="18" charset="0"/>
                <a:ea typeface="Calibri" pitchFamily="2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лучики</a:t>
            </a:r>
            <a:endParaRPr lang="ru-RU" sz="2800" dirty="0">
              <a:latin typeface="Times New Roman" pitchFamily="18" charset="0"/>
              <a:ea typeface="Calibri" pitchFamily="2"/>
              <a:cs typeface="Times New Roman" pitchFamily="18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5" name="Рисунок 5" descr="http://www.maam.ru/upload/blogs/detsad-262570-1416490490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wRmls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kRwAAFEBAABAOAAAGBU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755" y="213995"/>
            <a:ext cx="4500245" cy="32150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6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3gG4E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kHwAAfRkAAEw0AACUIgAAAAAAAA=="/>
              </a:ext>
            </a:extLst>
          </p:cNvSpPr>
          <p:nvPr/>
        </p:nvSpPr>
        <p:spPr>
          <a:xfrm>
            <a:off x="4643755" y="4143375"/>
            <a:ext cx="4233545" cy="19405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Отогнём их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через один к изнаночной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стороне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7" name="Рисунок 7" descr="http://www.maam.ru/upload/blogs/detsad-262570-1416490510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QEAAPkVAAA/GwAAgykAAAAAAAA=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995" y="3571875"/>
            <a:ext cx="4215130" cy="31762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u"/>
    <p:extLst>
      <p:ext uri="smNativeData">
        <pr:smNativeData xmlns:pr="pr" xmlns="" val="P1seVgAAAAAgAwAAAAAAAAoAAAAB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kAAABkAAAAZAAAAAAAAAAXAAAAFAAAAAAAAAAAAAAA/38AAP9/AAAAAAAACQAAAAQAAAAB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7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CAQAAUQEAAC01AAA9JgAAAAAAAA=="/>
              </a:ext>
            </a:extLst>
          </p:cNvSpPr>
          <p:nvPr/>
        </p:nvSpPr>
        <p:spPr>
          <a:xfrm>
            <a:off x="285750" y="213995"/>
            <a:ext cx="8358505" cy="60020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Обрезать 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отогнутые </a:t>
            </a:r>
            <a:endParaRPr lang="ru-RU" sz="28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лучики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7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5" name="Рисунок 5" descr="http://www.maam.ru/upload/blogs/detsad-262570-1416490529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/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x4AAOEAAABAOAAAVhM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505" y="142875"/>
            <a:ext cx="4214495" cy="300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6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DHgAAfRkAAPoyAAAIHgAAAAAAAA=="/>
              </a:ext>
            </a:extLst>
          </p:cNvSpPr>
          <p:nvPr/>
        </p:nvSpPr>
        <p:spPr>
          <a:xfrm>
            <a:off x="5000625" y="4143375"/>
            <a:ext cx="3517900" cy="7385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b="1" dirty="0">
                <a:latin typeface="Times New Roman" pitchFamily="18" charset="0"/>
                <a:ea typeface="Calibri" pitchFamily="2"/>
                <a:cs typeface="Times New Roman" pitchFamily="18" charset="0"/>
              </a:rPr>
              <a:t>Солнышко </a:t>
            </a:r>
            <a:r>
              <a:rPr lang="ru-RU" sz="2800" b="1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готово</a:t>
            </a:r>
            <a:r>
              <a:rPr lang="ru-RU" sz="2800" b="1" dirty="0">
                <a:latin typeface="Times New Roman" pitchFamily="18" charset="0"/>
                <a:ea typeface="Calibri" pitchFamily="2"/>
                <a:cs typeface="Times New Roman" pitchFamily="18" charset="0"/>
              </a:rPr>
              <a:t>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7" name="Рисунок 7" descr="http://www.maam.ru/upload/blogs/detsad-262570-1416490550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Q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QEAAKcUAAAgHAAAEykAAAAAAAA=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995" y="3357245"/>
            <a:ext cx="4358005" cy="33197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d"/>
    <p:extLst>
      <p:ext uri="smNativeData">
        <pr:smNativeData xmlns:pr="pr" xmlns="" val="P1seVgAAAAAgAwAAAAAAAAoAAAAD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wAAABkAAAAZAAAAAAAAAAXAAAAFAAAAAAAAAAAAAAA/38AAP9/AAAAAAAACQAAAAQAAACd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6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RAQAAMgIAAO82AABHJAAAAAAAAA=="/>
              </a:ext>
            </a:extLst>
          </p:cNvSpPr>
          <p:nvPr/>
        </p:nvSpPr>
        <p:spPr>
          <a:xfrm>
            <a:off x="213995" y="356870"/>
            <a:ext cx="8716010" cy="554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>
                <a:latin typeface="Times New Roman" pitchFamily="1"/>
                <a:ea typeface="Calibri" pitchFamily="2"/>
                <a:cs typeface="Times New Roman" pitchFamily="1"/>
              </a:rPr>
              <a:t>     </a:t>
            </a:r>
            <a:r>
              <a:rPr lang="ru-RU" sz="2400" dirty="0" smtClean="0">
                <a:latin typeface="Times New Roman" pitchFamily="1"/>
                <a:ea typeface="Calibri" pitchFamily="2"/>
                <a:cs typeface="Times New Roman" pitchFamily="1"/>
              </a:rPr>
              <a:t>        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Приклеиваем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солнышко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таким    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      образом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,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чтобы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оно выглядывало из-за тучки.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5" name="Рисунок 6" descr="http://www.maam.ru/upload/blogs/detsad-262570-1416490588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8szc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tgUAAOkHAADbMwAA9iAAAAAAAAA="/>
              </a:ext>
            </a:extLst>
          </p:cNvPicPr>
          <p:nvPr/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912495" y="1419860"/>
            <a:ext cx="7501255" cy="40722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8CgAA9iAAABErAAAMKgAAAAAAAA=="/>
              </a:ext>
            </a:extLst>
          </p:cNvSpPr>
          <p:nvPr/>
        </p:nvSpPr>
        <p:spPr>
          <a:xfrm>
            <a:off x="1785620" y="5358130"/>
            <a:ext cx="5215255" cy="14770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/>
              <a:t>              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    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«Тучка и солнышко»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               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готовы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</p:spTree>
  </p:cSld>
  <p:clrMapOvr>
    <a:masterClrMapping/>
  </p:clrMapOvr>
  <p:transition>
    <p:wipe/>
    <p:extLst>
      <p:ext uri="smNativeData">
        <pr:smNativeData xmlns:pr="pr" xmlns="" val="P1seVgAAAAAgAwAAAAAAAAo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AAAAAA=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pr" xmlns="" val="SMDATA_12_P1seV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lvl5pPr>
          </a:lstStyle>
          <a:p>
            <a:pPr marL="0" indent="0" algn="ctr">
              <a:buNone/>
              <a:defRPr lang="ru-RU">
                <a:solidFill>
                  <a:srgbClr val="8C8C8C"/>
                </a:solidFill>
              </a:defRPr>
            </a:pPr>
            <a:endParaRPr/>
          </a:p>
        </p:txBody>
      </p:sp>
      <p:pic>
        <p:nvPicPr>
          <p:cNvPr id="4" name="Picture 4" descr="D:\мамуля\фон для презентаций\0020-061-Mir-japonskoj-poezii.jpg"/>
          <p:cNvPicPr>
            <a:picLocks noChangeAspect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B8AAABkAAAAZAAAAAAAAAAXAAAAFAAAAAAAAAAAAAAA/38AAP9/AAAAAAAACQAAAAQAAAAo6iI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AAAAAAAAAABAOAAAiioAAAAAAAA="/>
              </a:ext>
            </a:extLst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0" y="0"/>
            <a:ext cx="9144000" cy="6915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7"/>
          <p:cNvSpPr>
            <a:extLst>
              <a:ext uri="smNativeData">
                <pr:smNativeData xmlns:pr="pr" xmlns="" val="SMDATA_12_P1seV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EAAAAAAAAAAEAAAAAAAAAAAAAAAAAAABQAAAAZAAAAGQAAAAAAAAAy8vLAAAAAAAAAAAAUAAAAGQAAABkAAAAAAAAABcAAAAUAAAAAAAAAAAAAAD/fwAA/38AAAAAAAAJAAAABAAAAAAAAAAMAAAAEAAAAAAAAAAAAAAAAAAAAAAAAAAeAAAAaAAAAAAAAAAAAAAAAAAAAAAAAAAAAAAAECcAABAnAAAAAAAAAAAAAAAAAAAAAAAAAAAAAAAAAAAAAAAAAAAAAGQAAAAAAAAAwMD/AAAAAABkAAAAMgAAAAAAAABkAAAAAAAAAH9/fwAKAAAAHwAAAFQAAAAAAAAFAAAAAQAAAAAAAAAAAAAAAAAAAAAAAAAAAAAAAAAAAAAAAAAAAAAAAn9/fwAAAAAAy8vLAMDA/wB/f38AAAAAAAAAAAAAAAAAAAAAAAAAAAAhAAAAGAAAABQAAAAbCgAAwgEAAMgwAAABCAAAAAAAAA=="/>
              </a:ext>
            </a:extLst>
          </p:cNvSpPr>
          <p:nvPr/>
        </p:nvSpPr>
        <p:spPr>
          <a:xfrm>
            <a:off x="1642745" y="285750"/>
            <a:ext cx="6287135" cy="10153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dist="50800" dir="5400000" algn="ctr">
              <a:srgbClr val="000000"/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Arial" pitchFamily="2"/>
              <a:ea typeface="Calibri" pitchFamily="2"/>
              <a:cs typeface="Arial" pitchFamily="2"/>
            </a:endParaRPr>
          </a:p>
        </p:txBody>
      </p:sp>
      <p:sp>
        <p:nvSpPr>
          <p:cNvPr id="6" name="TextBox 9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pBwAAjAoAABkyAAAoHAAAAAAAAA=="/>
              </a:ext>
            </a:extLst>
          </p:cNvSpPr>
          <p:nvPr/>
        </p:nvSpPr>
        <p:spPr>
          <a:xfrm>
            <a:off x="1285875" y="1714500"/>
            <a:ext cx="6858000" cy="2862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600">
                <a:solidFill>
                  <a:srgbClr val="336600"/>
                </a:solidFill>
                <a:latin typeface="Times New Roman" pitchFamily="1"/>
                <a:ea typeface="Calibri" pitchFamily="2"/>
                <a:cs typeface="Times New Roman" pitchFamily="1"/>
              </a:rPr>
              <a:t>                 ТЕХНИКА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600">
                <a:solidFill>
                  <a:srgbClr val="336600"/>
                </a:solidFill>
                <a:latin typeface="Times New Roman" pitchFamily="1"/>
                <a:ea typeface="Calibri" pitchFamily="2"/>
                <a:cs typeface="Times New Roman" pitchFamily="1"/>
              </a:rPr>
              <a:t>        набивная аппликация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600">
                <a:solidFill>
                  <a:srgbClr val="336600"/>
                </a:solidFill>
                <a:latin typeface="Times New Roman" pitchFamily="1"/>
                <a:ea typeface="Calibri" pitchFamily="2"/>
                <a:cs typeface="Times New Roman" pitchFamily="1"/>
              </a:rPr>
              <a:t>    Тема: «Тучка и солнышко»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36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3600"/>
          </a:p>
        </p:txBody>
      </p:sp>
      <p:sp>
        <p:nvSpPr>
          <p:cNvPr id="7" name="TextBox 10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9iAAAK8bAADvJAAAAAAAAA=="/>
              </a:ext>
            </a:extLst>
          </p:cNvSpPr>
          <p:nvPr/>
        </p:nvSpPr>
        <p:spPr>
          <a:xfrm>
            <a:off x="1143000" y="5358130"/>
            <a:ext cx="3357245" cy="645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Подготовила: воспитатель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>
                <a:solidFill>
                  <a:srgbClr val="403153"/>
                </a:solidFill>
                <a:latin typeface="Times New Roman" pitchFamily="1"/>
                <a:ea typeface="Calibri" pitchFamily="2"/>
                <a:cs typeface="Times New Roman" pitchFamily="1"/>
              </a:rPr>
              <a:t>Бычкова Оксана Вячеславовна</a:t>
            </a:r>
          </a:p>
        </p:txBody>
      </p:sp>
      <p:sp>
        <p:nvSpPr>
          <p:cNvPr id="8" name="TextBox 1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5FQAArCYAAMslAADBKAAAAAAAAA=="/>
              </a:ext>
            </a:extLst>
          </p:cNvSpPr>
          <p:nvPr/>
        </p:nvSpPr>
        <p:spPr>
          <a:xfrm>
            <a:off x="3571875" y="6286500"/>
            <a:ext cx="2571750" cy="3384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1600" dirty="0">
                <a:solidFill>
                  <a:srgbClr val="403153"/>
                </a:solidFill>
              </a:rPr>
              <a:t>г. </a:t>
            </a:r>
            <a:r>
              <a:rPr lang="ru-RU" sz="1600" smtClean="0">
                <a:solidFill>
                  <a:srgbClr val="403153"/>
                </a:solidFill>
              </a:rPr>
              <a:t>о.Серпухов 2017г</a:t>
            </a:r>
            <a:r>
              <a:rPr lang="ru-RU" sz="1600" dirty="0">
                <a:solidFill>
                  <a:srgbClr val="403153"/>
                </a:solidFill>
              </a:rPr>
              <a:t>.</a:t>
            </a:r>
          </a:p>
        </p:txBody>
      </p:sp>
    </p:spTree>
  </p:cSld>
  <p:clrMapOvr>
    <a:masterClrMapping/>
  </p:clrMapOvr>
  <p:transition>
    <p:wedge/>
    <p:extLst>
      <p:ext uri="smNativeData">
        <pr:smNativeData xmlns:pr="pr" xmlns="" val="P1seVgAAAAAgAwAAAAAAABM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pozitiv097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BAOAAAfCoAAAAAAAA="/>
              </a:ext>
            </a:extLst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6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" name="Picture 4" descr="D:\мамуля\смайлы\Фон - картины\backgrounds_100052[1].gif"/>
          <p:cNvPicPr>
            <a:picLocks noChangeAspect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B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AAAAAAAAAABAOAAAMCo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randomBar/>
    <p:extLst>
      <p:ext uri="smNativeData">
        <pr:smNativeData xmlns:pr="pr" xmlns="" val="P1seVgAAAAAgAwAAAAAAAAg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Прямоугольник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yAgAAEwMAAH42AAAwCAAAAAAAAA=="/>
              </a:ext>
            </a:extLst>
          </p:cNvSpPr>
          <p:nvPr/>
        </p:nvSpPr>
        <p:spPr>
          <a:xfrm>
            <a:off x="356870" y="499745"/>
            <a:ext cx="8501380" cy="831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b="1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/>
          </a:p>
        </p:txBody>
      </p:sp>
      <p:pic>
        <p:nvPicPr>
          <p:cNvPr id="4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TextBox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RAQAAowIAAEA4AABHPgAAAAAAAA=="/>
              </a:ext>
            </a:extLst>
          </p:cNvSpPr>
          <p:nvPr/>
        </p:nvSpPr>
        <p:spPr>
          <a:xfrm>
            <a:off x="213995" y="428625"/>
            <a:ext cx="8930005" cy="96951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b="1" dirty="0"/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Цель: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вовлечение родителей и детей в совместную творческую деятельность </a:t>
            </a:r>
            <a:endParaRPr lang="ru-RU" sz="2800" dirty="0">
              <a:latin typeface="Times New Roman" pitchFamily="18" charset="0"/>
              <a:ea typeface="Calibri" pitchFamily="2"/>
              <a:cs typeface="Times New Roman" pitchFamily="18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 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Задачи: 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познакомить  участников мастер-класса с методами работы по набивной аппликации;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развивать практические умения по художественной деятельности;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воспитывать эстетический вкус.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dirty="0"/>
              <a:t> 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</p:spTree>
  </p:cSld>
  <p:clrMapOvr>
    <a:masterClrMapping/>
  </p:clrMapOvr>
  <p:transition>
    <p:wipe dir="d"/>
    <p:extLst>
      <p:ext uri="smNativeData">
        <pr:smNativeData xmlns:pr="pr" xmlns="" val="P1seVgAAAAAgAwAAAAAAAAoAAAAD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3" name="Rectangle 4"/>
          <p:cNvSpPr>
            <a:extLst>
              <a:ext uri="smNativeData">
                <pr:smNativeData xmlns:pr="pr" xmlns="" val="SMDATA_12_P1seV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0AwAASwQAAEA4AACtCwAAAAAAAA=="/>
              </a:ext>
            </a:extLst>
          </p:cNvSpPr>
          <p:nvPr/>
        </p:nvSpPr>
        <p:spPr>
          <a:xfrm>
            <a:off x="642620" y="697865"/>
            <a:ext cx="8501380" cy="12001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b="1">
              <a:solidFill>
                <a:srgbClr val="333333"/>
              </a:solidFill>
              <a:latin typeface="Arial" pitchFamily="2"/>
              <a:ea typeface="Times New Roman" pitchFamily="1"/>
              <a:cs typeface="Arial" pitchFamily="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b="1">
              <a:solidFill>
                <a:srgbClr val="333333"/>
              </a:solidFill>
              <a:latin typeface="Arial" pitchFamily="2"/>
              <a:ea typeface="Times New Roman" pitchFamily="1"/>
              <a:cs typeface="Arial" pitchFamily="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b="1">
              <a:solidFill>
                <a:srgbClr val="333333"/>
              </a:solidFill>
              <a:latin typeface="Arial" pitchFamily="2"/>
              <a:ea typeface="Times New Roman" pitchFamily="1"/>
              <a:cs typeface="Arial" pitchFamily="2"/>
            </a:endParaRPr>
          </a:p>
        </p:txBody>
      </p:sp>
      <p:pic>
        <p:nvPicPr>
          <p:cNvPr id="4" name="Picture 1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Прямоугольник 11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EAwAAhAMAAH42AAAnKAAAAAAAAA=="/>
              </a:ext>
            </a:extLst>
          </p:cNvSpPr>
          <p:nvPr/>
        </p:nvSpPr>
        <p:spPr>
          <a:xfrm>
            <a:off x="571500" y="571500"/>
            <a:ext cx="8286750" cy="5955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Материал для работы: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картон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белого цвета; 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бумажные салфетки темно-синего,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желтого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белого цветов; </a:t>
            </a:r>
            <a:endParaRPr lang="ru-RU" sz="2800" b="1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клей – карандаш;</a:t>
            </a:r>
            <a:endParaRPr lang="ru-RU" sz="2800" b="1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ножницы;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степлер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канцелярский;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smtClean="0">
                <a:latin typeface="Times New Roman" pitchFamily="1"/>
                <a:ea typeface="Calibri" pitchFamily="2"/>
                <a:cs typeface="Times New Roman" pitchFamily="1"/>
              </a:rPr>
              <a:t> заготовки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для тучки и солнышка 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</a:t>
            </a:r>
          </a:p>
        </p:txBody>
      </p:sp>
      <p:pic>
        <p:nvPicPr>
          <p:cNvPr id="6" name="Рисунок 14"/>
          <p:cNvPicPr>
            <a:picLocks noChangeAspect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Bk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qSEAAO4ZAABAOAAA7igAAAAAAAA="/>
              </a:ext>
            </a:extLst>
          </p:cNvPicPr>
          <p:nvPr/>
        </p:nvPicPr>
        <p:blipFill>
          <a:blip r:embed="rId3" cstate="print">
            <a:lum bright="25000"/>
          </a:blip>
          <a:stretch>
            <a:fillRect/>
          </a:stretch>
        </p:blipFill>
        <p:spPr>
          <a:xfrm>
            <a:off x="6007100" y="4570580"/>
            <a:ext cx="3136900" cy="20829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/>
    <p:extLst>
      <p:ext uri="smNativeData">
        <pr:smNativeData xmlns:pr="pr" xmlns="" val="P1seVgAAAAAgAwAAAAAAAAo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  <p:extLst>
      <p:ext uri="smNativeData">
        <pr:smNativeData xmlns:pr="pr" xmlns="" val="P1seVgEAAAAFAAAA/f///wEAAAAWAAAAB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BWQrM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Прямоугольник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yAgAAMgIAAH42AAAJBQAAAAAAAA=="/>
              </a:ext>
            </a:extLst>
          </p:cNvSpPr>
          <p:nvPr/>
        </p:nvSpPr>
        <p:spPr>
          <a:xfrm>
            <a:off x="356870" y="356870"/>
            <a:ext cx="8501380" cy="4616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latin typeface="Arial" pitchFamily="2"/>
              <a:ea typeface="Calibri" pitchFamily="2"/>
              <a:cs typeface="Arial" pitchFamily="2"/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GBQAAwgEAALw0AAAPBwAAAAAAAA=="/>
              </a:ext>
            </a:extLst>
          </p:cNvSpPr>
          <p:nvPr/>
        </p:nvSpPr>
        <p:spPr>
          <a:xfrm>
            <a:off x="857250" y="285750"/>
            <a:ext cx="7715250" cy="8616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dirty="0">
                <a:latin typeface="Times New Roman" pitchFamily="18" charset="0"/>
                <a:ea typeface="Calibri" pitchFamily="2"/>
                <a:cs typeface="Times New Roman" pitchFamily="18" charset="0"/>
              </a:rPr>
              <a:t>Этапы работы: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</p:txBody>
      </p:sp>
      <p:sp>
        <p:nvSpPr>
          <p:cNvPr id="6" name="TextBox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RAQAAJwYAAO82AABoOgAAAAAAAA=="/>
              </a:ext>
            </a:extLst>
          </p:cNvSpPr>
          <p:nvPr/>
        </p:nvSpPr>
        <p:spPr>
          <a:xfrm>
            <a:off x="213995" y="1000125"/>
            <a:ext cx="8716010" cy="84943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b="1" dirty="0">
                <a:latin typeface="Times New Roman" pitchFamily="1"/>
                <a:ea typeface="Calibri" pitchFamily="2"/>
                <a:cs typeface="Times New Roman" pitchFamily="1"/>
              </a:rPr>
              <a:t>                       </a:t>
            </a: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ТУЧКА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Вырезать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из половины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листа картона белого 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цвета деталь в форме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тучки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Для придания объёма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     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смять  несколько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          бумажных салфеток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         (примерно 4–5 шт.)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                              </a:t>
            </a: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2"/>
              <a:buAutoNum type="arabicPlain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7" name="Рисунок 8" descr="Мастер-класс по художественно-эстетическому развитию «Тучка и солнышко»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5OkNE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wx4AAEYFAADvNgAA+RUAAAAAAAA="/>
              </a:ext>
            </a:extLst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5000625" y="857250"/>
            <a:ext cx="3929380" cy="2714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Рисунок 13" descr="http://www.maam.ru/upload/blogs/detsad-262570-1416489853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WQrM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wIAAGoWAABTHgAA3ygAAAAAAAA="/>
              </a:ext>
            </a:extLst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285720" y="3500438"/>
            <a:ext cx="4500880" cy="300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r"/>
    <p:extLst>
      <p:ext uri="smNativeData">
        <pr:smNativeData xmlns:pr="pr" xmlns="" val="P1seVgAAAAAgA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CAQAAMgIAAF83AADvLQAAAAAAAA=="/>
              </a:ext>
            </a:extLst>
          </p:cNvSpPr>
          <p:nvPr/>
        </p:nvSpPr>
        <p:spPr>
          <a:xfrm>
            <a:off x="285750" y="356870"/>
            <a:ext cx="8715375" cy="71100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3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Наклеить салфетки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по всей плоскости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Положить «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будущую</a:t>
            </a: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т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учку» объемной стороной </a:t>
            </a: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   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на развернутую бумажную </a:t>
            </a: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салфетку темно-синего</a:t>
            </a: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                                          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цвета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5" name="Рисунок 6" descr="http://www.maam.ru/upload/blogs/detsad-262570-1416489892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//wI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x4AAFEBAABfNwAApxQAAAAAAAA="/>
              </a:ext>
            </a:extLst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4929505" y="213995"/>
            <a:ext cx="4071620" cy="3143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Рисунок 7" descr="http://www.maam.ru/upload/blogs/detsad-262570-1416489927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WQrM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QAAAIkVAACvGwAAbigAAAAAAAA="/>
              </a:ext>
            </a:extLst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214282" y="3071810"/>
            <a:ext cx="4357370" cy="30714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u"/>
    <p:extLst>
      <p:ext uri="smNativeData">
        <pr:smNativeData xmlns:pr="pr" xmlns="" val="P1seVgAAAAAgAwAAAAAAAAoAAAAB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jAgAAwgEAAEA4AAA1FgAAAAAAAA=="/>
              </a:ext>
            </a:extLst>
          </p:cNvSpPr>
          <p:nvPr/>
        </p:nvSpPr>
        <p:spPr>
          <a:xfrm>
            <a:off x="428625" y="285750"/>
            <a:ext cx="8715375" cy="3324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/>
              <a:t>  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Нанести </a:t>
            </a: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клей</a:t>
            </a:r>
            <a:r>
              <a:rPr lang="ru-RU" sz="2800" dirty="0">
                <a:latin typeface="Times New Roman" pitchFamily="18" charset="0"/>
                <a:ea typeface="Calibri" pitchFamily="2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с </a:t>
            </a:r>
            <a:endParaRPr lang="ru-RU" sz="2800" dirty="0" smtClean="0">
              <a:latin typeface="Times New Roman" pitchFamily="18" charset="0"/>
              <a:ea typeface="Calibri" pitchFamily="2"/>
              <a:cs typeface="Times New Roman" pitchFamily="18" charset="0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обратной   стороны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8" charset="0"/>
                <a:ea typeface="Calibri" pitchFamily="2"/>
                <a:cs typeface="Times New Roman" pitchFamily="18" charset="0"/>
              </a:rPr>
              <a:t> будущей тучки</a:t>
            </a: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</p:txBody>
      </p:sp>
      <p:pic>
        <p:nvPicPr>
          <p:cNvPr id="5" name="Рисунок 6" descr="http://www.maam.ru/upload/blogs/detsad-262570-1416489985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WQrM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R0AAOEAAABAOAAA3BQAAAAAAAA=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285728"/>
            <a:ext cx="4429125" cy="3248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Прямоугольник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RAQAAeAcAAEA4AACqLgAAAAAAAA=="/>
              </a:ext>
            </a:extLst>
          </p:cNvSpPr>
          <p:nvPr/>
        </p:nvSpPr>
        <p:spPr>
          <a:xfrm>
            <a:off x="213995" y="343535"/>
            <a:ext cx="8930005" cy="7242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solidFill>
                <a:srgbClr val="333333"/>
              </a:solidFill>
              <a:latin typeface="Times New Roman" pitchFamily="1"/>
              <a:ea typeface="Times New Roman" pitchFamily="1"/>
              <a:cs typeface="Arial" pitchFamily="2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solidFill>
                <a:srgbClr val="333333"/>
              </a:solidFill>
              <a:latin typeface="Times New Roman" pitchFamily="1"/>
              <a:ea typeface="Times New Roman" pitchFamily="1"/>
              <a:cs typeface="Arial" pitchFamily="2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>
                <a:solidFill>
                  <a:srgbClr val="333333"/>
                </a:solidFill>
                <a:latin typeface="Times New Roman" pitchFamily="1"/>
                <a:ea typeface="Times New Roman" pitchFamily="1"/>
                <a:cs typeface="Arial" pitchFamily="2"/>
              </a:rPr>
              <a:t>                                                                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>
                <a:solidFill>
                  <a:srgbClr val="333333"/>
                </a:solidFill>
                <a:latin typeface="Times New Roman" pitchFamily="1"/>
                <a:ea typeface="Times New Roman" pitchFamily="1"/>
                <a:cs typeface="Arial" pitchFamily="2"/>
              </a:rPr>
              <a:t>                                                            </a:t>
            </a:r>
            <a:endParaRPr lang="ru-RU" sz="2400" dirty="0" smtClean="0">
              <a:solidFill>
                <a:srgbClr val="333333"/>
              </a:solidFill>
              <a:latin typeface="Times New Roman" pitchFamily="1"/>
              <a:ea typeface="Times New Roman" pitchFamily="1"/>
              <a:cs typeface="Arial" pitchFamily="2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"/>
                <a:ea typeface="Times New Roman" pitchFamily="1"/>
                <a:cs typeface="Arial" pitchFamily="2"/>
              </a:rPr>
              <a:t>                                                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solidFill>
                  <a:srgbClr val="333333"/>
                </a:solidFill>
                <a:latin typeface="Times New Roman" pitchFamily="1"/>
                <a:ea typeface="Times New Roman" pitchFamily="1"/>
                <a:cs typeface="Arial" pitchFamily="2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"/>
                <a:ea typeface="Times New Roman" pitchFamily="1"/>
                <a:cs typeface="Arial" pitchFamily="2"/>
              </a:rPr>
              <a:t>                                                  </a:t>
            </a: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 smtClean="0">
              <a:solidFill>
                <a:schemeClr val="tx1"/>
              </a:solidFill>
              <a:latin typeface="Times New Roman" pitchFamily="1"/>
              <a:ea typeface="Times New Roman" pitchFamily="1"/>
              <a:cs typeface="Times New Roman" pitchFamily="1"/>
            </a:endParaRP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solidFill>
                <a:schemeClr val="tx1"/>
              </a:solidFill>
              <a:latin typeface="Times New Roman" pitchFamily="1"/>
              <a:ea typeface="Times New Roman" pitchFamily="1"/>
              <a:cs typeface="Times New Roman" pitchFamily="1"/>
            </a:endParaRPr>
          </a:p>
          <a:p>
            <a:pPr marL="457200" marR="0" indent="-4572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 </a:t>
            </a:r>
            <a:r>
              <a:rPr lang="ru-RU" sz="2800" dirty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С лицевой стороны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тучи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                                                  в  </a:t>
            </a:r>
            <a:r>
              <a:rPr lang="ru-RU" sz="2800" dirty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некоторых местах </a:t>
            </a:r>
            <a:endParaRPr lang="ru-RU" sz="2800" dirty="0" smtClean="0">
              <a:solidFill>
                <a:schemeClr val="tx1"/>
              </a:solidFill>
              <a:latin typeface="Times New Roman" pitchFamily="1"/>
              <a:ea typeface="Times New Roman" pitchFamily="1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                                                  пробить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степлером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. 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                                                  Это создаст </a:t>
            </a:r>
            <a:r>
              <a:rPr lang="ru-RU" sz="2800" dirty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эффект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набивной </a:t>
            </a:r>
            <a:r>
              <a:rPr lang="ru-RU" sz="2800" dirty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игрушки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и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                                                   блеска капелек </a:t>
            </a:r>
            <a:r>
              <a:rPr lang="ru-RU" sz="2800" dirty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"/>
                <a:ea typeface="Times New Roman" pitchFamily="1"/>
                <a:cs typeface="Times New Roman" pitchFamily="1"/>
              </a:rPr>
              <a:t>тучке</a:t>
            </a:r>
            <a:endParaRPr lang="ru-RU" sz="2800" dirty="0">
              <a:solidFill>
                <a:schemeClr val="tx1"/>
              </a:solidFill>
              <a:latin typeface="Times New Roman" pitchFamily="1"/>
              <a:ea typeface="Times New Roman" pitchFamily="1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solidFill>
                <a:srgbClr val="333333"/>
              </a:solidFill>
            </a:endParaRPr>
          </a:p>
        </p:txBody>
      </p:sp>
      <p:pic>
        <p:nvPicPr>
          <p:cNvPr id="7" name="Рисунок 8" descr="http://www.maam.ru/upload/blogs/detsad-262570-1416490031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Pw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owIAAGoWAAAgHAAA3ygAAAAAAAA="/>
              </a:ext>
            </a:extLst>
          </p:cNvPicPr>
          <p:nvPr/>
        </p:nvPicPr>
        <p:blipFill>
          <a:blip r:embed="rId4" cstate="print">
            <a:lum bright="20000" contrast="10000"/>
          </a:blip>
          <a:stretch>
            <a:fillRect/>
          </a:stretch>
        </p:blipFill>
        <p:spPr>
          <a:xfrm>
            <a:off x="285720" y="3500438"/>
            <a:ext cx="4143375" cy="300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d"/>
    <p:extLst>
      <p:ext uri="smNativeData">
        <pr:smNativeData xmlns:pr="pr" xmlns="" val="P1seVgAAAAAgAwAAAAAAAAoAAAAD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Rectangle 3"/>
          <p:cNvSpPr>
            <a:extLst>
              <a:ext uri="smNativeData">
                <pr:smNativeData xmlns:pr="pr" xmlns="" val="SMDATA_12_P1seV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AQAAowIAAEA4AAADIwAAAAAAAA=="/>
              </a:ext>
            </a:extLst>
          </p:cNvSpPr>
          <p:nvPr/>
        </p:nvSpPr>
        <p:spPr>
          <a:xfrm>
            <a:off x="285750" y="428625"/>
            <a:ext cx="8858250" cy="52628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>
              <a:solidFill>
                <a:srgbClr val="333333"/>
              </a:solidFill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/>
          </a:p>
        </p:txBody>
      </p:sp>
      <p:sp>
        <p:nvSpPr>
          <p:cNvPr id="5" name="TextBox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hAAAA4QAAAEA4AABRLgAAAAAAAA=="/>
              </a:ext>
            </a:extLst>
          </p:cNvSpPr>
          <p:nvPr/>
        </p:nvSpPr>
        <p:spPr>
          <a:xfrm>
            <a:off x="142875" y="142875"/>
            <a:ext cx="9001125" cy="7386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b="1" dirty="0">
                <a:latin typeface="Times New Roman" pitchFamily="1"/>
                <a:ea typeface="Calibri" pitchFamily="2"/>
                <a:cs typeface="Times New Roman" pitchFamily="1"/>
              </a:rPr>
              <a:t>                      </a:t>
            </a:r>
            <a:r>
              <a:rPr lang="ru-RU" sz="2800" b="1" dirty="0" smtClean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П</a:t>
            </a:r>
            <a:r>
              <a:rPr lang="ru-RU" sz="2800" b="1" dirty="0" smtClean="0">
                <a:latin typeface="Times New Roman" pitchFamily="1"/>
                <a:ea typeface="Calibri" pitchFamily="2"/>
                <a:cs typeface="Times New Roman" pitchFamily="1"/>
              </a:rPr>
              <a:t>риступаем </a:t>
            </a:r>
            <a:r>
              <a:rPr lang="ru-RU" sz="2800" b="1" dirty="0">
                <a:latin typeface="Times New Roman" pitchFamily="1"/>
                <a:ea typeface="Calibri" pitchFamily="2"/>
                <a:cs typeface="Times New Roman" pitchFamily="1"/>
              </a:rPr>
              <a:t>к изготовлению дождя: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400" dirty="0">
                <a:latin typeface="Times New Roman" pitchFamily="1"/>
                <a:ea typeface="Calibri" pitchFamily="2"/>
                <a:cs typeface="Times New Roman" pitchFamily="1"/>
              </a:rPr>
              <a:t>   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Нарезать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из синей </a:t>
            </a:r>
            <a:endParaRPr lang="ru-RU" sz="28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салфетки 5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полосок </a:t>
            </a:r>
            <a:endParaRPr lang="ru-RU" sz="28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шириной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около 1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см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6" name="Рисунок 8" descr="http://www.maam.ru/upload/blogs/detsad-262570-1416490052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B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NB8AAGUEAADuNgAA+RUAAAAAAAA="/>
              </a:ext>
            </a:extLst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5072380" y="714375"/>
            <a:ext cx="3856990" cy="2857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TextBox 10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HQAAzxoAAEA4AAAxIgAAAAAAAA=="/>
              </a:ext>
            </a:extLst>
          </p:cNvSpPr>
          <p:nvPr/>
        </p:nvSpPr>
        <p:spPr>
          <a:xfrm>
            <a:off x="4786630" y="4358005"/>
            <a:ext cx="4357370" cy="1200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Скрутить 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длинные жгутики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</p:txBody>
      </p:sp>
      <p:pic>
        <p:nvPicPr>
          <p:cNvPr id="8" name="Рисунок 12" descr="http://www.maam.ru/upload/blogs/detsad-262570-1416490076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WQrM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UQEAAIkVAACvGwAAoigAAAAAAAA="/>
              </a:ext>
            </a:extLst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213995" y="3500755"/>
            <a:ext cx="4286250" cy="31045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/>
    <p:extLst>
      <p:ext uri="smNativeData">
        <pr:smNativeData xmlns:pr="pr" xmlns="" val="P1seVgAAAAAgAwAAAAAAAAo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AUNAUF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RAQAAUQEAAH42AABgJwAAAAAAAA=="/>
              </a:ext>
            </a:extLst>
          </p:cNvSpPr>
          <p:nvPr/>
        </p:nvSpPr>
        <p:spPr>
          <a:xfrm>
            <a:off x="213995" y="213995"/>
            <a:ext cx="8644255" cy="61868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Получились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дождевые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     струйки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5" name="Рисунок 5" descr="http://www.maam.ru/upload/blogs/detsad-262570-1416490120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B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zhoAAFEBAABAOAAAGBUAAAAAAAA="/>
              </a:ext>
            </a:extLst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357370" y="213995"/>
            <a:ext cx="4786630" cy="32150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0HwAAXhoAAA42AABMJgAAAAAAAA=="/>
              </a:ext>
            </a:extLst>
          </p:cNvSpPr>
          <p:nvPr/>
        </p:nvSpPr>
        <p:spPr>
          <a:xfrm>
            <a:off x="4859020" y="3787775"/>
            <a:ext cx="4284980" cy="24377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Делаем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капли дождя.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Вырезать из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синей салфетки 5 квадратиков размером 3 </a:t>
            </a:r>
            <a:r>
              <a:rPr lang="ru-RU" sz="2800" dirty="0" err="1">
                <a:latin typeface="Times New Roman" pitchFamily="1"/>
                <a:ea typeface="Calibri" pitchFamily="2"/>
                <a:cs typeface="Times New Roman" pitchFamily="1"/>
              </a:rPr>
              <a:t>х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 3 см.</a:t>
            </a:r>
          </a:p>
        </p:txBody>
      </p:sp>
      <p:pic>
        <p:nvPicPr>
          <p:cNvPr id="7" name="Рисунок 8" descr="http://www.maam.ru/upload/blogs/detsad-262570-1416490160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/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QAAAIkVAACRHAAAEykAAAAAAAA="/>
              </a:ext>
            </a:extLst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142875" y="3500755"/>
            <a:ext cx="4500880" cy="31762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r"/>
    <p:extLst>
      <p:ext uri="smNativeData">
        <pr:smNativeData xmlns:pr="pr" xmlns="" val="P1seVgAAAAAgAwAAAAAAAAoAAAAC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xmlns="" val="SMDATA_12_P1seV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P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3" name="Picture 2" descr="D:\мамуля\смайлы\Фон - картины\raduga-pict.narod.ru033[1].jpg"/>
          <p:cNvPicPr>
            <a:picLocks noGrp="1" noChangeAspect="1" noChangeArrowheads="1"/>
            <a:extLst>
              <a:ext uri="smNativeData">
                <pr:smNativeData xmlns:pr="pr" xmlns="" val="SMDATA_13_P1seV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DIAAABkAAAAZAAAAAAAAAAXAAAAFAAAAAAAAAAAAAAA/38AAP9/AAAAAAAACQAAAAQAAADQ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AAAAAAAAAD3OAAAMCoAAAAAAAA="/>
              </a:ext>
            </a:extLst>
          </p:cNvPicPr>
          <p:nvPr>
            <p:ph idx="1"/>
          </p:nvPr>
        </p:nvPicPr>
        <p:blipFill>
          <a:blip r:embed="rId2" cstate="print">
            <a:lum bright="50000"/>
          </a:blip>
          <a:stretch>
            <a:fillRect/>
          </a:stretch>
        </p:blipFill>
        <p:spPr>
          <a:xfrm>
            <a:off x="0" y="0"/>
            <a:ext cx="926020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j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RAQAAUQEAAO82AACfLQAAAAAAAA=="/>
              </a:ext>
            </a:extLst>
          </p:cNvSpPr>
          <p:nvPr/>
        </p:nvSpPr>
        <p:spPr>
          <a:xfrm>
            <a:off x="213995" y="213995"/>
            <a:ext cx="8716010" cy="72021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sz="2400" dirty="0"/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Из кусочков бумажной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салфетки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сформировать</a:t>
            </a: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шарики. Кладем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каждый </a:t>
            </a:r>
            <a:endParaRPr lang="ru-RU" sz="2800" dirty="0" smtClean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457200" marR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из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них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в центр квадратика</a:t>
            </a:r>
            <a:endParaRPr lang="ru-RU" sz="2800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lang="ru-RU" dirty="0">
              <a:latin typeface="Times New Roman" pitchFamily="1"/>
              <a:ea typeface="Calibri" pitchFamily="2"/>
              <a:cs typeface="Times New Roman" pitchFamily="1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5" name="Рисунок 5" descr="http://www.maam.ru/upload/blogs/detsad-262570-1416490184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d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IBwAAOEAAABAOAAA5RIAAAAAAAA="/>
              </a:ext>
            </a:extLst>
          </p:cNvPicPr>
          <p:nvPr/>
        </p:nvPicPr>
        <p:blipFill>
          <a:blip r:embed="rId3" cstate="print">
            <a:lum bright="30000" contrast="20000"/>
          </a:blip>
          <a:stretch>
            <a:fillRect/>
          </a:stretch>
        </p:blipFill>
        <p:spPr>
          <a:xfrm>
            <a:off x="4572000" y="142875"/>
            <a:ext cx="4572000" cy="292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TextBox 7"/>
          <p:cNvSpPr>
            <a:extLst>
              <a:ext uri="smNativeData">
                <pr:smNativeData xmlns:pr="pr" xmlns="" val="SMDATA_12_P1seV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o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HQAASxcAAH42AABhIAAAAAAAAA=="/>
              </a:ext>
            </a:extLst>
          </p:cNvSpPr>
          <p:nvPr/>
        </p:nvSpPr>
        <p:spPr>
          <a:xfrm>
            <a:off x="4786630" y="3786505"/>
            <a:ext cx="4071620" cy="14770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 Придать форму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капли. </a:t>
            </a:r>
            <a:r>
              <a:rPr lang="ru-RU" sz="2800" dirty="0" smtClean="0">
                <a:latin typeface="Times New Roman" pitchFamily="1"/>
                <a:ea typeface="Calibri" pitchFamily="2"/>
                <a:cs typeface="Times New Roman" pitchFamily="1"/>
              </a:rPr>
              <a:t> Скручиваем </a:t>
            </a:r>
            <a:r>
              <a:rPr lang="ru-RU" sz="2800" dirty="0">
                <a:latin typeface="Times New Roman" pitchFamily="1"/>
                <a:ea typeface="Calibri" pitchFamily="2"/>
                <a:cs typeface="Times New Roman" pitchFamily="1"/>
              </a:rPr>
              <a:t>с дождевыми струями.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/>
                <a:ea typeface="Calibri" pitchFamily="2"/>
                <a:cs typeface="Calibri" pitchFamily="2"/>
              </a:defRPr>
            </a:pPr>
            <a:endParaRPr dirty="0"/>
          </a:p>
        </p:txBody>
      </p:sp>
      <p:pic>
        <p:nvPicPr>
          <p:cNvPr id="7" name="Рисунок 8" descr="http://www.maam.ru/upload/blogs/detsad-262570-1416490203.jpg"/>
          <p:cNvPicPr>
            <a:extLst>
              <a:ext uri="smNativeData">
                <pr:smNativeData xmlns:pr="pr" xmlns="" val="SMDATA_13_P1seV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8szc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4QAAAKcUAACvGwAA3igAAAAAAAA="/>
              </a:ext>
            </a:extLst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142875" y="3357245"/>
            <a:ext cx="4357370" cy="3286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u"/>
    <p:extLst>
      <p:ext uri="smNativeData">
        <pr:smNativeData xmlns:pr="pr" xmlns="" val="P1seVgAAAAAgAwAAAAAAAAoAAAAB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373</Words>
  <Application>Microsoft Office PowerPoint</Application>
  <PresentationFormat>Экран (4:3)</PresentationFormat>
  <Paragraphs>294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МДОУ  Росинка</cp:lastModifiedBy>
  <cp:revision>34</cp:revision>
  <dcterms:created xsi:type="dcterms:W3CDTF">2015-09-23T12:04:12Z</dcterms:created>
  <dcterms:modified xsi:type="dcterms:W3CDTF">2017-10-23T11:21:15Z</dcterms:modified>
</cp:coreProperties>
</file>