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4" r:id="rId5"/>
    <p:sldId id="271" r:id="rId6"/>
    <p:sldId id="265" r:id="rId7"/>
    <p:sldId id="266" r:id="rId8"/>
    <p:sldId id="267" r:id="rId9"/>
    <p:sldId id="268" r:id="rId10"/>
    <p:sldId id="269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6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225968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Организация работы воспитателя по математическому развитию в ДОО. Младший - средний дошкольный возраст.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4293096"/>
            <a:ext cx="2480320" cy="1345704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Выполнила </a:t>
            </a:r>
          </a:p>
          <a:p>
            <a:pPr algn="r"/>
            <a:r>
              <a:rPr lang="ru-RU" sz="2800" dirty="0" err="1" smtClean="0">
                <a:solidFill>
                  <a:schemeClr val="tx1"/>
                </a:solidFill>
              </a:rPr>
              <a:t>Гудун</a:t>
            </a:r>
            <a:r>
              <a:rPr lang="ru-RU" sz="2800" dirty="0" smtClean="0">
                <a:solidFill>
                  <a:schemeClr val="tx1"/>
                </a:solidFill>
              </a:rPr>
              <a:t> А.Н.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49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Структура проведения занятий в среднем возрасте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средней группе проводятся 2 занятия в неделю, длительностью 20 мин каждое. </a:t>
            </a:r>
          </a:p>
          <a:p>
            <a:pPr marL="0" indent="0">
              <a:buNone/>
            </a:pPr>
            <a:r>
              <a:rPr lang="ru-RU" dirty="0"/>
              <a:t>1 занятие рассчитано на ознакомление с темой (формировать, учить и т.д.)</a:t>
            </a:r>
          </a:p>
          <a:p>
            <a:pPr marL="0" indent="0">
              <a:buNone/>
            </a:pPr>
            <a:r>
              <a:rPr lang="ru-RU" dirty="0"/>
              <a:t>2 занятие рассчитано на закрепление полученных знаний (закреплять, упражнять, совершенствовать и т.д.). Должны подбираться аналогичные игры и игровые упражнения.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94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Autofit/>
          </a:bodyPr>
          <a:lstStyle/>
          <a:p>
            <a:r>
              <a:rPr lang="ru-RU" sz="3200" b="1" dirty="0"/>
              <a:t>Методы и приемы формирования математических представлений у дошкольников.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В </a:t>
            </a:r>
            <a:r>
              <a:rPr lang="ru-RU" sz="2800" dirty="0"/>
              <a:t>процессе формирования элементарных математических представлений у дошкольников педагог использует разнообразные методы обучения</a:t>
            </a:r>
            <a:r>
              <a:rPr lang="ru-RU" sz="2800" dirty="0" smtClean="0"/>
              <a:t>:</a:t>
            </a:r>
            <a:endParaRPr lang="ru-RU" sz="2800" dirty="0"/>
          </a:p>
          <a:p>
            <a:r>
              <a:rPr lang="ru-RU" sz="2800" dirty="0"/>
              <a:t>практические,</a:t>
            </a:r>
          </a:p>
          <a:p>
            <a:r>
              <a:rPr lang="ru-RU" sz="2800" dirty="0"/>
              <a:t>наглядные,</a:t>
            </a:r>
          </a:p>
          <a:p>
            <a:r>
              <a:rPr lang="ru-RU" sz="2800" dirty="0"/>
              <a:t>словесные,</a:t>
            </a:r>
          </a:p>
          <a:p>
            <a:r>
              <a:rPr lang="ru-RU" sz="2800" dirty="0"/>
              <a:t>игровые.</a:t>
            </a:r>
          </a:p>
        </p:txBody>
      </p:sp>
    </p:spTree>
    <p:extLst>
      <p:ext uri="{BB962C8B-B14F-4D97-AF65-F5344CB8AC3E}">
        <p14:creationId xmlns:p14="http://schemas.microsoft.com/office/powerpoint/2010/main" val="13807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   При </a:t>
            </a:r>
            <a:r>
              <a:rPr lang="ru-RU" dirty="0"/>
              <a:t>выборе метода учитывается ряд факторов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программные задачи, решаемые на данном этапе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возрастные и индивидуальные особенности детей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наличие необходимых дидактических средств и т. д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Игровые </a:t>
            </a:r>
            <a:r>
              <a:rPr lang="ru-RU" dirty="0"/>
              <a:t>элементы включаются в упражнения во всех возрастных группах: в младших — в виде сюрпризного момента, имитационных движений, сказочного персонажа и т. д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7372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Игровые </a:t>
            </a:r>
            <a:r>
              <a:rPr lang="ru-RU" b="1" dirty="0"/>
              <a:t>элементы</a:t>
            </a:r>
            <a:r>
              <a:rPr lang="ru-RU" dirty="0"/>
              <a:t> включаются в упражнения во всех возрастных группах: в младших — в виде сюрпризного момента, имитационных движений, сказочного персонажа и т. д.; </a:t>
            </a:r>
          </a:p>
        </p:txBody>
      </p:sp>
    </p:spTree>
    <p:extLst>
      <p:ext uri="{BB962C8B-B14F-4D97-AF65-F5344CB8AC3E}">
        <p14:creationId xmlns:p14="http://schemas.microsoft.com/office/powerpoint/2010/main" val="32074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Autofit/>
          </a:bodyPr>
          <a:lstStyle/>
          <a:p>
            <a:r>
              <a:rPr lang="ru-RU" sz="2400" b="1" dirty="0"/>
              <a:t>Правильно организованные занятия — это занятия, которые </a:t>
            </a:r>
            <a:r>
              <a:rPr lang="ru-RU" sz="2400" b="1" dirty="0" smtClean="0"/>
              <a:t>отвечают следующим </a:t>
            </a:r>
            <a:r>
              <a:rPr lang="ru-RU" sz="2400" b="1" dirty="0"/>
              <a:t>требованиям: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4000" dirty="0"/>
              <a:t>Занятие должно находиться в ЗБР (Зона ближайшего развития), то </a:t>
            </a:r>
            <a:r>
              <a:rPr lang="ru-RU" sz="4000" dirty="0" smtClean="0"/>
              <a:t>есть задания </a:t>
            </a:r>
            <a:r>
              <a:rPr lang="ru-RU" sz="4000" dirty="0"/>
              <a:t>должны быть достаточно сложными, чтобы ребенку </a:t>
            </a:r>
            <a:r>
              <a:rPr lang="ru-RU" sz="4000" dirty="0" smtClean="0"/>
              <a:t>надо было </a:t>
            </a:r>
            <a:r>
              <a:rPr lang="ru-RU" sz="4000" dirty="0"/>
              <a:t>приложить усилия для решения задачи, но выполнимыми, чтобы ребенок оказывался в ситуации успеха</a:t>
            </a:r>
            <a:r>
              <a:rPr lang="ru-RU" sz="4000" dirty="0" smtClean="0"/>
              <a:t>.</a:t>
            </a:r>
          </a:p>
          <a:p>
            <a:endParaRPr lang="ru-RU" sz="4000" dirty="0"/>
          </a:p>
          <a:p>
            <a:r>
              <a:rPr lang="ru-RU" sz="4000" dirty="0"/>
              <a:t>Соответствовать </a:t>
            </a:r>
            <a:r>
              <a:rPr lang="ru-RU" sz="4000" dirty="0" err="1"/>
              <a:t>деятельностному</a:t>
            </a:r>
            <a:r>
              <a:rPr lang="ru-RU" sz="4000" dirty="0"/>
              <a:t> подходу, то есть опираться на детские смыслы и интересы, специфически детские виды </a:t>
            </a:r>
            <a:r>
              <a:rPr lang="ru-RU" sz="4000" dirty="0" smtClean="0"/>
              <a:t>деятельности, чтобы </a:t>
            </a:r>
            <a:r>
              <a:rPr lang="ru-RU" sz="4000" dirty="0"/>
              <a:t>дети были активными, заинтересованными участниками процесса</a:t>
            </a:r>
            <a:r>
              <a:rPr lang="ru-RU" sz="4000" dirty="0" smtClean="0"/>
              <a:t>.</a:t>
            </a:r>
          </a:p>
          <a:p>
            <a:endParaRPr lang="ru-RU" sz="4000" dirty="0"/>
          </a:p>
          <a:p>
            <a:r>
              <a:rPr lang="ru-RU" sz="4000" dirty="0"/>
              <a:t>В занятии должен соблюдаться принцип возрастного соответствия, </a:t>
            </a:r>
            <a:r>
              <a:rPr lang="ru-RU" sz="4000" dirty="0" smtClean="0"/>
              <a:t>то есть </a:t>
            </a:r>
            <a:r>
              <a:rPr lang="ru-RU" sz="4000" dirty="0"/>
              <a:t>занятия должны учитывать возрастные особенности </a:t>
            </a:r>
            <a:r>
              <a:rPr lang="ru-RU" sz="4000" dirty="0" smtClean="0"/>
              <a:t>развития детей </a:t>
            </a:r>
            <a:r>
              <a:rPr lang="ru-RU" sz="4000" dirty="0"/>
              <a:t>и опираться на ведущий </a:t>
            </a:r>
            <a:r>
              <a:rPr lang="ru-RU" sz="4000" dirty="0" smtClean="0"/>
              <a:t>вид деятельности.</a:t>
            </a:r>
          </a:p>
          <a:p>
            <a:endParaRPr lang="ru-RU" sz="4000" dirty="0"/>
          </a:p>
          <a:p>
            <a:r>
              <a:rPr lang="ru-RU" sz="4000" dirty="0"/>
              <a:t>Занятие должно строиться на принципах развивающего обучения, </a:t>
            </a:r>
            <a:r>
              <a:rPr lang="ru-RU" sz="4000" dirty="0" smtClean="0"/>
              <a:t>то есть </a:t>
            </a:r>
            <a:r>
              <a:rPr lang="ru-RU" sz="4000" dirty="0"/>
              <a:t>педагог должен в своей работе направлять детей не столько </a:t>
            </a:r>
            <a:r>
              <a:rPr lang="ru-RU" sz="4000" dirty="0" smtClean="0"/>
              <a:t>на накопление </a:t>
            </a:r>
            <a:r>
              <a:rPr lang="ru-RU" sz="4000" dirty="0"/>
              <a:t>знаний, сколько на развитие умения думать, </a:t>
            </a:r>
            <a:r>
              <a:rPr lang="ru-RU" sz="4000" dirty="0" smtClean="0"/>
              <a:t>рассуждать, вступать </a:t>
            </a:r>
            <a:r>
              <a:rPr lang="ru-RU" sz="4000" dirty="0"/>
              <a:t>в диалог, отстаивать свою точку зрения</a:t>
            </a:r>
            <a:r>
              <a:rPr lang="ru-RU" sz="4000" dirty="0" smtClean="0"/>
              <a:t>.</a:t>
            </a:r>
          </a:p>
          <a:p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895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/>
          </a:bodyPr>
          <a:lstStyle/>
          <a:p>
            <a:r>
              <a:rPr lang="ru-RU" sz="2400" b="1" dirty="0"/>
              <a:t>3 -4 года.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47500" lnSpcReduction="20000"/>
          </a:bodyPr>
          <a:lstStyle/>
          <a:p>
            <a:r>
              <a:rPr lang="ru-RU" sz="3800" b="1" dirty="0" smtClean="0"/>
              <a:t>Количество</a:t>
            </a:r>
            <a:r>
              <a:rPr lang="ru-RU" sz="3800" b="1" dirty="0"/>
              <a:t>, счет. </a:t>
            </a:r>
            <a:r>
              <a:rPr lang="ru-RU" sz="3800" dirty="0"/>
              <a:t>Учить составлять группы из  однородных </a:t>
            </a:r>
            <a:r>
              <a:rPr lang="ru-RU" sz="3800" dirty="0" smtClean="0"/>
              <a:t>предметов и </a:t>
            </a:r>
            <a:r>
              <a:rPr lang="ru-RU" sz="3800" dirty="0"/>
              <a:t>выделять из них отдельные предметы; различать понятия «много</a:t>
            </a:r>
            <a:r>
              <a:rPr lang="ru-RU" sz="3800" dirty="0" smtClean="0"/>
              <a:t>», «</a:t>
            </a:r>
            <a:r>
              <a:rPr lang="ru-RU" sz="3800" dirty="0"/>
              <a:t>один», «по одному», «ни одного»; находить один и несколько одинаковых предметов в окружающей обстановке; понимать вопрос «Сколько?»; при ответе пользоваться словами «много», «один», «ни одного</a:t>
            </a:r>
            <a:r>
              <a:rPr lang="ru-RU" sz="3800" dirty="0" smtClean="0"/>
              <a:t>».</a:t>
            </a:r>
          </a:p>
          <a:p>
            <a:endParaRPr lang="ru-RU" sz="3800" dirty="0"/>
          </a:p>
          <a:p>
            <a:r>
              <a:rPr lang="ru-RU" sz="3800" dirty="0"/>
              <a:t>Учить сравнивать две равные (неравные) группы предметов, пользуясь приемами наложения и приложения на  основе </a:t>
            </a:r>
            <a:r>
              <a:rPr lang="ru-RU" sz="3800" dirty="0" smtClean="0"/>
              <a:t>взаимного сопоставления </a:t>
            </a:r>
            <a:r>
              <a:rPr lang="ru-RU" sz="3800" dirty="0"/>
              <a:t>элементов (предметов). Учить понимать вопросы: «Поровну ли?», «Чего больше (меньше)?»; отвечать на </a:t>
            </a:r>
            <a:r>
              <a:rPr lang="ru-RU" sz="3800" dirty="0" smtClean="0"/>
              <a:t>вопросы, пользуясь </a:t>
            </a:r>
            <a:r>
              <a:rPr lang="ru-RU" sz="3800" dirty="0"/>
              <a:t>предложениями типа: «Я на каждый кружок положил грибок. Кружков больше, а  грибов меньше» или «Кружков столько </a:t>
            </a:r>
            <a:r>
              <a:rPr lang="ru-RU" sz="3800" dirty="0" smtClean="0"/>
              <a:t>же, сколько </a:t>
            </a:r>
            <a:r>
              <a:rPr lang="ru-RU" sz="3800" dirty="0"/>
              <a:t>грибов</a:t>
            </a:r>
            <a:r>
              <a:rPr lang="ru-RU" sz="3800" dirty="0" smtClean="0"/>
              <a:t>».</a:t>
            </a:r>
          </a:p>
          <a:p>
            <a:endParaRPr lang="ru-RU" sz="3800" dirty="0"/>
          </a:p>
          <a:p>
            <a:r>
              <a:rPr lang="ru-RU" sz="3800" dirty="0"/>
              <a:t>Учить уравнивать неравные по  количеству группы предметов </a:t>
            </a:r>
            <a:r>
              <a:rPr lang="ru-RU" sz="3800" dirty="0" smtClean="0"/>
              <a:t>путем добавления </a:t>
            </a:r>
            <a:r>
              <a:rPr lang="ru-RU" sz="3800" dirty="0"/>
              <a:t>одного предмета </a:t>
            </a:r>
            <a:r>
              <a:rPr lang="ru-RU" sz="3800" dirty="0" smtClean="0"/>
              <a:t>или предметов </a:t>
            </a:r>
            <a:r>
              <a:rPr lang="ru-RU" sz="3800" dirty="0"/>
              <a:t>к меньшей по </a:t>
            </a:r>
            <a:r>
              <a:rPr lang="ru-RU" sz="3800" dirty="0" smtClean="0"/>
              <a:t>количеству группе </a:t>
            </a:r>
            <a:r>
              <a:rPr lang="ru-RU" sz="3800" dirty="0"/>
              <a:t>или убавления одного предмета из большей группы</a:t>
            </a:r>
            <a:r>
              <a:rPr lang="ru-RU" sz="3800" dirty="0" smtClean="0"/>
              <a:t>.</a:t>
            </a:r>
          </a:p>
          <a:p>
            <a:endParaRPr lang="ru-RU" sz="3800" dirty="0"/>
          </a:p>
          <a:p>
            <a:r>
              <a:rPr lang="ru-RU" sz="3800" b="1" dirty="0"/>
              <a:t>Величина.</a:t>
            </a:r>
            <a:r>
              <a:rPr lang="ru-RU" sz="3800" dirty="0"/>
              <a:t> Учить сравнивать два предмета по размеру (длиннее — </a:t>
            </a:r>
            <a:r>
              <a:rPr lang="ru-RU" sz="3800" dirty="0" smtClean="0"/>
              <a:t>короче, выше </a:t>
            </a:r>
            <a:r>
              <a:rPr lang="ru-RU" sz="3800" dirty="0"/>
              <a:t>— ниже, больше — меньше).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19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0000" lnSpcReduction="20000"/>
          </a:bodyPr>
          <a:lstStyle/>
          <a:p>
            <a:r>
              <a:rPr lang="ru-RU" sz="2600" b="1" dirty="0"/>
              <a:t>Сравнивать предметы контрастных и  одинаковых </a:t>
            </a:r>
            <a:r>
              <a:rPr lang="ru-RU" sz="2600" b="1" dirty="0" smtClean="0"/>
              <a:t>размеров. </a:t>
            </a:r>
            <a:r>
              <a:rPr lang="ru-RU" sz="2600" dirty="0"/>
              <a:t>П</a:t>
            </a:r>
            <a:r>
              <a:rPr lang="ru-RU" sz="2600" dirty="0" smtClean="0"/>
              <a:t>ри </a:t>
            </a:r>
            <a:r>
              <a:rPr lang="ru-RU" sz="2600" dirty="0"/>
              <a:t>сравнении предметов соизмерять один предмет с  другим по  заданному признаку величины (длине, ширине, высоте, величине в целом), пользуясь приемами наложения и  приложения; обозначать результат сравнения словами (длинный — короткий, одинаковые (равные) по длине; широкий — узкий, одинаковые (равные) по ширине; высокий — низкий, одинаковые (равные) по  высоте; большой — маленький, одинаковые (равные) по величине</a:t>
            </a:r>
            <a:r>
              <a:rPr lang="ru-RU" sz="2600" dirty="0" smtClean="0"/>
              <a:t>).</a:t>
            </a:r>
          </a:p>
          <a:p>
            <a:endParaRPr lang="ru-RU" sz="2600" dirty="0"/>
          </a:p>
          <a:p>
            <a:r>
              <a:rPr lang="ru-RU" sz="2600" b="1" dirty="0"/>
              <a:t>Форма.</a:t>
            </a:r>
            <a:r>
              <a:rPr lang="ru-RU" sz="2600" dirty="0"/>
              <a:t> Познакомить детей с  геометрическими фигурами: кругом, квадратом, треугольником. Учить обследовать форму этих фигур, используя зрение и осязание</a:t>
            </a:r>
            <a:r>
              <a:rPr lang="ru-RU" sz="2600" dirty="0" smtClean="0"/>
              <a:t>.</a:t>
            </a:r>
          </a:p>
          <a:p>
            <a:endParaRPr lang="ru-RU" sz="2600" dirty="0"/>
          </a:p>
          <a:p>
            <a:r>
              <a:rPr lang="ru-RU" sz="2600" b="1" dirty="0"/>
              <a:t>Ориентировка в пространстве. </a:t>
            </a:r>
            <a:r>
              <a:rPr lang="ru-RU" sz="2600" dirty="0"/>
              <a:t>Развивать умение ориентироваться в расположении частей своего тела и в соответствии с ними различать пространственные направления от себя: вверху — внизу, впереди — сзади (позади), справа — слева. Учить различать правую и левую руки</a:t>
            </a:r>
            <a:r>
              <a:rPr lang="ru-RU" sz="2600" dirty="0" smtClean="0"/>
              <a:t>.</a:t>
            </a:r>
          </a:p>
          <a:p>
            <a:endParaRPr lang="ru-RU" sz="2600" dirty="0"/>
          </a:p>
          <a:p>
            <a:r>
              <a:rPr lang="ru-RU" sz="2600" b="1" dirty="0"/>
              <a:t>Ориентировка во  времени. </a:t>
            </a:r>
            <a:r>
              <a:rPr lang="ru-RU" sz="2600" dirty="0"/>
              <a:t>Учить ориентироваться в  контрастных частях суток: день — ночь, утро — вечер.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84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075240" cy="108498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Структура проведения занятия в младшей группе.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    Предложенная </a:t>
            </a:r>
            <a:r>
              <a:rPr lang="ru-RU" dirty="0"/>
              <a:t>система занятий включает комплекс игровых заданий и упражнений, наглядно практических методов и приемов работы по формированию элементарных математических </a:t>
            </a:r>
            <a:r>
              <a:rPr lang="ru-RU" dirty="0" smtClean="0"/>
              <a:t>представлений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   Методика </a:t>
            </a:r>
            <a:r>
              <a:rPr lang="ru-RU" dirty="0"/>
              <a:t>проведения занятий не предполагает прямого обучения, способного отрицательно повлиять на осмысление и самостоятельное выполнение ребенком математических заданий, а подразумевает создание ситуаций сотрудничества, </a:t>
            </a:r>
            <a:r>
              <a:rPr lang="ru-RU" dirty="0" err="1"/>
              <a:t>содеятельности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smtClean="0"/>
              <a:t>   В </a:t>
            </a:r>
            <a:r>
              <a:rPr lang="ru-RU" dirty="0"/>
              <a:t>младшей </a:t>
            </a:r>
            <a:r>
              <a:rPr lang="ru-RU" dirty="0" smtClean="0"/>
              <a:t>группе, учитывая </a:t>
            </a:r>
            <a:r>
              <a:rPr lang="ru-RU" dirty="0"/>
              <a:t>адаптационный период детей, занятия </a:t>
            </a:r>
            <a:r>
              <a:rPr lang="ru-RU" dirty="0" smtClean="0"/>
              <a:t>проводятся </a:t>
            </a:r>
            <a:r>
              <a:rPr lang="ru-RU" dirty="0"/>
              <a:t>со второй половины сентября </a:t>
            </a:r>
            <a:r>
              <a:rPr lang="ru-RU" dirty="0" smtClean="0"/>
              <a:t>1  </a:t>
            </a:r>
            <a:r>
              <a:rPr lang="ru-RU" dirty="0"/>
              <a:t>раз в </a:t>
            </a:r>
            <a:r>
              <a:rPr lang="ru-RU" dirty="0" smtClean="0"/>
              <a:t>неделю, длительность занятия 15 мин. Далее закрепление проходит в утренний и вечерний круги, а так же во время прогулок.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94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4 – 5 лет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Autofit/>
          </a:bodyPr>
          <a:lstStyle/>
          <a:p>
            <a:r>
              <a:rPr lang="ru-RU" sz="1800" b="1" dirty="0"/>
              <a:t>Количество, счет. </a:t>
            </a:r>
            <a:r>
              <a:rPr lang="ru-RU" sz="1800" dirty="0"/>
              <a:t>Дать детям представление о  том, что </a:t>
            </a:r>
            <a:r>
              <a:rPr lang="ru-RU" sz="1800" dirty="0" smtClean="0"/>
              <a:t>множество («</a:t>
            </a:r>
            <a:r>
              <a:rPr lang="ru-RU" sz="1800" dirty="0"/>
              <a:t>много») может состоять из разных по качеству элементов: предметов разного цвета, размера, формы; учить сравнивать части </a:t>
            </a:r>
            <a:r>
              <a:rPr lang="ru-RU" sz="1800" dirty="0" smtClean="0"/>
              <a:t>множества</a:t>
            </a:r>
            <a:r>
              <a:rPr lang="ru-RU" sz="1800" dirty="0"/>
              <a:t>, определяя их равенство или неравенство на основе </a:t>
            </a:r>
            <a:r>
              <a:rPr lang="ru-RU" sz="1800" dirty="0" smtClean="0"/>
              <a:t>составления пар </a:t>
            </a:r>
            <a:r>
              <a:rPr lang="ru-RU" sz="1800" dirty="0"/>
              <a:t>предметов (не  прибегая к  счету). Вводить в  речь детей выражения: «Здесь много кружков, одни — красного цвета, а другие — </a:t>
            </a:r>
            <a:r>
              <a:rPr lang="ru-RU" sz="1800" dirty="0" smtClean="0"/>
              <a:t>синего; красных </a:t>
            </a:r>
            <a:r>
              <a:rPr lang="ru-RU" sz="1800" dirty="0"/>
              <a:t>кружков больше, чем синих, а синих меньше, чем </a:t>
            </a:r>
            <a:r>
              <a:rPr lang="ru-RU" sz="1800" dirty="0" smtClean="0"/>
              <a:t>красных» или </a:t>
            </a:r>
            <a:r>
              <a:rPr lang="ru-RU" sz="1800" dirty="0"/>
              <a:t>«красных и синих кружков поровну</a:t>
            </a:r>
            <a:r>
              <a:rPr lang="ru-RU" sz="1800" dirty="0" smtClean="0"/>
              <a:t>».</a:t>
            </a:r>
          </a:p>
          <a:p>
            <a:endParaRPr lang="ru-RU" sz="1800" dirty="0"/>
          </a:p>
          <a:p>
            <a:r>
              <a:rPr lang="ru-RU" sz="1800" dirty="0"/>
              <a:t>Учить считать до  5 (на  основе наглядности), пользуясь правильными приемами счета: называть числительные по порядку; </a:t>
            </a:r>
            <a:r>
              <a:rPr lang="ru-RU" sz="1800" dirty="0" smtClean="0"/>
              <a:t>соотносить каждое </a:t>
            </a:r>
            <a:r>
              <a:rPr lang="ru-RU" sz="1800" dirty="0"/>
              <a:t>числительное только с  одним предметом </a:t>
            </a:r>
            <a:r>
              <a:rPr lang="ru-RU" sz="1800" dirty="0" smtClean="0"/>
              <a:t>пересчитываемой группы</a:t>
            </a:r>
            <a:r>
              <a:rPr lang="ru-RU" sz="1800" dirty="0"/>
              <a:t>; относить последнее числительное ко  всем </a:t>
            </a:r>
            <a:r>
              <a:rPr lang="ru-RU" sz="1800" dirty="0" smtClean="0"/>
              <a:t>пересчитанным предметам</a:t>
            </a:r>
            <a:r>
              <a:rPr lang="ru-RU" sz="1800" dirty="0"/>
              <a:t>, например: «Один, два, три — всего три кружка». Сравнивать две группы предметов, именуемые числами 1–2, 2–2, 2–3, </a:t>
            </a:r>
            <a:r>
              <a:rPr lang="ru-RU" sz="1800" dirty="0" smtClean="0"/>
              <a:t>3–3, 3–4</a:t>
            </a:r>
            <a:r>
              <a:rPr lang="ru-RU" sz="1800" dirty="0"/>
              <a:t>, 4–4, 4–5, 5–5</a:t>
            </a:r>
            <a:r>
              <a:rPr lang="ru-RU" sz="1800" dirty="0" smtClean="0"/>
              <a:t>.</a:t>
            </a:r>
          </a:p>
          <a:p>
            <a:endParaRPr lang="ru-RU" sz="1800" dirty="0"/>
          </a:p>
          <a:p>
            <a:r>
              <a:rPr lang="ru-RU" sz="1800" dirty="0"/>
              <a:t>Формировать представления о  порядковом счете, учить </a:t>
            </a:r>
            <a:r>
              <a:rPr lang="ru-RU" sz="1800" dirty="0" smtClean="0"/>
              <a:t>правильно пользоваться </a:t>
            </a:r>
            <a:r>
              <a:rPr lang="ru-RU" sz="1800" dirty="0"/>
              <a:t>количественными и порядковыми числительными, отвечать на вопросы «Сколько?», «Который по счету?», «На котором месте</a:t>
            </a:r>
            <a:r>
              <a:rPr lang="ru-RU" sz="1800" dirty="0" smtClean="0"/>
              <a:t>?».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38856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62500" lnSpcReduction="20000"/>
          </a:bodyPr>
          <a:lstStyle/>
          <a:p>
            <a:r>
              <a:rPr lang="ru-RU" sz="2900" dirty="0" smtClean="0"/>
              <a:t>Формировать </a:t>
            </a:r>
            <a:r>
              <a:rPr lang="ru-RU" sz="2900" dirty="0"/>
              <a:t>представление о  равенстве и  неравенстве групп на основе счета: «Здесь один, два зайчика, а здесь одна, две, три елочки. Елочек больше, чем зайчиков; 3 больше, чем 2, а 2 меньше, чем 3».</a:t>
            </a:r>
          </a:p>
          <a:p>
            <a:endParaRPr lang="ru-RU" sz="2900" dirty="0"/>
          </a:p>
          <a:p>
            <a:r>
              <a:rPr lang="ru-RU" sz="2900" dirty="0"/>
              <a:t>Учить уравнивать неравные группы двумя способами, добавляя к меньшей группе один (недостающий) предмет или убирая из большей группы один (лишний) предмет («К 2 зайчикам добавили 1 зайчика, стало 3 зайчика и елочек тоже 3. Елочек и зайчиков поровну — 3 и 3» или: «Елочек больше (3), а зайчиков меньше (2). Убрали 1 елочку, их стало тоже 2. Елочек и зайчиков стало поровну: 2 и 2»).</a:t>
            </a:r>
          </a:p>
          <a:p>
            <a:endParaRPr lang="ru-RU" sz="2900" dirty="0"/>
          </a:p>
          <a:p>
            <a:r>
              <a:rPr lang="ru-RU" sz="2900" dirty="0"/>
              <a:t>Отсчитывать предметы из  большего количества; выкладывать, приносить определенное количество предметов в соответствии с образцом или заданным числом в пределах 5 (отсчитай 4 петушка, принеси 3 зайчика).  </a:t>
            </a:r>
          </a:p>
          <a:p>
            <a:endParaRPr lang="ru-RU" sz="2900" dirty="0"/>
          </a:p>
          <a:p>
            <a:r>
              <a:rPr lang="ru-RU" sz="2900" dirty="0"/>
              <a:t>На  основе счета устанавливать равенство (неравенство) групп предметов в ситуациях, когда предметы в группах расположены на разном расстоянии друг от друга, когда они отличаются по размерам, по форме расположения в пространстве.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96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5739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ru-RU" sz="1800" b="1" dirty="0"/>
              <a:t>Величина.</a:t>
            </a:r>
            <a:r>
              <a:rPr lang="ru-RU" sz="1800" dirty="0"/>
              <a:t> Совершенствовать умение сравнивать два предмета по  величине (длине, ширине, высоте), а также учить сравнивать два </a:t>
            </a:r>
            <a:r>
              <a:rPr lang="ru-RU" sz="1800" dirty="0" smtClean="0"/>
              <a:t>предмета по </a:t>
            </a:r>
            <a:r>
              <a:rPr lang="ru-RU" sz="1800" dirty="0"/>
              <a:t>толщине путем непосредственного наложения или приложения </a:t>
            </a:r>
            <a:r>
              <a:rPr lang="ru-RU" sz="1800" dirty="0" smtClean="0"/>
              <a:t>их друг </a:t>
            </a:r>
            <a:r>
              <a:rPr lang="ru-RU" sz="1800" dirty="0"/>
              <a:t>к другу; отражать результаты сравнения в речи, используя прилагательные (длиннее — короче, шире — уже, выше — ниже, толще — </a:t>
            </a:r>
            <a:r>
              <a:rPr lang="ru-RU" sz="1800" dirty="0" smtClean="0"/>
              <a:t>тоньше или </a:t>
            </a:r>
            <a:r>
              <a:rPr lang="ru-RU" sz="1800" dirty="0"/>
              <a:t>равные (одинаковые) по длине, ширине, высоте, толщине</a:t>
            </a:r>
            <a:r>
              <a:rPr lang="ru-RU" sz="1800" dirty="0" smtClean="0"/>
              <a:t>).</a:t>
            </a:r>
          </a:p>
          <a:p>
            <a:endParaRPr lang="ru-RU" sz="1800" dirty="0"/>
          </a:p>
          <a:p>
            <a:r>
              <a:rPr lang="ru-RU" sz="1800" dirty="0"/>
              <a:t>Учить сравнивать предметы по двум признакам величины (красная лента длиннее и шире зеленой, желтый шарфик короче и уже синего</a:t>
            </a:r>
            <a:r>
              <a:rPr lang="ru-RU" sz="1800" dirty="0" smtClean="0"/>
              <a:t>). Устанавливать </a:t>
            </a:r>
            <a:r>
              <a:rPr lang="ru-RU" sz="1800" dirty="0"/>
              <a:t>размерные отношения между 3–5 предметами </a:t>
            </a:r>
            <a:r>
              <a:rPr lang="ru-RU" sz="1800" dirty="0" smtClean="0"/>
              <a:t>разной длины </a:t>
            </a:r>
            <a:r>
              <a:rPr lang="ru-RU" sz="1800" dirty="0"/>
              <a:t>(ширины, высоты), толщины, располагать их в  </a:t>
            </a:r>
            <a:r>
              <a:rPr lang="ru-RU" sz="1800" dirty="0" smtClean="0"/>
              <a:t>определенной последовательности </a:t>
            </a:r>
            <a:r>
              <a:rPr lang="ru-RU" sz="1800" dirty="0"/>
              <a:t>— в  порядке убывания или нарастания величины. Вводить в активную речь детей понятия, обозначающие размерные отношения предметов («эта (красная) башенка — </a:t>
            </a:r>
            <a:r>
              <a:rPr lang="ru-RU" sz="1800" dirty="0" smtClean="0"/>
              <a:t>сама высокая, эта </a:t>
            </a:r>
            <a:r>
              <a:rPr lang="ru-RU" sz="1800" dirty="0"/>
              <a:t>(оранжевая) — пониже, эта (розовая) — еще ниже, а эта (желтая) </a:t>
            </a:r>
            <a:r>
              <a:rPr lang="ru-RU" sz="1800" dirty="0" smtClean="0"/>
              <a:t>— самая </a:t>
            </a:r>
            <a:r>
              <a:rPr lang="ru-RU" sz="1800" dirty="0"/>
              <a:t>низкая» и т.д.).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2331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fontScale="92500" lnSpcReduction="20000"/>
          </a:bodyPr>
          <a:lstStyle/>
          <a:p>
            <a:r>
              <a:rPr lang="ru-RU" sz="1800" b="1" dirty="0"/>
              <a:t>Форма.</a:t>
            </a:r>
            <a:r>
              <a:rPr lang="ru-RU" sz="1800" dirty="0"/>
              <a:t> Развивать представление детей о  геометрических </a:t>
            </a:r>
            <a:r>
              <a:rPr lang="ru-RU" sz="1800" dirty="0" smtClean="0"/>
              <a:t>фигурах: круге</a:t>
            </a:r>
            <a:r>
              <a:rPr lang="ru-RU" sz="1800" dirty="0"/>
              <a:t>, квадрате, треугольнике, а  также шаре, кубе. Учить </a:t>
            </a:r>
            <a:r>
              <a:rPr lang="ru-RU" sz="1800" dirty="0" smtClean="0"/>
              <a:t>выделять особые </a:t>
            </a:r>
            <a:r>
              <a:rPr lang="ru-RU" sz="1800" dirty="0"/>
              <a:t>признаки фигур с  помощью зрительного и  </a:t>
            </a:r>
            <a:r>
              <a:rPr lang="ru-RU" sz="1800" dirty="0" smtClean="0"/>
              <a:t>осязательно-двигательного </a:t>
            </a:r>
            <a:r>
              <a:rPr lang="ru-RU" sz="1800" dirty="0"/>
              <a:t>анализаторов (наличие или отсутствие углов, устойчивость, подвижность и др</a:t>
            </a:r>
            <a:r>
              <a:rPr lang="ru-RU" sz="1800" dirty="0" smtClean="0"/>
              <a:t>.).</a:t>
            </a:r>
          </a:p>
          <a:p>
            <a:endParaRPr lang="ru-RU" sz="1800" dirty="0"/>
          </a:p>
          <a:p>
            <a:r>
              <a:rPr lang="ru-RU" sz="1800" dirty="0"/>
              <a:t>Познакомить детей с прямоугольником, сравнивая его с кругом, квадратом, треугольником. Учить различать и называть </a:t>
            </a:r>
            <a:r>
              <a:rPr lang="ru-RU" sz="1800" dirty="0" smtClean="0"/>
              <a:t>прямоугольник, его </a:t>
            </a:r>
            <a:r>
              <a:rPr lang="ru-RU" sz="1800" dirty="0"/>
              <a:t>элементы: углы и стороны</a:t>
            </a:r>
            <a:r>
              <a:rPr lang="ru-RU" sz="1800" dirty="0" smtClean="0"/>
              <a:t>.</a:t>
            </a:r>
          </a:p>
          <a:p>
            <a:endParaRPr lang="ru-RU" sz="1800" dirty="0"/>
          </a:p>
          <a:p>
            <a:r>
              <a:rPr lang="ru-RU" sz="1800" dirty="0"/>
              <a:t>Формировать представление о  том, что фигуры могут быть </a:t>
            </a:r>
            <a:r>
              <a:rPr lang="ru-RU" sz="1800" dirty="0" smtClean="0"/>
              <a:t>разных размеров</a:t>
            </a:r>
            <a:r>
              <a:rPr lang="ru-RU" sz="1800" dirty="0"/>
              <a:t>: большой — маленький куб (шар, круг, квадрат, </a:t>
            </a:r>
            <a:r>
              <a:rPr lang="ru-RU" sz="1800" dirty="0" smtClean="0"/>
              <a:t>треугольник, прямоугольник).</a:t>
            </a:r>
          </a:p>
          <a:p>
            <a:endParaRPr lang="ru-RU" sz="1800" dirty="0"/>
          </a:p>
          <a:p>
            <a:r>
              <a:rPr lang="ru-RU" sz="1800" dirty="0"/>
              <a:t>Учить соотносить форму предметов с известными </a:t>
            </a:r>
            <a:r>
              <a:rPr lang="ru-RU" sz="1800" dirty="0" smtClean="0"/>
              <a:t>геометрическими фигурами</a:t>
            </a:r>
            <a:r>
              <a:rPr lang="ru-RU" sz="1800" dirty="0"/>
              <a:t>: тарелка — круг, платок — квадрат, мяч — шар, окно, дверь </a:t>
            </a:r>
            <a:r>
              <a:rPr lang="ru-RU" sz="1800" dirty="0" smtClean="0"/>
              <a:t>— прямоугольник </a:t>
            </a:r>
            <a:r>
              <a:rPr lang="ru-RU" sz="1800" dirty="0"/>
              <a:t>и др</a:t>
            </a:r>
            <a:r>
              <a:rPr lang="ru-RU" sz="1800" dirty="0" smtClean="0"/>
              <a:t>.</a:t>
            </a:r>
          </a:p>
          <a:p>
            <a:endParaRPr lang="ru-RU" sz="1800" dirty="0"/>
          </a:p>
          <a:p>
            <a:r>
              <a:rPr lang="ru-RU" sz="1800" b="1" dirty="0"/>
              <a:t>Ориентировка в пространстве. </a:t>
            </a:r>
            <a:r>
              <a:rPr lang="ru-RU" sz="1800" dirty="0"/>
              <a:t>Развивать умения определять пространственные направления от  себя, двигаться в  заданном </a:t>
            </a:r>
            <a:r>
              <a:rPr lang="ru-RU" sz="1800" dirty="0" smtClean="0"/>
              <a:t>направлении (вперед </a:t>
            </a:r>
            <a:r>
              <a:rPr lang="ru-RU" sz="1800" dirty="0"/>
              <a:t>— назад, направо — налево, вверх </a:t>
            </a:r>
            <a:r>
              <a:rPr lang="ru-RU" sz="1800" dirty="0" smtClean="0"/>
              <a:t>— вниз</a:t>
            </a:r>
            <a:r>
              <a:rPr lang="ru-RU" sz="1800" dirty="0"/>
              <a:t>); обозначать </a:t>
            </a:r>
            <a:r>
              <a:rPr lang="ru-RU" sz="1800" dirty="0" smtClean="0"/>
              <a:t>словами положение </a:t>
            </a:r>
            <a:r>
              <a:rPr lang="ru-RU" sz="1800" dirty="0"/>
              <a:t>предметов по отношению к себе (передо мной стол, </a:t>
            </a:r>
            <a:r>
              <a:rPr lang="ru-RU" sz="1800" dirty="0" smtClean="0"/>
              <a:t>справа от </a:t>
            </a:r>
            <a:r>
              <a:rPr lang="ru-RU" sz="1800" dirty="0"/>
              <a:t>меня дверь, слева — окно, сзади на полках — игрушки). </a:t>
            </a:r>
            <a:r>
              <a:rPr lang="ru-RU" sz="1800" dirty="0" smtClean="0"/>
              <a:t>Познакомить с </a:t>
            </a:r>
            <a:r>
              <a:rPr lang="ru-RU" sz="1800" dirty="0"/>
              <a:t>пространственными отношениями: далеко — близко, высоко — низко</a:t>
            </a:r>
            <a:r>
              <a:rPr lang="ru-RU" sz="1800" dirty="0" smtClean="0"/>
              <a:t>.</a:t>
            </a:r>
          </a:p>
          <a:p>
            <a:endParaRPr lang="ru-RU" sz="1800" dirty="0"/>
          </a:p>
          <a:p>
            <a:r>
              <a:rPr lang="ru-RU" sz="1800" b="1" dirty="0"/>
              <a:t>Ориентировка во  времени. </a:t>
            </a:r>
            <a:r>
              <a:rPr lang="ru-RU" sz="1800" dirty="0"/>
              <a:t>Расширять представления детей о  </a:t>
            </a:r>
            <a:r>
              <a:rPr lang="ru-RU" sz="1800" dirty="0" smtClean="0"/>
              <a:t>частях суток</a:t>
            </a:r>
            <a:r>
              <a:rPr lang="ru-RU" sz="1800" dirty="0"/>
              <a:t>, их характерных особенностях, последовательности (утро  </a:t>
            </a:r>
            <a:r>
              <a:rPr lang="ru-RU" sz="1800" dirty="0" smtClean="0"/>
              <a:t>— день  </a:t>
            </a:r>
            <a:r>
              <a:rPr lang="ru-RU" sz="1800" dirty="0"/>
              <a:t>— вечер  — ночь). Объяснить значение слов: «вчера», «сегодня</a:t>
            </a:r>
            <a:r>
              <a:rPr lang="ru-RU" sz="1800" dirty="0" smtClean="0"/>
              <a:t>», «</a:t>
            </a:r>
            <a:r>
              <a:rPr lang="ru-RU" sz="1800" dirty="0"/>
              <a:t>завтра».</a:t>
            </a:r>
          </a:p>
        </p:txBody>
      </p:sp>
    </p:spTree>
    <p:extLst>
      <p:ext uri="{BB962C8B-B14F-4D97-AF65-F5344CB8AC3E}">
        <p14:creationId xmlns:p14="http://schemas.microsoft.com/office/powerpoint/2010/main" val="26479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1599</Words>
  <Application>Microsoft Office PowerPoint</Application>
  <PresentationFormat>Экран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Организация работы воспитателя по математическому развитию в ДОО. Младший - средний дошкольный возраст. </vt:lpstr>
      <vt:lpstr>Правильно организованные занятия — это занятия, которые отвечают следующим требованиям: </vt:lpstr>
      <vt:lpstr>3 -4 года.</vt:lpstr>
      <vt:lpstr>Презентация PowerPoint</vt:lpstr>
      <vt:lpstr>Структура проведения занятия в младшей группе.</vt:lpstr>
      <vt:lpstr>4 – 5 лет</vt:lpstr>
      <vt:lpstr>Презентация PowerPoint</vt:lpstr>
      <vt:lpstr>Презентация PowerPoint</vt:lpstr>
      <vt:lpstr>Презентация PowerPoint</vt:lpstr>
      <vt:lpstr>Структура проведения занятий в среднем возрасте</vt:lpstr>
      <vt:lpstr>Методы и приемы формирования математических представлений у дошкольников.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элементарных математических представлений детей младшего и среднего дошкольного возраста. </dc:title>
  <dc:creator>kliNN</dc:creator>
  <cp:lastModifiedBy>ирина</cp:lastModifiedBy>
  <cp:revision>22</cp:revision>
  <dcterms:created xsi:type="dcterms:W3CDTF">2020-10-15T13:28:33Z</dcterms:created>
  <dcterms:modified xsi:type="dcterms:W3CDTF">2020-10-20T09:05:15Z</dcterms:modified>
</cp:coreProperties>
</file>