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4" r:id="rId3"/>
    <p:sldId id="287" r:id="rId4"/>
    <p:sldId id="285" r:id="rId5"/>
    <p:sldId id="286" r:id="rId6"/>
    <p:sldId id="264" r:id="rId7"/>
    <p:sldId id="280" r:id="rId8"/>
    <p:sldId id="281" r:id="rId9"/>
    <p:sldId id="272" r:id="rId10"/>
    <p:sldId id="273" r:id="rId11"/>
    <p:sldId id="275" r:id="rId12"/>
    <p:sldId id="274" r:id="rId13"/>
    <p:sldId id="277" r:id="rId14"/>
    <p:sldId id="260" r:id="rId15"/>
    <p:sldId id="278" r:id="rId16"/>
    <p:sldId id="265" r:id="rId17"/>
    <p:sldId id="266" r:id="rId18"/>
    <p:sldId id="267" r:id="rId19"/>
    <p:sldId id="269" r:id="rId20"/>
    <p:sldId id="27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771" y="40466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u="sng" dirty="0" smtClean="0">
              <a:solidFill>
                <a:srgbClr val="FFC000"/>
              </a:solidFill>
              <a:latin typeface="Arial"/>
            </a:endParaRPr>
          </a:p>
          <a:p>
            <a:pPr algn="ctr"/>
            <a:r>
              <a:rPr lang="ru-RU" sz="4000" b="1" u="sng" dirty="0" smtClean="0">
                <a:solidFill>
                  <a:srgbClr val="FFC000"/>
                </a:solidFill>
                <a:latin typeface="Arial"/>
              </a:rPr>
              <a:t>П</a:t>
            </a:r>
            <a:r>
              <a:rPr lang="ru-RU" sz="4000" b="1" u="sng" dirty="0" smtClean="0">
                <a:solidFill>
                  <a:srgbClr val="FFC000"/>
                </a:solidFill>
                <a:latin typeface="Arial"/>
              </a:rPr>
              <a:t>роект</a:t>
            </a:r>
            <a:endParaRPr lang="ru-RU" sz="4000" b="1" u="sng" dirty="0" smtClean="0">
              <a:solidFill>
                <a:srgbClr val="FFC000"/>
              </a:solidFill>
              <a:latin typeface="Arial"/>
            </a:endParaRPr>
          </a:p>
          <a:p>
            <a:pPr algn="ctr"/>
            <a:endParaRPr lang="ru-RU" sz="4000" b="1" u="sng" dirty="0" smtClean="0">
              <a:solidFill>
                <a:srgbClr val="FFC000"/>
              </a:solidFill>
              <a:latin typeface="Arial"/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Arial"/>
              </a:rPr>
              <a:t> Тема: «Шоколад – польза или вред».</a:t>
            </a:r>
          </a:p>
          <a:p>
            <a:pPr algn="r"/>
            <a:endParaRPr lang="ru-RU" sz="4000" b="1" dirty="0" smtClean="0">
              <a:solidFill>
                <a:srgbClr val="FFC000"/>
              </a:solidFill>
              <a:latin typeface="Arial"/>
            </a:endParaRPr>
          </a:p>
          <a:p>
            <a:pPr algn="r"/>
            <a:endParaRPr lang="ru-RU" sz="4000" b="1" dirty="0" smtClean="0">
              <a:solidFill>
                <a:srgbClr val="FFC000"/>
              </a:solidFill>
              <a:latin typeface="Arial"/>
            </a:endParaRPr>
          </a:p>
          <a:p>
            <a:pPr algn="r"/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DataLife Engine Версия для печати Шоко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824535" cy="23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Плоды </a:t>
            </a:r>
            <a:r>
              <a:rPr lang="ru-RU" sz="4000" b="1" dirty="0">
                <a:solidFill>
                  <a:srgbClr val="FFC000"/>
                </a:solidFill>
              </a:rPr>
              <a:t>какао были известны еще </a:t>
            </a:r>
            <a:r>
              <a:rPr lang="ru-RU" sz="4000" b="1" dirty="0" smtClean="0">
                <a:solidFill>
                  <a:srgbClr val="FFC000"/>
                </a:solidFill>
              </a:rPr>
              <a:t>американским индейцам – </a:t>
            </a:r>
            <a:r>
              <a:rPr lang="ru-RU" sz="4000" b="1" dirty="0" err="1" smtClean="0">
                <a:solidFill>
                  <a:srgbClr val="FFC000"/>
                </a:solidFill>
              </a:rPr>
              <a:t>ольмекам</a:t>
            </a:r>
            <a:r>
              <a:rPr lang="ru-RU" sz="4000" b="1" dirty="0" smtClean="0">
                <a:solidFill>
                  <a:srgbClr val="FFC000"/>
                </a:solidFill>
              </a:rPr>
              <a:t>, которые жили за </a:t>
            </a:r>
            <a:r>
              <a:rPr lang="ru-RU" sz="4000" b="1" dirty="0">
                <a:solidFill>
                  <a:srgbClr val="FFC000"/>
                </a:solidFill>
              </a:rPr>
              <a:t>тысячу лет до нашей эры.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Таинственно исчезнувшие цивилизации (10 Фото+текс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4793"/>
            <a:ext cx="3672408" cy="28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4793"/>
            <a:ext cx="3600400" cy="28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а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02433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764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8138" y="476672"/>
            <a:ext cx="51373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 </a:t>
            </a:r>
            <a:r>
              <a:rPr lang="ru-RU" sz="3200" b="1" dirty="0">
                <a:solidFill>
                  <a:srgbClr val="FFC000"/>
                </a:solidFill>
              </a:rPr>
              <a:t>Плод дерева какао растет на стволе. Он выглядит как маленькая дыня, а </a:t>
            </a:r>
            <a:r>
              <a:rPr lang="ru-RU" sz="3200" b="1" dirty="0" smtClean="0">
                <a:solidFill>
                  <a:srgbClr val="FFC000"/>
                </a:solidFill>
              </a:rPr>
              <a:t>внутри содержится  </a:t>
            </a:r>
            <a:r>
              <a:rPr lang="ru-RU" sz="3200" b="1" dirty="0">
                <a:solidFill>
                  <a:srgbClr val="FFC000"/>
                </a:solidFill>
              </a:rPr>
              <a:t>до 40 зерен или бобов. 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8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935" y="566677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Сначала </a:t>
            </a:r>
            <a:r>
              <a:rPr lang="ru-RU" sz="3200" b="1" dirty="0">
                <a:solidFill>
                  <a:srgbClr val="FFC000"/>
                </a:solidFill>
              </a:rPr>
              <a:t>шоколад </a:t>
            </a:r>
            <a:r>
              <a:rPr lang="ru-RU" sz="3200" b="1" dirty="0" smtClean="0">
                <a:solidFill>
                  <a:srgbClr val="FFC000"/>
                </a:solidFill>
              </a:rPr>
              <a:t>использовался </a:t>
            </a:r>
            <a:r>
              <a:rPr lang="ru-RU" sz="3200" b="1" dirty="0">
                <a:solidFill>
                  <a:srgbClr val="FFC000"/>
                </a:solidFill>
              </a:rPr>
              <a:t>только как напиток. С языка </a:t>
            </a:r>
            <a:r>
              <a:rPr lang="ru-RU" sz="3200" b="1" dirty="0" smtClean="0">
                <a:solidFill>
                  <a:srgbClr val="FFC000"/>
                </a:solidFill>
              </a:rPr>
              <a:t>индейцев </a:t>
            </a:r>
            <a:r>
              <a:rPr lang="ru-RU" sz="3200" b="1" dirty="0">
                <a:solidFill>
                  <a:srgbClr val="FFC000"/>
                </a:solidFill>
              </a:rPr>
              <a:t>слово «шоколад» </a:t>
            </a:r>
            <a:r>
              <a:rPr lang="ru-RU" sz="3200" b="1" dirty="0" smtClean="0">
                <a:solidFill>
                  <a:srgbClr val="FFC000"/>
                </a:solidFill>
              </a:rPr>
              <a:t>значит «горячая </a:t>
            </a:r>
            <a:r>
              <a:rPr lang="ru-RU" sz="3200" b="1" dirty="0">
                <a:solidFill>
                  <a:srgbClr val="FFC000"/>
                </a:solidFill>
              </a:rPr>
              <a:t>вода</a:t>
            </a:r>
            <a:r>
              <a:rPr lang="ru-RU" sz="3200" b="1" dirty="0" smtClean="0">
                <a:solidFill>
                  <a:srgbClr val="FFC000"/>
                </a:solidFill>
              </a:rPr>
              <a:t>».  Напиток </a:t>
            </a:r>
            <a:r>
              <a:rPr lang="ru-RU" sz="3200" b="1" dirty="0">
                <a:solidFill>
                  <a:srgbClr val="FFC000"/>
                </a:solidFill>
              </a:rPr>
              <a:t>был </a:t>
            </a:r>
            <a:r>
              <a:rPr lang="ru-RU" sz="3200" b="1" dirty="0" smtClean="0">
                <a:solidFill>
                  <a:srgbClr val="FFC000"/>
                </a:solidFill>
              </a:rPr>
              <a:t>вязкий и горький.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0776"/>
            <a:ext cx="3168402" cy="25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312368" cy="25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Ш</a:t>
            </a:r>
            <a:r>
              <a:rPr lang="ru-RU" sz="3200" b="1" dirty="0" smtClean="0">
                <a:solidFill>
                  <a:srgbClr val="FFC000"/>
                </a:solidFill>
              </a:rPr>
              <a:t>околад </a:t>
            </a:r>
            <a:r>
              <a:rPr lang="ru-RU" sz="3200" b="1" dirty="0">
                <a:solidFill>
                  <a:srgbClr val="FFC000"/>
                </a:solidFill>
              </a:rPr>
              <a:t>был доступен только очень богатым: производство было сложным, а ингредиенты – очень дорогими. Плоды какао использовались 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в качестве денег. 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81642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699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C000"/>
                </a:solidFill>
              </a:rPr>
              <a:t>Мнение сторонников шоколада.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156" y="1154361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Польза шоколада заключается в том, что он  улучшает настроение, вызывает прилив сил; стимулирует память и мозговую деятельность; повышает внимание; используется как средство для профилактики простуды; укрепляет </a:t>
            </a:r>
            <a:r>
              <a:rPr lang="ru-RU" sz="2400" b="1" dirty="0" smtClean="0">
                <a:solidFill>
                  <a:srgbClr val="FFC000"/>
                </a:solidFill>
              </a:rPr>
              <a:t>иммунитет и сердце</a:t>
            </a:r>
            <a:r>
              <a:rPr lang="ru-RU" sz="2400" b="1" dirty="0">
                <a:solidFill>
                  <a:srgbClr val="FFC000"/>
                </a:solidFill>
              </a:rPr>
              <a:t>, улучшает кровообращение; нормализует кровяное давление; препятствует образованию зубного камня; горький шоколад сжигает жир. Если есть шоколад 3 раза в месяц, то жизнь продлевается на 1 год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 </a:t>
            </a:r>
          </a:p>
          <a:p>
            <a:pPr algn="ctr"/>
            <a:endParaRPr lang="ru-RU" sz="2400" b="1" dirty="0">
              <a:solidFill>
                <a:srgbClr val="FFC000"/>
              </a:solidFill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" y="4293097"/>
            <a:ext cx="3106154" cy="23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5325"/>
            <a:ext cx="311998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0" y="4445497"/>
            <a:ext cx="3106154" cy="23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26" y="332656"/>
            <a:ext cx="266429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6" y="4694034"/>
            <a:ext cx="2837855" cy="19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0429"/>
            <a:ext cx="2867025" cy="19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1154" y="2498753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Шоколад – это не только продукт питания, он используется </a:t>
            </a:r>
            <a:r>
              <a:rPr lang="ru-RU" sz="2800" b="1" dirty="0" smtClean="0">
                <a:solidFill>
                  <a:srgbClr val="FFC000"/>
                </a:solidFill>
              </a:rPr>
              <a:t>для </a:t>
            </a:r>
            <a:r>
              <a:rPr lang="ru-RU" sz="2800" b="1" dirty="0">
                <a:solidFill>
                  <a:srgbClr val="FFC000"/>
                </a:solidFill>
              </a:rPr>
              <a:t>массажа, масок, ванн и даже для обертывания</a:t>
            </a:r>
            <a:r>
              <a:rPr lang="ru-RU" sz="2800" b="1" dirty="0"/>
              <a:t>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35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219" y="404664"/>
            <a:ext cx="792088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FFC000"/>
                </a:solidFill>
              </a:rPr>
              <a:t>Мнение противников шоколада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Такие составляющие </a:t>
            </a:r>
            <a:r>
              <a:rPr lang="ru-RU" sz="2800" b="1" dirty="0">
                <a:solidFill>
                  <a:srgbClr val="FFC000"/>
                </a:solidFill>
              </a:rPr>
              <a:t>шоколада как, кофеин и сахар вызывают зависимость от него. Если есть его слишком много повышается риск развития сердечных заболеваний и ожирения, так же он  может способствовать появлению прыщей, </a:t>
            </a:r>
            <a:r>
              <a:rPr lang="ru-RU" sz="2800" b="1" dirty="0" smtClean="0">
                <a:solidFill>
                  <a:srgbClr val="FFC000"/>
                </a:solidFill>
              </a:rPr>
              <a:t>вызвать </a:t>
            </a:r>
            <a:r>
              <a:rPr lang="ru-RU" sz="2800" b="1" dirty="0">
                <a:solidFill>
                  <a:srgbClr val="FFC000"/>
                </a:solidFill>
              </a:rPr>
              <a:t>боли в животе, </a:t>
            </a:r>
            <a:r>
              <a:rPr lang="ru-RU" sz="2800" b="1" dirty="0" smtClean="0">
                <a:solidFill>
                  <a:srgbClr val="FFC000"/>
                </a:solidFill>
              </a:rPr>
              <a:t>изжогу. </a:t>
            </a: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  <a:p>
            <a:pPr algn="ctr"/>
            <a:endParaRPr lang="ru-RU" sz="9600" b="1" dirty="0" smtClean="0">
              <a:solidFill>
                <a:srgbClr val="FFC000"/>
              </a:solidFill>
            </a:endParaRP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  <a:p>
            <a:pPr algn="ctr"/>
            <a:endParaRPr lang="ru-RU" sz="3600" b="1" dirty="0" smtClean="0">
              <a:solidFill>
                <a:srgbClr val="FFC000"/>
              </a:solidFill>
            </a:endParaRP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  <a:p>
            <a:pPr algn="ctr"/>
            <a:endParaRPr lang="ru-RU" sz="3600" b="1" dirty="0" smtClean="0">
              <a:solidFill>
                <a:srgbClr val="FFC000"/>
              </a:solidFill>
            </a:endParaRPr>
          </a:p>
          <a:p>
            <a:pPr algn="ctr"/>
            <a:endParaRPr lang="ru-RU" b="1" dirty="0">
              <a:solidFill>
                <a:srgbClr val="FFC000"/>
              </a:solidFill>
            </a:endParaRPr>
          </a:p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744416" cy="24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072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272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FFC000"/>
                </a:solidFill>
              </a:rPr>
              <a:t>Рекомендации любителям шоколада:</a:t>
            </a:r>
          </a:p>
          <a:p>
            <a:pPr lvl="0" algn="ctr"/>
            <a:r>
              <a:rPr lang="ru-RU" sz="4000" b="1" dirty="0" smtClean="0">
                <a:solidFill>
                  <a:srgbClr val="FFC000"/>
                </a:solidFill>
              </a:rPr>
              <a:t>любите этот невероятно вкусный и полезный продукт, но помните, что все хорошо в меру.</a:t>
            </a:r>
            <a:endParaRPr lang="ru-RU" sz="4000" b="1" dirty="0">
              <a:solidFill>
                <a:srgbClr val="FFC000"/>
              </a:solidFill>
            </a:endParaRPr>
          </a:p>
          <a:p>
            <a:pPr lvl="0" algn="ctr"/>
            <a:endParaRPr lang="ru-RU" sz="4000" b="1" dirty="0" smtClean="0">
              <a:solidFill>
                <a:srgbClr val="FFC000"/>
              </a:solidFill>
            </a:endParaRPr>
          </a:p>
          <a:p>
            <a:pPr lvl="0"/>
            <a:endParaRPr lang="ru-RU" sz="4000" b="1" dirty="0">
              <a:solidFill>
                <a:srgbClr val="FFC000"/>
              </a:solidFill>
            </a:endParaRPr>
          </a:p>
          <a:p>
            <a:pPr lvl="0"/>
            <a:endParaRPr lang="ru-RU" sz="4000" b="1" dirty="0" smtClean="0">
              <a:solidFill>
                <a:srgbClr val="FFC000"/>
              </a:solidFill>
            </a:endParaRPr>
          </a:p>
          <a:p>
            <a:pPr lvl="0"/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83" y="4437112"/>
            <a:ext cx="2874441" cy="22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51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925" y="33265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FFC000"/>
                </a:solidFill>
              </a:rPr>
              <a:t>Рекомендации противникам шоколада:</a:t>
            </a:r>
          </a:p>
          <a:p>
            <a:pPr lvl="0" algn="ctr"/>
            <a:r>
              <a:rPr lang="ru-RU" sz="4000" b="1" dirty="0" smtClean="0">
                <a:solidFill>
                  <a:srgbClr val="FFC000"/>
                </a:solidFill>
              </a:rPr>
              <a:t>попробуйте подружиться с этим </a:t>
            </a:r>
          </a:p>
          <a:p>
            <a:pPr lvl="0" algn="ctr"/>
            <a:r>
              <a:rPr lang="ru-RU" sz="4000" b="1" dirty="0">
                <a:solidFill>
                  <a:srgbClr val="FFC000"/>
                </a:solidFill>
              </a:rPr>
              <a:t>з</a:t>
            </a:r>
            <a:r>
              <a:rPr lang="ru-RU" sz="4000" b="1" dirty="0" smtClean="0">
                <a:solidFill>
                  <a:srgbClr val="FFC000"/>
                </a:solidFill>
              </a:rPr>
              <a:t>амечательным лакомством, и вы откроете для себя истинное удовольствие!</a:t>
            </a:r>
            <a:endParaRPr lang="ru-RU" sz="4000" b="1" dirty="0">
              <a:solidFill>
                <a:srgbClr val="FFC000"/>
              </a:solidFill>
            </a:endParaRPr>
          </a:p>
          <a:p>
            <a:pPr lvl="0" algn="ctr"/>
            <a:endParaRPr lang="ru-RU" sz="4000" b="1" u="sng" dirty="0" smtClean="0">
              <a:solidFill>
                <a:srgbClr val="FFC000"/>
              </a:solidFill>
            </a:endParaRPr>
          </a:p>
          <a:p>
            <a:pPr lvl="0" algn="ctr"/>
            <a:endParaRPr lang="ru-RU" sz="4000" b="1" u="sng" dirty="0">
              <a:solidFill>
                <a:srgbClr val="FFC000"/>
              </a:solidFill>
            </a:endParaRPr>
          </a:p>
          <a:p>
            <a:pPr lvl="0" algn="ctr"/>
            <a:endParaRPr lang="ru-RU" sz="4000" b="1" u="sng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13" y="4517580"/>
            <a:ext cx="3000375" cy="20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C000"/>
                </a:solidFill>
              </a:rPr>
              <a:t>Вывод: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бесспорно</a:t>
            </a:r>
            <a:r>
              <a:rPr lang="ru-RU" sz="4000" b="1" dirty="0">
                <a:solidFill>
                  <a:srgbClr val="FFC000"/>
                </a:solidFill>
              </a:rPr>
              <a:t>, шоколад </a:t>
            </a:r>
            <a:r>
              <a:rPr lang="ru-RU" sz="4000" b="1" dirty="0" smtClean="0">
                <a:solidFill>
                  <a:srgbClr val="FFC000"/>
                </a:solidFill>
              </a:rPr>
              <a:t>не </a:t>
            </a:r>
            <a:r>
              <a:rPr lang="ru-RU" sz="4000" b="1" dirty="0">
                <a:solidFill>
                  <a:srgbClr val="FFC000"/>
                </a:solidFill>
              </a:rPr>
              <a:t>только </a:t>
            </a:r>
            <a:r>
              <a:rPr lang="ru-RU" sz="4000" b="1" dirty="0" smtClean="0">
                <a:solidFill>
                  <a:srgbClr val="FFC000"/>
                </a:solidFill>
              </a:rPr>
              <a:t>вкусный, </a:t>
            </a:r>
            <a:r>
              <a:rPr lang="ru-RU" sz="4000" b="1" dirty="0">
                <a:solidFill>
                  <a:srgbClr val="FFC000"/>
                </a:solidFill>
              </a:rPr>
              <a:t>но и </a:t>
            </a:r>
            <a:r>
              <a:rPr lang="ru-RU" sz="4000" b="1" dirty="0" smtClean="0">
                <a:solidFill>
                  <a:srgbClr val="FFC000"/>
                </a:solidFill>
              </a:rPr>
              <a:t>полезный!</a:t>
            </a:r>
            <a:r>
              <a:rPr lang="ru-RU" sz="4000" b="1" dirty="0"/>
              <a:t> </a:t>
            </a:r>
            <a:r>
              <a:rPr lang="ru-RU" sz="4000" b="1" dirty="0" smtClean="0">
                <a:solidFill>
                  <a:srgbClr val="FFC000"/>
                </a:solidFill>
              </a:rPr>
              <a:t>Но как и  </a:t>
            </a:r>
            <a:r>
              <a:rPr lang="ru-RU" sz="4000" b="1" dirty="0">
                <a:solidFill>
                  <a:srgbClr val="FFC000"/>
                </a:solidFill>
              </a:rPr>
              <a:t>любой другой продукт, может быть вредным, если</a:t>
            </a:r>
            <a:r>
              <a:rPr lang="ru-RU" sz="4000" b="1" dirty="0" smtClean="0">
                <a:solidFill>
                  <a:srgbClr val="FFC000"/>
                </a:solidFill>
              </a:rPr>
              <a:t>: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во-первых</a:t>
            </a:r>
            <a:r>
              <a:rPr lang="ru-RU" sz="4000" b="1" dirty="0">
                <a:solidFill>
                  <a:srgbClr val="FFC000"/>
                </a:solidFill>
              </a:rPr>
              <a:t>, </a:t>
            </a:r>
            <a:r>
              <a:rPr lang="ru-RU" sz="4000" b="1" dirty="0" smtClean="0">
                <a:solidFill>
                  <a:srgbClr val="FFC000"/>
                </a:solidFill>
              </a:rPr>
              <a:t>поедать </a:t>
            </a:r>
            <a:r>
              <a:rPr lang="ru-RU" sz="4000" b="1" dirty="0">
                <a:solidFill>
                  <a:srgbClr val="FFC000"/>
                </a:solidFill>
              </a:rPr>
              <a:t>его в больших количествах</a:t>
            </a:r>
            <a:r>
              <a:rPr lang="ru-RU" sz="4000" b="1" dirty="0" smtClean="0">
                <a:solidFill>
                  <a:srgbClr val="FFC000"/>
                </a:solidFill>
              </a:rPr>
              <a:t>;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во-вторых</a:t>
            </a:r>
            <a:r>
              <a:rPr lang="ru-RU" sz="4000" b="1" dirty="0">
                <a:solidFill>
                  <a:srgbClr val="FFC000"/>
                </a:solidFill>
              </a:rPr>
              <a:t>, </a:t>
            </a:r>
            <a:r>
              <a:rPr lang="ru-RU" sz="4000" b="1" dirty="0" smtClean="0">
                <a:solidFill>
                  <a:srgbClr val="FFC000"/>
                </a:solidFill>
              </a:rPr>
              <a:t>есть </a:t>
            </a:r>
            <a:r>
              <a:rPr lang="ru-RU" sz="4000" b="1" dirty="0">
                <a:solidFill>
                  <a:srgbClr val="FFC000"/>
                </a:solidFill>
              </a:rPr>
              <a:t>ненастоящий темный шоколад, а его подделки. </a:t>
            </a:r>
          </a:p>
        </p:txBody>
      </p:sp>
    </p:spTree>
    <p:extLst>
      <p:ext uri="{BB962C8B-B14F-4D97-AF65-F5344CB8AC3E}">
        <p14:creationId xmlns:p14="http://schemas.microsoft.com/office/powerpoint/2010/main" val="19012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10736" cy="2517824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rgbClr val="FFC000"/>
                </a:solidFill>
              </a:rPr>
              <a:t>Цель: </a:t>
            </a:r>
            <a:endParaRPr lang="ru-RU" sz="4000" b="1" u="sng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поиск </a:t>
            </a:r>
            <a:r>
              <a:rPr lang="ru-RU" sz="4000" b="1" dirty="0">
                <a:solidFill>
                  <a:srgbClr val="FFC000"/>
                </a:solidFill>
              </a:rPr>
              <a:t>аргументов, которые </a:t>
            </a:r>
            <a:r>
              <a:rPr lang="ru-RU" sz="4000" b="1" dirty="0" smtClean="0">
                <a:solidFill>
                  <a:srgbClr val="FFC000"/>
                </a:solidFill>
              </a:rPr>
              <a:t>доказывают </a:t>
            </a:r>
            <a:r>
              <a:rPr lang="ru-RU" sz="4000" b="1" dirty="0">
                <a:solidFill>
                  <a:srgbClr val="FFC000"/>
                </a:solidFill>
              </a:rPr>
              <a:t>пользу </a:t>
            </a:r>
            <a:r>
              <a:rPr lang="ru-RU" sz="4000" b="1" dirty="0" smtClean="0">
                <a:solidFill>
                  <a:srgbClr val="FFC000"/>
                </a:solidFill>
              </a:rPr>
              <a:t>и вред шоколада</a:t>
            </a:r>
            <a:endParaRPr lang="ru-RU" sz="4000" b="1" dirty="0">
              <a:solidFill>
                <a:srgbClr val="FFC000"/>
              </a:solidFill>
            </a:endParaRP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5909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77" y="742480"/>
            <a:ext cx="79928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Придумал кто его – тому спасибо! 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 Он выглядит и аппетитно и красиво, 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 И пахнет ароматнее всего –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 Вкуснее нет на свете ничего!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endParaRPr lang="ru-RU" sz="4000" b="1" dirty="0">
              <a:solidFill>
                <a:srgbClr val="FFC000"/>
              </a:solidFill>
            </a:endParaRPr>
          </a:p>
          <a:p>
            <a:pPr algn="ctr"/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168352" cy="23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051" y="797027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Спасибо за внимание</a:t>
            </a:r>
          </a:p>
          <a:p>
            <a:pPr algn="ctr"/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  <a:p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  <a:p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7"/>
            <a:ext cx="74423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4000" b="1" u="sng" dirty="0">
                <a:solidFill>
                  <a:srgbClr val="FFC000"/>
                </a:solidFill>
              </a:rPr>
              <a:t>Гипотеза: </a:t>
            </a:r>
            <a:endParaRPr lang="ru-RU" sz="4000" b="1" u="sng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r>
              <a:rPr lang="ru-RU" sz="4000" b="1" dirty="0">
                <a:solidFill>
                  <a:srgbClr val="FFC000"/>
                </a:solidFill>
              </a:rPr>
              <a:t>в</a:t>
            </a:r>
            <a:r>
              <a:rPr lang="ru-RU" sz="4000" b="1" dirty="0" smtClean="0">
                <a:solidFill>
                  <a:srgbClr val="FFC000"/>
                </a:solidFill>
              </a:rPr>
              <a:t>озможно</a:t>
            </a:r>
            <a:r>
              <a:rPr lang="ru-RU" sz="4000" b="1" dirty="0">
                <a:solidFill>
                  <a:srgbClr val="FFC000"/>
                </a:solidFill>
              </a:rPr>
              <a:t>, шоколад вовсе и невреден, а даже полезен.</a:t>
            </a:r>
          </a:p>
          <a:p>
            <a:pPr marL="137160" indent="0">
              <a:buNone/>
            </a:pPr>
            <a:r>
              <a:rPr lang="ru-RU" sz="4000" dirty="0"/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384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525" y="69269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C000"/>
                </a:solidFill>
              </a:rPr>
              <a:t>Задачи: </a:t>
            </a:r>
            <a:endParaRPr lang="ru-RU" sz="3600" b="1" u="sng" dirty="0" smtClean="0">
              <a:solidFill>
                <a:srgbClr val="FFC000"/>
              </a:solidFill>
            </a:endParaRPr>
          </a:p>
          <a:p>
            <a:pPr algn="ctr"/>
            <a:endParaRPr lang="ru-RU" sz="3600" b="1" u="sng" dirty="0">
              <a:solidFill>
                <a:srgbClr val="FFC000"/>
              </a:solidFill>
            </a:endParaRPr>
          </a:p>
          <a:p>
            <a:pPr algn="ctr"/>
            <a:r>
              <a:rPr lang="ru-RU" sz="3600" b="1" dirty="0">
                <a:solidFill>
                  <a:srgbClr val="FFC000"/>
                </a:solidFill>
              </a:rPr>
              <a:t>-</a:t>
            </a:r>
            <a:r>
              <a:rPr lang="ru-RU" sz="3600" b="1" dirty="0" smtClean="0">
                <a:solidFill>
                  <a:srgbClr val="FFC000"/>
                </a:solidFill>
              </a:rPr>
              <a:t>найти </a:t>
            </a:r>
            <a:r>
              <a:rPr lang="ru-RU" sz="3600" b="1" dirty="0">
                <a:solidFill>
                  <a:srgbClr val="FFC000"/>
                </a:solidFill>
              </a:rPr>
              <a:t>и изучить материал </a:t>
            </a:r>
            <a:r>
              <a:rPr lang="ru-RU" sz="3600" b="1" dirty="0" smtClean="0">
                <a:solidFill>
                  <a:srgbClr val="FFC000"/>
                </a:solidFill>
              </a:rPr>
              <a:t>об истории </a:t>
            </a:r>
            <a:r>
              <a:rPr lang="ru-RU" sz="3600" b="1" dirty="0">
                <a:solidFill>
                  <a:srgbClr val="FFC000"/>
                </a:solidFill>
              </a:rPr>
              <a:t>этого </a:t>
            </a:r>
            <a:r>
              <a:rPr lang="ru-RU" sz="3600" b="1" dirty="0" smtClean="0">
                <a:solidFill>
                  <a:srgbClr val="FFC000"/>
                </a:solidFill>
              </a:rPr>
              <a:t>лакомства;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- выяснить </a:t>
            </a:r>
            <a:r>
              <a:rPr lang="ru-RU" sz="3600" b="1" dirty="0">
                <a:solidFill>
                  <a:srgbClr val="FFC000"/>
                </a:solidFill>
              </a:rPr>
              <a:t>полезные и вредные свойства </a:t>
            </a:r>
            <a:r>
              <a:rPr lang="ru-RU" sz="3600" b="1" dirty="0" smtClean="0">
                <a:solidFill>
                  <a:srgbClr val="FFC000"/>
                </a:solidFill>
              </a:rPr>
              <a:t>шоколада</a:t>
            </a:r>
            <a:r>
              <a:rPr lang="ru-RU" sz="3600" b="1" dirty="0">
                <a:solidFill>
                  <a:srgbClr val="FFC000"/>
                </a:solidFill>
              </a:rPr>
              <a:t>;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-дать </a:t>
            </a:r>
            <a:r>
              <a:rPr lang="ru-RU" sz="3600" b="1" dirty="0">
                <a:solidFill>
                  <a:srgbClr val="FFC000"/>
                </a:solidFill>
              </a:rPr>
              <a:t>рекомендации, как любителям, так и противникам </a:t>
            </a:r>
            <a:r>
              <a:rPr lang="ru-RU" sz="3600" b="1" dirty="0" smtClean="0">
                <a:solidFill>
                  <a:srgbClr val="FFC000"/>
                </a:solidFill>
              </a:rPr>
              <a:t>шоколада.</a:t>
            </a:r>
            <a:endParaRPr lang="ru-RU" sz="3600" b="1" dirty="0">
              <a:solidFill>
                <a:srgbClr val="FFC000"/>
              </a:solidFill>
            </a:endParaRPr>
          </a:p>
          <a:p>
            <a:pPr algn="ctr"/>
            <a:r>
              <a:rPr lang="ru-RU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6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22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C000"/>
                </a:solidFill>
              </a:rPr>
              <a:t>Методы и способы решения проблемы:</a:t>
            </a:r>
          </a:p>
          <a:p>
            <a:pPr algn="ctr"/>
            <a:endParaRPr lang="ru-RU" sz="2800" b="1" u="sng" dirty="0" smtClean="0">
              <a:solidFill>
                <a:srgbClr val="FFC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- чтение </a:t>
            </a:r>
            <a:r>
              <a:rPr lang="ru-RU" sz="2800" b="1" dirty="0">
                <a:solidFill>
                  <a:srgbClr val="FFC000"/>
                </a:solidFill>
              </a:rPr>
              <a:t>и изучение познавательной </a:t>
            </a:r>
            <a:r>
              <a:rPr lang="ru-RU" sz="2800" b="1" dirty="0" smtClean="0">
                <a:solidFill>
                  <a:srgbClr val="FFC000"/>
                </a:solidFill>
              </a:rPr>
              <a:t>литературы о свойствах шоколада;</a:t>
            </a:r>
            <a:endParaRPr lang="ru-RU" sz="2800" b="1" dirty="0">
              <a:solidFill>
                <a:srgbClr val="FFC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- </a:t>
            </a:r>
            <a:r>
              <a:rPr lang="ru-RU" sz="2800" b="1" dirty="0">
                <a:solidFill>
                  <a:srgbClr val="FFC000"/>
                </a:solidFill>
              </a:rPr>
              <a:t>рассматривание </a:t>
            </a:r>
            <a:r>
              <a:rPr lang="ru-RU" sz="2800" b="1" dirty="0" smtClean="0">
                <a:solidFill>
                  <a:srgbClr val="FFC000"/>
                </a:solidFill>
              </a:rPr>
              <a:t>фотографий и иллюстраций; </a:t>
            </a:r>
            <a:endParaRPr lang="ru-RU" sz="2800" b="1" dirty="0">
              <a:solidFill>
                <a:srgbClr val="FFC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- использование интернета.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Предлагаю новую эмблему для форума - Основной раздел - Страница 6 из 26 - Диагностика кармы. Теория и практи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" y="4555578"/>
            <a:ext cx="2426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0914"/>
            <a:ext cx="2378199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74" y="3766238"/>
            <a:ext cx="29622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74" y="3820483"/>
            <a:ext cx="29622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95831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Дома мне часто говорят: «Не ешь шоколад, испортишь зубы» Но почему</a:t>
            </a:r>
            <a:r>
              <a:rPr lang="en-US" sz="2800" b="1" dirty="0" smtClean="0">
                <a:solidFill>
                  <a:srgbClr val="FFC000"/>
                </a:solidFill>
              </a:rPr>
              <a:t>?</a:t>
            </a:r>
            <a:r>
              <a:rPr lang="ru-RU" sz="2800" b="1" dirty="0" smtClean="0">
                <a:solidFill>
                  <a:srgbClr val="FFC000"/>
                </a:solidFill>
              </a:rPr>
              <a:t> Ведь это </a:t>
            </a:r>
            <a:r>
              <a:rPr lang="ru-RU" sz="2800" b="1" dirty="0">
                <a:solidFill>
                  <a:srgbClr val="FFC000"/>
                </a:solidFill>
              </a:rPr>
              <a:t>любимое лакомство детей и взрослых. </a:t>
            </a:r>
            <a:r>
              <a:rPr lang="ru-RU" sz="2800" b="1" dirty="0" smtClean="0">
                <a:solidFill>
                  <a:srgbClr val="FFC000"/>
                </a:solidFill>
              </a:rPr>
              <a:t>Откусывая кусочек </a:t>
            </a:r>
            <a:r>
              <a:rPr lang="ru-RU" sz="2800" b="1" dirty="0">
                <a:solidFill>
                  <a:srgbClr val="FFC000"/>
                </a:solidFill>
              </a:rPr>
              <a:t>шоколада </a:t>
            </a:r>
            <a:r>
              <a:rPr lang="ru-RU" sz="2800" b="1" dirty="0" smtClean="0">
                <a:solidFill>
                  <a:srgbClr val="FFC000"/>
                </a:solidFill>
              </a:rPr>
              <a:t>я испытываю </a:t>
            </a:r>
            <a:r>
              <a:rPr lang="ru-RU" sz="2800" b="1" dirty="0">
                <a:solidFill>
                  <a:srgbClr val="FFC000"/>
                </a:solidFill>
              </a:rPr>
              <a:t>чувства удовольствия и наслаждения. </a:t>
            </a:r>
            <a:r>
              <a:rPr lang="ru-RU" sz="2800" b="1" dirty="0" smtClean="0">
                <a:solidFill>
                  <a:srgbClr val="FFC000"/>
                </a:solidFill>
              </a:rPr>
              <a:t>Поэтому</a:t>
            </a:r>
            <a:r>
              <a:rPr lang="ru-RU" sz="2800" b="1" dirty="0">
                <a:solidFill>
                  <a:srgbClr val="FFC000"/>
                </a:solidFill>
              </a:rPr>
              <a:t>,  </a:t>
            </a:r>
            <a:r>
              <a:rPr lang="ru-RU" sz="2800" b="1" dirty="0" smtClean="0">
                <a:solidFill>
                  <a:srgbClr val="FFC000"/>
                </a:solidFill>
              </a:rPr>
              <a:t>мне захотелось  </a:t>
            </a:r>
            <a:r>
              <a:rPr lang="ru-RU" sz="2800" b="1" dirty="0">
                <a:solidFill>
                  <a:srgbClr val="FFC000"/>
                </a:solidFill>
              </a:rPr>
              <a:t>выяснить </a:t>
            </a:r>
            <a:r>
              <a:rPr lang="ru-RU" sz="2800" b="1" dirty="0" smtClean="0">
                <a:solidFill>
                  <a:srgbClr val="FFC000"/>
                </a:solidFill>
              </a:rPr>
              <a:t>когда люди придумали шоколад, портятся </a:t>
            </a:r>
            <a:r>
              <a:rPr lang="ru-RU" sz="2800" b="1" dirty="0">
                <a:solidFill>
                  <a:srgbClr val="FFC000"/>
                </a:solidFill>
              </a:rPr>
              <a:t>ли  от него зубы и почему его нельзя много есть? И вообще, насколько вреден шоколад?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 algn="ctr"/>
            <a:endParaRPr lang="ru-RU" sz="2800" b="1" dirty="0">
              <a:solidFill>
                <a:srgbClr val="FFC000"/>
              </a:solidFill>
            </a:endParaRPr>
          </a:p>
          <a:p>
            <a:pPr algn="ctr"/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Швейцарцы создадут шоколад для кровеносных сосудов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61" y="4509120"/>
            <a:ext cx="3672408" cy="20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85" y="548680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smtClean="0">
              <a:solidFill>
                <a:srgbClr val="FFC000"/>
              </a:solidFill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Детские вопросы, которые ставят нас в тупик Информационно-справочный портал Беларуси - interfax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016135"/>
            <a:ext cx="28083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4734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4000" b="1" dirty="0" smtClean="0">
                <a:solidFill>
                  <a:srgbClr val="FFC000"/>
                </a:solidFill>
              </a:rPr>
              <a:t>Что я об этом знаю</a:t>
            </a:r>
            <a:r>
              <a:rPr lang="en-US" sz="4000" b="1" dirty="0" smtClean="0">
                <a:solidFill>
                  <a:srgbClr val="FFC000"/>
                </a:solidFill>
              </a:rPr>
              <a:t>?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4067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C000"/>
                </a:solidFill>
                <a:latin typeface="Arial"/>
              </a:rPr>
              <a:t>Только то, что шоколад сладкий и вкусный.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5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  <a:p>
            <a:pPr lvl="0" algn="ctr"/>
            <a:endParaRPr lang="ru-RU" dirty="0" smtClean="0"/>
          </a:p>
          <a:p>
            <a:pPr lvl="0"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21841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C000"/>
                </a:solidFill>
                <a:latin typeface="Arial"/>
              </a:rPr>
              <a:t>Тогда я обратился за помощью к маме. И вот что мы узнали.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60833"/>
            <a:ext cx="5184575" cy="337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952" y="610136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Родиной шоколада, как и дерева какао является Центральная и Южная Америка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</a:rPr>
              <a:t> 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852936"/>
            <a:ext cx="4248471" cy="37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719</TotalTime>
  <Words>511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 –  ВРЕД ИЛИ ПОЛЬЗА</dc:title>
  <dc:creator>Пользователь</dc:creator>
  <cp:lastModifiedBy>Пользователь</cp:lastModifiedBy>
  <cp:revision>55</cp:revision>
  <dcterms:created xsi:type="dcterms:W3CDTF">2014-12-05T17:22:15Z</dcterms:created>
  <dcterms:modified xsi:type="dcterms:W3CDTF">2014-12-16T12:14:29Z</dcterms:modified>
</cp:coreProperties>
</file>