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>
        <p:scale>
          <a:sx n="76" d="100"/>
          <a:sy n="76" d="100"/>
        </p:scale>
        <p:origin x="-12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7226A-5C7B-4CCC-AE74-1709091520B4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AB32F-931A-4251-9222-0B76D2287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1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7F4-2227-430F-94BD-67F10C78BD7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F619-A680-47E0-9539-7027642862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7F4-2227-430F-94BD-67F10C78BD7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F619-A680-47E0-9539-7027642862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7F4-2227-430F-94BD-67F10C78BD7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F619-A680-47E0-9539-7027642862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7F4-2227-430F-94BD-67F10C78BD7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F619-A680-47E0-9539-7027642862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7F4-2227-430F-94BD-67F10C78BD7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F619-A680-47E0-9539-7027642862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7F4-2227-430F-94BD-67F10C78BD7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F619-A680-47E0-9539-7027642862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7F4-2227-430F-94BD-67F10C78BD7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F619-A680-47E0-9539-7027642862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7F4-2227-430F-94BD-67F10C78BD7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F619-A680-47E0-9539-7027642862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7F4-2227-430F-94BD-67F10C78BD7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F619-A680-47E0-9539-7027642862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7F4-2227-430F-94BD-67F10C78BD7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F619-A680-47E0-9539-7027642862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7F4-2227-430F-94BD-67F10C78BD7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F619-A680-47E0-9539-7027642862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87F4-2227-430F-94BD-67F10C78BD7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9F619-A680-47E0-9539-7027642862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kopona.com/uploads/posts/2011-04/1302757349_neznaika-kop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1124744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Интерактивная игра </a:t>
            </a:r>
          </a:p>
          <a:p>
            <a:pPr algn="ctr"/>
            <a:r>
              <a:rPr lang="ru-RU" sz="3600" b="1" i="1" dirty="0" smtClean="0"/>
              <a:t>по математике </a:t>
            </a:r>
          </a:p>
          <a:p>
            <a:pPr algn="ctr"/>
            <a:r>
              <a:rPr lang="ru-RU" sz="3600" b="1" i="1" dirty="0" smtClean="0"/>
              <a:t>«Помоги незнайки»</a:t>
            </a:r>
          </a:p>
          <a:p>
            <a:pPr algn="ctr"/>
            <a:r>
              <a:rPr lang="ru-RU" sz="3600" b="1" i="1" dirty="0" smtClean="0"/>
              <a:t>Подготовительная группа</a:t>
            </a:r>
            <a:endParaRPr lang="ru-RU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5215911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/>
              <a:t>Выполнила: воспитатель МБДОУ №Д/с №4 «Ручеек»</a:t>
            </a:r>
          </a:p>
          <a:p>
            <a:r>
              <a:rPr lang="ru-RU" b="1" dirty="0"/>
              <a:t>Калинович И.В.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-fotki.yandex.ru/get/9817/165569590.66/0_e8e1b_ac6fe36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https://arhivurokov.ru/kopilka/uploads/user_file_582c7cb3740e9/konspiekt_nieposriedstviennoi_obrazovatiel_noi_dieiatiel_nosti_po_obuchieniiu_gh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85265" cy="37890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515719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1</a:t>
            </a:r>
            <a:endParaRPr lang="ru-RU" sz="8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515719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5157192"/>
            <a:ext cx="360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3</a:t>
            </a:r>
            <a:endParaRPr lang="ru-RU" sz="8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515719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4</a:t>
            </a:r>
            <a:endParaRPr lang="ru-RU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515719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5</a:t>
            </a:r>
            <a:endParaRPr lang="ru-RU" sz="8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515719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6</a:t>
            </a:r>
            <a:endParaRPr lang="ru-RU" sz="8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515719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7</a:t>
            </a:r>
            <a:endParaRPr lang="ru-RU" sz="8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48264" y="515719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9</a:t>
            </a:r>
            <a:endParaRPr lang="ru-RU" sz="8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12360" y="5157192"/>
            <a:ext cx="1331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10</a:t>
            </a:r>
            <a:endParaRPr lang="ru-RU" sz="8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60032" y="1700808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5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1988840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8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28384" y="148478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9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3928" y="620688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2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160" y="2492896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4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7420" y="389313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7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0192" y="1340768"/>
            <a:ext cx="13292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10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760" y="97468"/>
            <a:ext cx="4648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Найди пропущенную цифру.</a:t>
            </a:r>
            <a:endParaRPr lang="ru-RU" sz="2800" b="1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2948E-6 C 0.00973 0.00532 0.01719 0.01388 0.02622 0.02197 C 0.03525 0.03006 0.04497 0.03214 0.05487 0.03422 C 0.06632 0.04023 0.07674 0.05087 0.08837 0.05688 C 0.09115 0.05873 0.0941 0.05873 0.09723 0.06012 C 0.09896 0.06081 0.10087 0.0622 0.10261 0.06312 C 0.10573 0.06706 0.1099 0.06891 0.1132 0.07307 C 0.11511 0.07515 0.11632 0.07977 0.11841 0.08232 C 0.12171 0.08717 0.12917 0.09526 0.12917 0.09573 C 0.13421 0.10844 0.13073 0.11607 0.13976 0.1207 C 0.14445 0.12278 0.14931 0.12417 0.15382 0.12694 C 0.1573 0.12902 0.16459 0.13341 0.16459 0.13364 C 0.17414 0.14497 0.18177 0.15838 0.19289 0.16555 C 0.20539 0.18798 0.2283 0.19376 0.24427 0.20995 C 0.26441 0.23052 0.24514 0.21711 0.26546 0.22891 C 0.26893 0.23099 0.27622 0.23538 0.27622 0.23584 C 0.27778 0.23723 0.27952 0.23977 0.28143 0.24185 C 0.2849 0.24509 0.28872 0.2474 0.29219 0.25156 C 0.2941 0.25388 0.29532 0.25827 0.2974 0.26081 C 0.29896 0.26336 0.30087 0.26544 0.30278 0.26752 C 0.30938 0.28555 0.30469 0.29966 0.31511 0.31191 C 0.31737 0.32509 0.32223 0.32578 0.3257 0.33781 C 0.32882 0.34867 0.32743 0.3526 0.32743 0.36671 " pathEditMode="relative" rAng="0" ptsTypes="ffffffffffffffffffffff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58382E-6 L -0.00191 -0.461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93642E-7 L -0.0019 -0.6506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17919E-6 L 0.00086 -0.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46 L -0.00191 -0.451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-fotki.yandex.ru/get/9817/165569590.66/0_e8e1b_ac6fe36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05" y="0"/>
            <a:ext cx="9147505" cy="6858000"/>
          </a:xfrm>
          <a:prstGeom prst="rect">
            <a:avLst/>
          </a:prstGeom>
          <a:noFill/>
        </p:spPr>
      </p:pic>
      <p:sp>
        <p:nvSpPr>
          <p:cNvPr id="17412" name="AutoShape 4" descr="https://cdn.pixabay.com/photo/2014/04/03/10/11/june-bug-310074__3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cdn.pixabay.com/photo/2014/04/03/10/11/june-bug-310074__3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cdn.pixabay.com/photo/2014/04/03/10/11/june-bug-310074__3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https://cdn.pixabay.com/photo/2014/04/03/10/11/june-bug-310074__3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9" name="Picture 11" descr="C:\Users\Win7\Desktop\б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825" y="-21608"/>
            <a:ext cx="3857997" cy="4291236"/>
          </a:xfrm>
          <a:prstGeom prst="rect">
            <a:avLst/>
          </a:prstGeom>
          <a:noFill/>
        </p:spPr>
      </p:pic>
      <p:pic>
        <p:nvPicPr>
          <p:cNvPr id="17421" name="Picture 13" descr="http://cdn2.imgbb.ru/user/154/1548821/201504/8b31b4d4d5760b9cc137ecc9b11409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0"/>
            <a:ext cx="3048000" cy="24288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71800" y="-109417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6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283968" y="4653136"/>
            <a:ext cx="720080" cy="7920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876256" y="4581128"/>
            <a:ext cx="720080" cy="7920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991638" y="3284984"/>
            <a:ext cx="720080" cy="7920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267744" y="980728"/>
            <a:ext cx="720080" cy="7920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796136" y="5445224"/>
            <a:ext cx="720080" cy="7920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87824" y="5445224"/>
            <a:ext cx="720080" cy="7920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619672" y="4797152"/>
            <a:ext cx="720080" cy="7920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956376" y="5445224"/>
            <a:ext cx="720080" cy="7920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7733" y="2479361"/>
            <a:ext cx="4549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800" b="1" i="1" dirty="0" smtClean="0"/>
              <a:t>Сколько пятнышек нужно </a:t>
            </a:r>
          </a:p>
          <a:p>
            <a:r>
              <a:rPr lang="ru-RU" sz="2800" b="1" i="1" dirty="0" smtClean="0"/>
              <a:t>божьей коровке?</a:t>
            </a:r>
            <a:endParaRPr lang="ru-RU" sz="2800" b="1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09249E-7 C 0.0132 -0.0511 -5.55556E-7 0.00208 0.0033 -0.14636 C 0.00348 -0.15214 0.00539 -0.15838 0.0066 -0.16393 C 0.00782 -0.16971 0.0099 -0.18127 0.0099 -0.18127 C 0.01146 -0.23191 0.00764 -0.28763 0.02952 -0.33202 C 0.03386 -0.35954 0.03768 -0.38428 0.03768 -0.41272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16185E-6 C -0.00695 -0.00902 -0.00695 -0.02174 -0.01042 -0.03515 C -0.01112 -0.03769 -0.01233 -0.04024 -0.01302 -0.04278 C -0.01407 -0.04648 -0.01476 -0.05087 -0.01546 -0.05526 C -0.01702 -0.06937 -0.01927 -0.09642 -0.02327 -0.10729 C -0.02778 -0.14289 -0.02066 -0.08717 -0.02709 -0.12972 C -0.02778 -0.13388 -0.02882 -0.14798 -0.02987 -0.15214 C -0.03368 -0.16671 -0.03907 -0.17966 -0.04254 -0.19469 C -0.04671 -0.21203 -0.05018 -0.22798 -0.05573 -0.2444 C -0.0573 -0.24925 -0.05938 -0.25411 -0.06077 -0.25943 C -0.06407 -0.27122 -0.06268 -0.27677 -0.06858 -0.28417 C -0.07066 -0.29619 -0.07448 -0.30682 -0.07622 -0.31908 C -0.07622 -0.31885 -0.07813 -0.33596 -0.079 -0.33688 C -0.08073 -0.33919 -0.08299 -0.33827 -0.08525 -0.33919 C -0.08664 -0.34821 -0.08664 -0.34428 -0.08664 -0.35122 " pathEditMode="relative" rAng="0" ptsTypes="ffffffffffffff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1.15607E-7 C 0.0382 -0.00277 0.03716 -0.00555 0.03594 -0.00809 C 0.03455 -0.01087 0.03247 -0.01272 0.03108 -0.01572 C 0.02726 -0.02381 0.02726 -0.03329 0.02431 -0.04162 C 0.01997 -0.0541 0.01094 -0.06705 0.00782 -0.08069 C 0.00434 -0.09618 0.00504 -0.0978 -0.00225 -0.11191 C -0.00503 -0.12486 -0.00903 -0.1341 -0.01389 -0.14566 C -0.01493 -0.14821 -0.01718 -0.15329 -0.01718 -0.15306 C -0.02569 -0.19607 -0.04618 -0.23121 -0.05885 -0.27029 C -0.06215 -0.28046 -0.06371 -0.29156 -0.06718 -0.30173 C -0.06875 -0.30659 -0.06805 -0.31329 -0.07048 -0.31699 C -0.0717 -0.31908 -0.07378 -0.31908 -0.07552 -0.31977 C -0.07725 -0.32855 -0.07587 -0.32555 -0.07864 -0.33017 " pathEditMode="relative" rAng="0" ptsTypes="ffffffffffff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3815E-6 C -0.01475 -0.01295 -0.01614 -0.03792 -0.02465 -0.05688 C -0.02986 -0.06845 -0.03767 -0.07792 -0.0427 -0.08972 C -0.04913 -0.10498 -0.05312 -0.12186 -0.05902 -0.13758 C -0.10121 -0.2481 -0.1467 -0.35492 -0.17864 -0.47168 C -0.1908 -0.51654 -0.20277 -0.55954 -0.22621 -0.59608 C -0.23541 -0.61041 -0.24184 -0.62937 -0.25573 -0.63538 C -0.26614 -0.63307 -0.26562 -0.63769 -0.26562 -0.63099 " pathEditMode="relative" ptsTypes="fffffff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509 L 5E-6 0.3329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-fotki.yandex.ru/get/9817/165569590.66/0_e8e1b_ac6fe36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0" name="Picture 6" descr="https://s.poembook.ru/theme/58/18/ca/72697a60e3ea8348ed9c90f4dd76e5152b381e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0"/>
            <a:ext cx="2437256" cy="4017848"/>
          </a:xfrm>
          <a:prstGeom prst="rect">
            <a:avLst/>
          </a:prstGeom>
          <a:noFill/>
        </p:spPr>
      </p:pic>
      <p:pic>
        <p:nvPicPr>
          <p:cNvPr id="16392" name="Picture 8" descr="http://troeshnik.ru/entry/images/90/9039073.png"/>
          <p:cNvPicPr>
            <a:picLocks noChangeAspect="1" noChangeArrowheads="1"/>
          </p:cNvPicPr>
          <p:nvPr/>
        </p:nvPicPr>
        <p:blipFill>
          <a:blip r:embed="rId4" cstate="print"/>
          <a:srcRect b="36000"/>
          <a:stretch>
            <a:fillRect/>
          </a:stretch>
        </p:blipFill>
        <p:spPr bwMode="auto">
          <a:xfrm>
            <a:off x="6228184" y="4149080"/>
            <a:ext cx="2579234" cy="2304256"/>
          </a:xfrm>
          <a:prstGeom prst="rect">
            <a:avLst/>
          </a:prstGeom>
          <a:noFill/>
        </p:spPr>
      </p:pic>
      <p:pic>
        <p:nvPicPr>
          <p:cNvPr id="16394" name="Picture 10" descr="http://troeshnik.ru/entry/images/90/9039073.png"/>
          <p:cNvPicPr>
            <a:picLocks noChangeAspect="1" noChangeArrowheads="1"/>
          </p:cNvPicPr>
          <p:nvPr/>
        </p:nvPicPr>
        <p:blipFill>
          <a:blip r:embed="rId4" cstate="print"/>
          <a:srcRect b="36000"/>
          <a:stretch>
            <a:fillRect/>
          </a:stretch>
        </p:blipFill>
        <p:spPr bwMode="auto">
          <a:xfrm>
            <a:off x="3131840" y="4149080"/>
            <a:ext cx="2579234" cy="23042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67944" y="414908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4</a:t>
            </a:r>
            <a:endParaRPr lang="ru-RU" sz="7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4288" y="4077072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9</a:t>
            </a:r>
            <a:endParaRPr lang="ru-RU" sz="7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126876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1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5652119" y="1412776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5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60" y="2132856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7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7984" y="54868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4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4248" y="18864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20272" y="1844824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10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4583" y="3333185"/>
            <a:ext cx="4887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Найди жителей домиков.</a:t>
            </a:r>
            <a:endParaRPr lang="ru-RU" sz="3200" b="1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7168E-6 C 0.00521 0.01549 0.00504 0.03191 0.00695 0.0504 C 0.00973 0.07792 0.01511 0.10474 0.01806 0.13248 C 0.0191 0.15237 0.02032 0.17179 0.02223 0.19144 C 0.02605 0.28763 0.03525 0.39006 0.02101 0.48231 C 0.02987 0.51861 0.02518 0.52347 0.02518 0.58381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89017E-7 L 0.00382 -0.507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35838E-7 C 0.00313 0.00416 0.00573 0.00971 0.00903 0.01387 C 0.01233 0.01827 0.0165 0.0215 0.01997 0.02567 C 0.02275 0.03769 0.02709 0.03977 0.03264 0.04971 C 0.03716 0.05711 0.03959 0.06775 0.04358 0.07584 C 0.04705 0.08278 0.04983 0.08532 0.05278 0.09249 C 0.05643 0.10127 0.06007 0.10983 0.06355 0.11861 C 0.0665 0.12601 0.06719 0.13272 0.07084 0.13989 C 0.07153 0.1422 0.07171 0.14474 0.07257 0.14705 C 0.07483 0.15191 0.07848 0.15584 0.08004 0.16139 C 0.08299 0.17295 0.08924 0.18636 0.09462 0.19676 C 0.10052 0.22197 0.09115 0.18497 0.1 0.2111 C 0.10105 0.2141 0.10105 0.21757 0.10191 0.22058 C 0.10504 0.23006 0.10903 0.23977 0.11268 0.24902 C 0.11736 0.26035 0.1191 0.27468 0.12188 0.28694 C 0.12396 0.29688 0.13177 0.31607 0.13646 0.32486 C 0.1382 0.33665 0.14028 0.3459 0.14549 0.35584 C 0.14792 0.36971 0.15052 0.38451 0.1566 0.3963 C 0.16198 0.41827 0.17414 0.43723 0.18195 0.45804 C 0.18837 0.47422 0.18941 0.49295 0.19306 0.51029 C 0.19549 0.52208 0.19844 0.53133 0.20018 0.54335 C 0.2007 0.55515 0.20052 0.5674 0.20209 0.57919 C 0.20243 0.58197 0.20469 0.58358 0.20573 0.58613 C 0.20886 0.59491 0.21059 0.60532 0.21302 0.61457 C 0.22066 0.64231 0.21302 0.67306 0.21302 0.70266 " pathEditMode="relative" rAng="0" ptsTypes="ffffffffffffffffffffffff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3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3526E-6 C 0.00781 0.00787 0.01649 0.01434 0.02361 0.02382 C 0.02743 0.02867 0.03055 0.03446 0.03472 0.03815 C 0.04323 0.04648 0.0526 0.05272 0.06146 0.05989 C 0.06597 0.06359 0.0684 0.07214 0.07257 0.07654 C 0.07639 0.08093 0.08125 0.08278 0.08524 0.08625 C 0.0901 0.09064 0.09496 0.0955 0.09948 0.10058 C 0.1217 0.12532 0.14045 0.15723 0.16267 0.18197 C 0.17031 0.20093 0.1592 0.17411 0.17378 0.2037 C 0.18003 0.21665 0.18316 0.22798 0.18784 0.24209 C 0.19201 0.26729 0.19323 0.29411 0.19896 0.31885 C 0.20017 0.34544 0.20139 0.3718 0.20364 0.39792 C 0.20416 0.41619 0.20243 0.43515 0.20521 0.45318 C 0.21076 0.49087 0.22899 0.5637 0.22899 0.56393 " pathEditMode="relative" rAng="0" ptsTypes="fffffffffffffA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948E-6 C -0.01372 0.05642 -0.0342 0.10729 -0.05174 0.16162 C -0.05955 0.18636 -0.06372 0.21041 -0.07483 0.23237 C -0.07882 0.24833 -0.08386 0.26035 -0.08837 0.27561 C -0.09236 0.30544 -0.08681 0.2733 -0.09323 0.29388 C -0.09653 0.30474 -0.09827 0.31561 -0.1033 0.32578 C -0.10504 0.33364 -0.10712 0.34821 -0.10972 0.35561 C -0.11424 0.36763 -0.12188 0.37734 -0.12813 0.38752 C -0.13195 0.39376 -0.13177 0.39584 -0.13472 0.40347 C -0.13577 0.40578 -0.13681 0.4081 -0.1382 0.41041 C -0.13976 0.41341 -0.14167 0.41619 -0.14306 0.41919 C -0.14896 0.43307 -0.15035 0.44625 -0.15469 0.46035 C -0.16337 0.4881 -0.15365 0.44879 -0.15972 0.47422 C -0.16129 0.48093 -0.16181 0.48856 -0.16476 0.49457 C -0.16771 0.50081 -0.17084 0.50729 -0.17483 0.51284 C -0.17639 0.51515 -0.1783 0.517 -0.17969 0.51977 C -0.18368 0.52763 -0.1875 0.53665 -0.19132 0.54497 C -0.19323 0.5533 -0.19722 0.55931 -0.19948 0.56763 C -0.20643 0.59237 -0.19531 0.56023 -0.20469 0.5859 C -0.20729 0.60116 -0.21111 0.61619 -0.21459 0.63122 C -0.21563 0.63584 -0.21684 0.64047 -0.21788 0.64509 C -0.21841 0.64717 -0.21962 0.6518 -0.21962 0.65203 C -0.22118 0.68278 -0.22448 0.71006 -0.22448 0.74104 " pathEditMode="relative" rAng="0" ptsTypes="ffffffffffffffffffffff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avatars.githubusercontent.com/u/510673?v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835696" y="2276872"/>
            <a:ext cx="3456384" cy="4005064"/>
          </a:xfrm>
          <a:prstGeom prst="rect">
            <a:avLst/>
          </a:prstGeom>
          <a:noFill/>
        </p:spPr>
      </p:pic>
      <p:pic>
        <p:nvPicPr>
          <p:cNvPr id="15368" name="Picture 8" descr="http://i064.radikal.ru/1210/69/1e28940e2d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2807" cy="6858000"/>
          </a:xfrm>
          <a:prstGeom prst="rect">
            <a:avLst/>
          </a:prstGeom>
          <a:noFill/>
        </p:spPr>
      </p:pic>
      <p:pic>
        <p:nvPicPr>
          <p:cNvPr id="15370" name="Picture 10" descr="http://www.playcast.ru/uploads/2015/04/27/13362102.png"/>
          <p:cNvPicPr>
            <a:picLocks noChangeAspect="1" noChangeArrowheads="1"/>
          </p:cNvPicPr>
          <p:nvPr/>
        </p:nvPicPr>
        <p:blipFill>
          <a:blip r:embed="rId4" cstate="print"/>
          <a:srcRect l="61290" t="16632" b="22889"/>
          <a:stretch>
            <a:fillRect/>
          </a:stretch>
        </p:blipFill>
        <p:spPr bwMode="auto">
          <a:xfrm flipH="1">
            <a:off x="0" y="404664"/>
            <a:ext cx="2160240" cy="2880320"/>
          </a:xfrm>
          <a:prstGeom prst="rect">
            <a:avLst/>
          </a:prstGeom>
          <a:noFill/>
        </p:spPr>
      </p:pic>
      <p:pic>
        <p:nvPicPr>
          <p:cNvPr id="15372" name="Picture 12" descr="https://avatars.githubusercontent.com/u/510673?v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48265" y="0"/>
            <a:ext cx="2195735" cy="22644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67744" y="2204864"/>
            <a:ext cx="1035861" cy="76944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2+6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2852936"/>
            <a:ext cx="928459" cy="76944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8-4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1844824"/>
            <a:ext cx="1035861" cy="76944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4+3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2852936"/>
            <a:ext cx="928459" cy="76944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5-3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2204864"/>
            <a:ext cx="1035861" cy="76944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6+4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835696" y="3717032"/>
            <a:ext cx="1368152" cy="13681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10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95536" y="3356992"/>
            <a:ext cx="1368152" cy="13681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7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491880" y="4077072"/>
            <a:ext cx="1368152" cy="13681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8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76056" y="4437112"/>
            <a:ext cx="1368152" cy="13681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2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588224" y="3645024"/>
            <a:ext cx="1368152" cy="13681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4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612" y="40618"/>
            <a:ext cx="6490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Реши примеры и собери </a:t>
            </a:r>
            <a:r>
              <a:rPr lang="ru-RU" sz="3200" b="1" i="1" dirty="0" err="1" smtClean="0"/>
              <a:t>гусеничку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6.93642E-7 C 0.01197 -0.00532 0.02413 -0.01249 0.03593 -0.01942 C 0.06822 -0.06382 0.1151 -0.05942 0.15208 -0.0659 C 0.16197 -0.0763 0.17309 -0.07584 0.18263 -0.08555 C 0.19045 -0.09341 0.19722 -0.10335 0.20538 -0.10867 C 0.21684 -0.12416 0.20642 -0.11283 0.22812 -0.12 C 0.23784 -0.12324 0.24635 -0.1378 0.25295 -0.15098 C 0.25243 -0.16254 0.25225 -0.17434 0.25138 -0.18567 C 0.2493 -0.20809 0.24757 -0.21688 0.25868 -0.22428 C 0.27309 -0.25364 0.29409 -0.25919 0.31388 -0.26335 C 0.32586 -0.26913 0.33507 -0.28301 0.34635 -0.29041 C 0.34809 -0.29295 0.35 -0.29642 0.35191 -0.2978 C 0.35572 -0.30127 0.36354 -0.3059 0.36354 -0.3052 C 0.38125 -0.30382 0.39687 -0.30936 0.41111 -0.29041 C 0.41232 -0.29387 0.41267 -0.30012 0.41493 -0.3015 C 0.41736 -0.30335 0.41996 -0.29942 0.42257 -0.2978 C 0.43385 -0.29226 0.44114 -0.28879 0.45295 -0.28671 C 0.46076 -0.27098 0.45868 -0.28 0.45868 -0.25919 " pathEditMode="relative" rAng="0" ptsTypes="fffffffffffffffff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5549E-6 C 0.00608 -0.00254 0.01215 -0.00554 0.0184 -0.00786 C 0.03142 -0.02104 0.04462 -0.02497 0.06024 -0.0282 C 0.08229 -0.04023 0.1099 -0.03699 0.13212 -0.03838 C 0.15139 -0.04554 0.16788 -0.06173 0.18733 -0.0689 C 0.19427 -0.07421 0.20017 -0.08277 0.20764 -0.0867 C 0.21094 -0.08832 0.21754 -0.09179 0.21754 -0.09156 C 0.23299 -0.10705 0.25174 -0.1082 0.26945 -0.11213 C 0.27274 -0.11375 0.27656 -0.11445 0.27951 -0.11722 C 0.28108 -0.11884 0.28281 -0.12115 0.28455 -0.12254 C 0.29184 -0.12739 0.29497 -0.12578 0.30122 -0.13248 C 0.31163 -0.14404 0.30052 -0.13803 0.31285 -0.14265 C 0.32153 -0.15121 0.32708 -0.15445 0.33646 -0.16046 C 0.34844 -0.16786 0.35886 -0.17872 0.37153 -0.18335 C 0.39236 -0.1993 0.41476 -0.19861 0.43681 -0.20624 C 0.46042 -0.21433 0.48333 -0.22751 0.50729 -0.2319 C 0.52483 -0.24439 0.54497 -0.2541 0.56424 -0.2571 C 0.5658 -0.25803 0.56788 -0.2578 0.5691 -0.25965 C 0.57031 -0.2615 0.57101 -0.26728 0.57101 -0.26705 " pathEditMode="relative" rAng="0" ptsTypes="ffffffffffffffffff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0" y="-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4624E-7 C -0.0125 -0.01064 -0.02309 -0.02474 -0.03594 -0.03491 C -0.04254 -0.0474 -0.05434 -0.0504 -0.06181 -0.06243 C -0.07795 -0.08855 -0.09132 -0.11792 -0.10573 -0.14497 C -0.11181 -0.15653 -0.10851 -0.16532 -0.11962 -0.16994 C -0.12222 -0.18058 -0.12865 -0.1859 -0.13351 -0.19514 C -0.13629 -0.20532 -0.1382 -0.21133 -0.14532 -0.21757 C -0.14688 -0.22289 -0.15104 -0.22682 -0.15139 -0.23237 C -0.15347 -0.25873 -0.1533 -0.29156 -0.1533 -0.31977 " pathEditMode="relative" rAng="0" ptsTypes="ffffffff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-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2428E-7 C 0.00052 -0.02336 0.0007 -0.04648 0.00174 -0.06983 C 0.00191 -0.07214 0.00278 -0.07422 0.0033 -0.0763 C 0.00539 -0.08578 0.00625 -0.09827 0.0099 -0.10682 C 0.01181 -0.11145 0.0165 -0.12 0.0165 -0.12 C 0.01823 -0.13688 0.02136 -0.1533 0.02292 -0.17018 C 0.02518 -0.19561 0.02414 -0.20602 0.03438 -0.22706 C 0.03924 -0.237 0.03768 -0.24393 0.04601 -0.2511 C 0.04705 -0.25318 0.04757 -0.25596 0.04914 -0.25758 C 0.05469 -0.26336 0.05417 -0.25619 0.05417 -0.26197 " pathEditMode="relative" ptsTypes="fffffffff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1214E-7 C -0.03125 -0.00393 -0.06076 -0.01295 -0.09149 -0.01919 C -0.10607 -0.0259 -0.11962 -0.02913 -0.13507 -0.03306 C -0.14878 -0.03653 -0.16267 -0.04393 -0.17656 -0.04694 C -0.19878 -0.05179 -0.22239 -0.05295 -0.24479 -0.05503 C -0.25503 -0.06381 -0.27465 -0.07306 -0.28646 -0.07723 C -0.29548 -0.08509 -0.30694 -0.09017 -0.31753 -0.09341 C -0.34288 -0.11029 -0.33923 -0.14405 -0.35052 -0.17295 " pathEditMode="relative" rAng="0" ptsTypes="fffffff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volgapribor.ru/photos/kartinka-dlya-fona-na-sayt-detskaya-1489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://volgapribor.ru/photos/kartinka-dlya-fona-na-sayt-detskaya-1489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://900igr.net/datai/literatura/Nosov-rasskazy/0009-028-Ekranizatsija-proizvedenij-Nikolaja-Nosova.jpg"/>
          <p:cNvPicPr>
            <a:picLocks noChangeAspect="1" noChangeArrowheads="1"/>
          </p:cNvPicPr>
          <p:nvPr/>
        </p:nvPicPr>
        <p:blipFill>
          <a:blip r:embed="rId2" cstate="print"/>
          <a:srcRect l="2322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4346" name="Picture 10" descr="http://aura-dione.ru/gallery/images/1943065_kartinki-bez-fona-dlya-prezentac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595235" cy="3284984"/>
          </a:xfrm>
          <a:prstGeom prst="rect">
            <a:avLst/>
          </a:prstGeom>
          <a:noFill/>
        </p:spPr>
      </p:pic>
      <p:pic>
        <p:nvPicPr>
          <p:cNvPr id="9" name="Рисунок 8" descr="http://ya-uchitel.ru/_ld/172/s81574436.jpg"/>
          <p:cNvPicPr/>
          <p:nvPr/>
        </p:nvPicPr>
        <p:blipFill>
          <a:blip r:embed="rId4" cstate="print"/>
          <a:srcRect l="48657" t="18421" r="34460" b="25439"/>
          <a:stretch>
            <a:fillRect/>
          </a:stretch>
        </p:blipFill>
        <p:spPr bwMode="auto">
          <a:xfrm>
            <a:off x="2915816" y="332656"/>
            <a:ext cx="231076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ya-uchitel.ru/_ld/172/s81574436.jpg"/>
          <p:cNvPicPr/>
          <p:nvPr/>
        </p:nvPicPr>
        <p:blipFill>
          <a:blip r:embed="rId4" cstate="print"/>
          <a:srcRect l="64397" t="18421" r="18418" b="25439"/>
          <a:stretch>
            <a:fillRect/>
          </a:stretch>
        </p:blipFill>
        <p:spPr bwMode="auto">
          <a:xfrm>
            <a:off x="6084168" y="404664"/>
            <a:ext cx="23042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ya-uchitel.ru/_ld/172/s81574436.jpg"/>
          <p:cNvPicPr/>
          <p:nvPr/>
        </p:nvPicPr>
        <p:blipFill>
          <a:blip r:embed="rId4" cstate="print"/>
          <a:srcRect l="15129" t="74611" r="74432" b="10007"/>
          <a:stretch>
            <a:fillRect/>
          </a:stretch>
        </p:blipFill>
        <p:spPr bwMode="auto">
          <a:xfrm>
            <a:off x="6804248" y="4869160"/>
            <a:ext cx="1440160" cy="1512168"/>
          </a:xfrm>
          <a:prstGeom prst="rect">
            <a:avLst/>
          </a:prstGeom>
          <a:noFill/>
        </p:spPr>
      </p:pic>
      <p:pic>
        <p:nvPicPr>
          <p:cNvPr id="13" name="Рисунок 12" descr="http://ya-uchitel.ru/_ld/172/s81574436.jpg"/>
          <p:cNvPicPr/>
          <p:nvPr/>
        </p:nvPicPr>
        <p:blipFill>
          <a:blip r:embed="rId4" cstate="print"/>
          <a:srcRect l="77335" t="72273" r="12446" b="8063"/>
          <a:stretch>
            <a:fillRect/>
          </a:stretch>
        </p:blipFill>
        <p:spPr bwMode="auto">
          <a:xfrm>
            <a:off x="4860032" y="4869160"/>
            <a:ext cx="1512168" cy="1512168"/>
          </a:xfrm>
          <a:prstGeom prst="rect">
            <a:avLst/>
          </a:prstGeom>
          <a:noFill/>
        </p:spPr>
      </p:pic>
      <p:pic>
        <p:nvPicPr>
          <p:cNvPr id="14" name="Рисунок 13" descr="http://ya-uchitel.ru/_ld/172/s81574436.jpg"/>
          <p:cNvPicPr/>
          <p:nvPr/>
        </p:nvPicPr>
        <p:blipFill>
          <a:blip r:embed="rId4" cstate="print"/>
          <a:srcRect l="26255" t="72992" r="62216" b="7796"/>
          <a:stretch>
            <a:fillRect/>
          </a:stretch>
        </p:blipFill>
        <p:spPr bwMode="auto">
          <a:xfrm>
            <a:off x="2843808" y="4869160"/>
            <a:ext cx="1512168" cy="1512168"/>
          </a:xfrm>
          <a:prstGeom prst="rect">
            <a:avLst/>
          </a:prstGeom>
          <a:noFill/>
        </p:spPr>
      </p:pic>
      <p:pic>
        <p:nvPicPr>
          <p:cNvPr id="15" name="Рисунок 14" descr="http://ya-uchitel.ru/_ld/172/s81574436.jpg"/>
          <p:cNvPicPr/>
          <p:nvPr/>
        </p:nvPicPr>
        <p:blipFill>
          <a:blip r:embed="rId4" cstate="print"/>
          <a:srcRect l="38571" t="73837" r="50804" b="9274"/>
          <a:stretch>
            <a:fillRect/>
          </a:stretch>
        </p:blipFill>
        <p:spPr bwMode="auto">
          <a:xfrm>
            <a:off x="899592" y="4869160"/>
            <a:ext cx="1512168" cy="15121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68028" y="8084"/>
            <a:ext cx="429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Найди жителей домиков.</a:t>
            </a:r>
            <a:endParaRPr lang="ru-RU" sz="2800" b="1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2428E-7 C 0.00851 -0.01318 0.01858 -0.01433 0.02865 -0.02451 C 0.04254 -0.03907 0.06094 -0.04578 0.07726 -0.05156 C 0.08299 -0.05757 0.08907 -0.06081 0.09514 -0.06543 C 0.11337 -0.07861 0.11702 -0.0837 0.13855 -0.08694 C 0.18559 -0.11075 0.23837 -0.11584 0.28785 -0.12254 C 0.30938 -0.12994 0.3316 -0.13711 0.35261 -0.14682 C 0.35938 -0.15006 0.3658 -0.15445 0.37257 -0.15792 C 0.37414 -0.15861 0.37778 -0.16046 0.37778 -0.16023 C 0.38855 -0.17133 0.40035 -0.17457 0.41198 -0.18243 C 0.42066 -0.18798 0.42848 -0.19561 0.43733 -0.20139 C 0.44549 -0.20647 0.45382 -0.21017 0.46059 -0.22035 C 0.475 -0.24162 0.48611 -0.26405 0.50018 -0.28532 C 0.51389 -0.30613 0.53108 -0.32046 0.54514 -0.33988 C 0.5474 -0.34289 0.54844 -0.34751 0.55052 -0.35075 C 0.55486 -0.35722 0.56129 -0.36416 0.56667 -0.36971 C 0.57379 -0.38543 0.58507 -0.40717 0.5974 -0.41318 C 0.59844 -0.41595 0.59948 -0.41919 0.60105 -0.4215 C 0.60261 -0.42381 0.60643 -0.42659 0.60643 -0.42636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-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7.51445E-7 C -0.01718 -0.00601 -0.01753 -0.00809 -0.03958 -0.02173 C -0.07534 -0.04416 -0.1118 -0.06543 -0.14496 -0.09642 C -0.15468 -0.10566 -0.16354 -0.11676 -0.17326 -0.12532 C -0.17968 -0.13087 -0.18715 -0.1348 -0.19357 -0.13988 C -0.1993 -0.14428 -0.20173 -0.15098 -0.20781 -0.15445 C -0.21319 -0.16231 -0.21823 -0.1674 -0.22517 -0.17133 C -0.22986 -0.18173 -0.23732 -0.1859 -0.24409 -0.19283 C -0.24965 -0.19861 -0.25434 -0.20624 -0.25972 -0.21202 C -0.2717 -0.22497 -0.28107 -0.2474 -0.28958 -0.2652 C -0.31267 -0.31306 -0.29305 -0.27075 -0.31007 -0.30127 C -0.31614 -0.31214 -0.32777 -0.3378 -0.33698 -0.3422 C -0.34062 -0.35052 -0.34305 -0.35584 -0.34948 -0.35884 C -0.35034 -0.36116 -0.35104 -0.36439 -0.3526 -0.36601 C -0.35382 -0.36763 -0.35642 -0.3667 -0.35746 -0.36855 C -0.3592 -0.37272 -0.35937 -0.37827 -0.36041 -0.38312 C -0.36198 -0.39098 -0.36545 -0.40023 -0.3684 -0.40717 C -0.37014 -0.41618 -0.37274 -0.42358 -0.37621 -0.43121 C -0.37795 -0.44092 -0.37777 -0.43607 -0.37777 -0.44555 " pathEditMode="relative" rAng="0" ptsTypes="ffffffffffffffffff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s.123rf.com/450wm/dazdraperma/dazdraperma1208/dazdraperma120800035/14946955-%D0%98%D0%BB%D0%BB%D1%8E%D1%81%D1%82%D1%80%D0%B0%D1%86%D0%B8%D1%8F-%D0%BC%D0%B8%D0%BB%D0%BE-%D0%91%D0%B5%D0%BB%D0%BA%D0%B0-%D0%BF%D0%BE%D0%B4%D0%BD%D1%8F%D0%B2-%D1%80%D1%83%D0%BA%D0%B8.jpg?ver=6"/>
          <p:cNvPicPr>
            <a:picLocks noChangeAspect="1" noChangeArrowheads="1"/>
          </p:cNvPicPr>
          <p:nvPr/>
        </p:nvPicPr>
        <p:blipFill>
          <a:blip r:embed="rId2" cstate="print"/>
          <a:srcRect l="8052"/>
          <a:stretch>
            <a:fillRect/>
          </a:stretch>
        </p:blipFill>
        <p:spPr bwMode="auto">
          <a:xfrm>
            <a:off x="2627784" y="764704"/>
            <a:ext cx="2198017" cy="2209886"/>
          </a:xfrm>
          <a:prstGeom prst="rect">
            <a:avLst/>
          </a:prstGeom>
          <a:noFill/>
        </p:spPr>
      </p:pic>
      <p:pic>
        <p:nvPicPr>
          <p:cNvPr id="13316" name="Picture 4" descr="http://allday1.com/imagedb/53/a/c32f5cd2aef3e394329e99ae53073.jpg"/>
          <p:cNvPicPr>
            <a:picLocks noChangeAspect="1" noChangeArrowheads="1"/>
          </p:cNvPicPr>
          <p:nvPr/>
        </p:nvPicPr>
        <p:blipFill>
          <a:blip r:embed="rId3" cstate="print"/>
          <a:srcRect l="6089" t="6061" r="3541" b="9091"/>
          <a:stretch>
            <a:fillRect/>
          </a:stretch>
        </p:blipFill>
        <p:spPr bwMode="auto">
          <a:xfrm>
            <a:off x="0" y="692696"/>
            <a:ext cx="2555776" cy="2232248"/>
          </a:xfrm>
          <a:prstGeom prst="rect">
            <a:avLst/>
          </a:prstGeom>
          <a:noFill/>
        </p:spPr>
      </p:pic>
      <p:pic>
        <p:nvPicPr>
          <p:cNvPr id="13318" name="Picture 6" descr="http://srcnarti.ru/images/art_gim/9.jpg"/>
          <p:cNvPicPr>
            <a:picLocks noChangeAspect="1" noChangeArrowheads="1"/>
          </p:cNvPicPr>
          <p:nvPr/>
        </p:nvPicPr>
        <p:blipFill>
          <a:blip r:embed="rId4" cstate="print"/>
          <a:srcRect l="5367" t="4683" r="3388"/>
          <a:stretch>
            <a:fillRect/>
          </a:stretch>
        </p:blipFill>
        <p:spPr bwMode="auto">
          <a:xfrm>
            <a:off x="7236297" y="764704"/>
            <a:ext cx="1907704" cy="2232248"/>
          </a:xfrm>
          <a:prstGeom prst="rect">
            <a:avLst/>
          </a:prstGeom>
          <a:noFill/>
        </p:spPr>
      </p:pic>
      <p:pic>
        <p:nvPicPr>
          <p:cNvPr id="13326" name="Picture 14" descr="http://www.coollady.ru/pic/0004/032/003.jpg"/>
          <p:cNvPicPr>
            <a:picLocks noChangeAspect="1" noChangeArrowheads="1"/>
          </p:cNvPicPr>
          <p:nvPr/>
        </p:nvPicPr>
        <p:blipFill>
          <a:blip r:embed="rId5" cstate="print"/>
          <a:srcRect b="21853"/>
          <a:stretch>
            <a:fillRect/>
          </a:stretch>
        </p:blipFill>
        <p:spPr bwMode="auto">
          <a:xfrm>
            <a:off x="5004048" y="764704"/>
            <a:ext cx="2029826" cy="2304256"/>
          </a:xfrm>
          <a:prstGeom prst="rect">
            <a:avLst/>
          </a:prstGeom>
          <a:noFill/>
        </p:spPr>
      </p:pic>
      <p:sp>
        <p:nvSpPr>
          <p:cNvPr id="11" name="Равнобедренный треугольник 10"/>
          <p:cNvSpPr/>
          <p:nvPr/>
        </p:nvSpPr>
        <p:spPr>
          <a:xfrm>
            <a:off x="179512" y="4653136"/>
            <a:ext cx="1440160" cy="172819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07904" y="4869160"/>
            <a:ext cx="1656184" cy="165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5013176"/>
            <a:ext cx="1800200" cy="13681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5436096" y="4509120"/>
            <a:ext cx="1764704" cy="2160240"/>
          </a:xfrm>
          <a:prstGeom prst="diamond">
            <a:avLst/>
          </a:prstGeom>
          <a:solidFill>
            <a:srgbClr val="CF863D"/>
          </a:solidFill>
          <a:ln>
            <a:solidFill>
              <a:srgbClr val="CF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30" name="Picture 18" descr="http://www.vitarad.ru/images/neznaik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948265" y="3429000"/>
            <a:ext cx="2195735" cy="3429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73037" y="3466067"/>
            <a:ext cx="5949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Раздай каждой зверушке по фигуре.</a:t>
            </a:r>
            <a:endParaRPr lang="ru-RU" sz="2800" b="1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0.13318 C -0.00451 -0.21757 0.0033 -0.14335 0.0033 -0.35815 " pathEditMode="relative" ptsTypes="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4104E-6 C 0.0151 -0.01457 0.02361 -0.04278 0.04184 -0.05087 C 0.05208 -0.06613 0.0651 -0.077 0.07691 -0.08902 C 0.08854 -0.10081 0.09549 -0.11422 0.10972 -0.12047 C 0.1191 -0.12925 0.12882 -0.13272 0.13837 -0.13966 C 0.14722 -0.14613 0.15469 -0.15607 0.16267 -0.16486 C 0.16632 -0.16879 0.1691 -0.17526 0.17361 -0.17758 C 0.17587 -0.1785 0.17812 -0.17919 0.18021 -0.18104 C 0.1849 -0.18474 0.19323 -0.1933 0.19323 -0.19307 C 0.20278 -0.21411 0.21771 -0.21943 0.23281 -0.22821 C 0.24635 -0.24694 0.26545 -0.25781 0.28125 -0.2726 C 0.28385 -0.27492 0.28524 -0.27954 0.28785 -0.28232 C 0.29201 -0.28694 0.30104 -0.2948 0.30104 -0.29434 C 0.31267 -0.32047 0.29479 -0.2837 0.31858 -0.31723 C 0.33351 -0.33827 0.32604 -0.33295 0.33837 -0.33919 C 0.34653 -0.35075 0.35417 -0.35977 0.36476 -0.3644 C 0.37205 -0.37156 0.37413 -0.37919 0.38229 -0.38359 C 0.38524 -0.39006 0.38819 -0.39607 0.39115 -0.40232 C 0.39375 -0.4081 0.39253 -0.41642 0.39549 -0.42151 C 0.39618 -0.42243 0.39687 -0.42382 0.39774 -0.42474 " pathEditMode="relative" rAng="0" ptsTypes="fffffffffffffffffff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0" y="-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12717E-6 C -0.00504 -0.02567 -0.01407 -0.05041 -0.02292 -0.07423 C -0.029 -0.09064 -0.03247 -0.10868 -0.03941 -0.12463 C -0.04115 -0.13388 -0.04358 -0.14059 -0.04757 -0.14845 C -0.0507 -0.16394 -0.05799 -0.17088 -0.06389 -0.18359 C -0.06858 -0.20671 -0.06216 -0.17897 -0.06893 -0.19885 C -0.07327 -0.21157 -0.07413 -0.22544 -0.07865 -0.23816 C -0.08403 -0.27215 -0.07639 -0.22799 -0.08368 -0.25781 C -0.08577 -0.2659 -0.08663 -0.27423 -0.09028 -0.28163 C -0.0915 -0.28417 -0.09375 -0.28579 -0.09514 -0.28833 C -0.09757 -0.29249 -0.10174 -0.30128 -0.10174 -0.30128 C -0.10469 -0.314 -0.10972 -0.3244 -0.11806 -0.33203 C -0.12084 -0.34267 -0.11979 -0.33619 -0.11979 -0.35168 " pathEditMode="relative" ptsTypes="ffffffffffff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3237E-6 C 0.00295 -0.01549 0.00903 -0.03167 0.01615 -0.04439 C 0.01823 -0.04786 0.02118 -0.04971 0.02309 -0.05318 C 0.03438 -0.07399 0.03906 -0.09456 0.05347 -0.11214 C 0.06997 -0.15422 0.09184 -0.1919 0.11372 -0.23005 C 0.13247 -0.26242 0.14514 -0.30127 0.16042 -0.33618 C 0.17222 -0.3637 0.18924 -0.38867 0.20469 -0.41271 C 0.21077 -0.42219 0.21007 -0.43167 0.21389 -0.44231 C 0.21476 -0.44532 0.21858 -0.45086 0.21858 -0.45063 " pathEditMode="relative" rAng="0" ptsTypes="ffffffff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064.radikal.ru/1210/69/1e28940e2d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807" cy="6858000"/>
          </a:xfrm>
          <a:prstGeom prst="rect">
            <a:avLst/>
          </a:prstGeom>
          <a:noFill/>
        </p:spPr>
      </p:pic>
      <p:pic>
        <p:nvPicPr>
          <p:cNvPr id="12290" name="Picture 2" descr="http://top-bal.ru/pars_docs/refs/13/12447/12447_html_m94431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170" y="332656"/>
            <a:ext cx="3349830" cy="56886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48680"/>
            <a:ext cx="64187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Спасибо, ребята!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96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</dc:creator>
  <cp:lastModifiedBy>User</cp:lastModifiedBy>
  <cp:revision>76</cp:revision>
  <dcterms:created xsi:type="dcterms:W3CDTF">2017-05-17T15:08:12Z</dcterms:created>
  <dcterms:modified xsi:type="dcterms:W3CDTF">2020-12-14T03:06:38Z</dcterms:modified>
</cp:coreProperties>
</file>