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sldIdLst>
    <p:sldId id="256" r:id="rId2"/>
    <p:sldId id="264" r:id="rId3"/>
    <p:sldId id="290" r:id="rId4"/>
    <p:sldId id="261" r:id="rId5"/>
    <p:sldId id="263" r:id="rId6"/>
    <p:sldId id="262" r:id="rId7"/>
    <p:sldId id="260" r:id="rId8"/>
    <p:sldId id="285" r:id="rId9"/>
    <p:sldId id="286" r:id="rId10"/>
    <p:sldId id="287" r:id="rId11"/>
    <p:sldId id="289" r:id="rId12"/>
    <p:sldId id="291" r:id="rId13"/>
    <p:sldId id="258" r:id="rId14"/>
    <p:sldId id="288" r:id="rId15"/>
    <p:sldId id="284" r:id="rId1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66"/>
    <a:srgbClr val="A42320"/>
    <a:srgbClr val="D83834"/>
    <a:srgbClr val="7A1A18"/>
    <a:srgbClr val="285EA0"/>
    <a:srgbClr val="193B65"/>
    <a:srgbClr val="C42A26"/>
    <a:srgbClr val="8D1E1B"/>
    <a:srgbClr val="820041"/>
    <a:srgbClr val="B054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26" autoAdjust="0"/>
    <p:restoredTop sz="94660"/>
  </p:normalViewPr>
  <p:slideViewPr>
    <p:cSldViewPr>
      <p:cViewPr varScale="1">
        <p:scale>
          <a:sx n="82" d="100"/>
          <a:sy n="82" d="100"/>
        </p:scale>
        <p:origin x="1507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wedg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4048" y="5661248"/>
            <a:ext cx="3744416" cy="1771130"/>
          </a:xfrm>
        </p:spPr>
        <p:txBody>
          <a:bodyPr>
            <a:noAutofit/>
          </a:bodyPr>
          <a:lstStyle/>
          <a:p>
            <a:pPr algn="r">
              <a:spcBef>
                <a:spcPts val="0"/>
              </a:spcBef>
            </a:pPr>
            <a:r>
              <a:rPr lang="ru-RU" sz="2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Подготовила воспитатель: </a:t>
            </a:r>
            <a:r>
              <a:rPr lang="ru-RU" sz="2200" b="1" dirty="0" err="1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Загидуллина</a:t>
            </a:r>
            <a:r>
              <a:rPr lang="ru-RU" sz="22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 Н. П</a:t>
            </a:r>
            <a:r>
              <a:rPr lang="ru-RU" sz="2000" b="1" dirty="0">
                <a:ln w="1905"/>
                <a:solidFill>
                  <a:schemeClr val="tx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57290" y="571480"/>
            <a:ext cx="707236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>
                <a:ln w="1905"/>
                <a:gradFill>
                  <a:gsLst>
                    <a:gs pos="0">
                      <a:srgbClr val="7A1A18"/>
                    </a:gs>
                    <a:gs pos="78000">
                      <a:srgbClr val="A42320"/>
                    </a:gs>
                    <a:gs pos="100000">
                      <a:srgbClr val="D83834"/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+mj-lt"/>
              </a:rPr>
              <a:t>«Сказкотерапия как средство развития речи детей дошкольного возраста»</a:t>
            </a:r>
          </a:p>
        </p:txBody>
      </p:sp>
    </p:spTree>
    <p:extLst>
      <p:ext uri="{BB962C8B-B14F-4D97-AF65-F5344CB8AC3E}">
        <p14:creationId xmlns:p14="http://schemas.microsoft.com/office/powerpoint/2010/main" val="783551176"/>
      </p:ext>
    </p:extLst>
  </p:cSld>
  <p:clrMapOvr>
    <a:masterClrMapping/>
  </p:clrMapOvr>
  <p:transition spd="med"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Использование игры «Интервью»</a:t>
            </a:r>
          </a:p>
          <a:p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выбирается интервьюер и интервьюируемый в рамках сюжета сказки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8. Объединение двух коротких рассказов или сказок в одну с новым сюжетом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9. «Постановка проблемного вопроса»</a:t>
            </a:r>
          </a:p>
          <a:p>
            <a:r>
              <a:rPr lang="ru-RU" sz="2600" u="sng" dirty="0"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- А если бы людоед не превратился в мышку, как бы Кот в сапогах оказался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победителем? - дети начинают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искать свои варианты,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 то есть решать поставленную </a:t>
            </a:r>
          </a:p>
          <a:p>
            <a:pPr>
              <a:buNone/>
            </a:pPr>
            <a:r>
              <a:rPr lang="ru-RU" sz="2600" dirty="0">
                <a:latin typeface="Times New Roman" pitchFamily="18" charset="0"/>
                <a:cs typeface="Times New Roman" pitchFamily="18" charset="0"/>
              </a:rPr>
              <a:t>проблему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https://zabavnik.club/wp-content/uploads/Kartinki_pro_kota_v_sapogah_7_1420075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43570" y="3571876"/>
            <a:ext cx="2857520" cy="285752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Схема  составления сказки:</a:t>
            </a:r>
            <a:endParaRPr lang="ru-RU" sz="3600" dirty="0">
              <a:solidFill>
                <a:srgbClr val="CC0066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1. Для начала нужно выбрать героев сказки.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2. Затем придумываем зачин — начало сказки («Скоро сказка сказывается, да не скоро дело делается», «Жили-были…», «В некотором царстве, в некотором государстве…»).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3. Далее необходимо дать подробную характеристику героям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(наделить их характером, темпераментом).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4. Затем сталкиваем героев с проблемой, трудностью, конфликтом (однажды Змей Горыныч похитил Василису Прекрасную).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5. Описываем реакцию героев на случившееся (Василиса заплакала …).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6. Далее наши герои начинают искать выход из ситуации, пробуют решить свою проблему.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8. В итоге герои должны справиться с ситуацией, найти верное решение.</a:t>
            </a:r>
            <a:br>
              <a:rPr lang="ru-RU" dirty="0">
                <a:latin typeface="Times New Roman" pitchFamily="18" charset="0"/>
                <a:cs typeface="Times New Roman" pitchFamily="18" charset="0"/>
              </a:rPr>
            </a:br>
            <a:r>
              <a:rPr lang="ru-RU" dirty="0">
                <a:latin typeface="Times New Roman" pitchFamily="18" charset="0"/>
                <a:cs typeface="Times New Roman" pitchFamily="18" charset="0"/>
              </a:rPr>
              <a:t>9. Завершающий шаг — сказочная развязка (герои получают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награду и сказка приобретает счастливое завершение).</a:t>
            </a: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C0066"/>
                </a:solidFill>
              </a:rPr>
              <a:t>Цель: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/>
          <a:lstStyle/>
          <a:p>
            <a:r>
              <a:rPr lang="ru-RU" dirty="0"/>
              <a:t>Содействие развитию речи детей, обогащению словаря, развитию образного строя и навыков связной речи через сказку.</a:t>
            </a:r>
          </a:p>
          <a:p>
            <a:endParaRPr lang="ru-RU" dirty="0"/>
          </a:p>
        </p:txBody>
      </p:sp>
      <p:pic>
        <p:nvPicPr>
          <p:cNvPr id="34818" name="Picture 2" descr="https://slipets-sosh37.edusev.ru/uploads/26500/26486/section/466403/afisha_52f91a86755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143249"/>
            <a:ext cx="4929222" cy="331008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158" y="214290"/>
            <a:ext cx="8501122" cy="785818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 сказкотерапии: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7224" y="928670"/>
            <a:ext cx="800105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/>
              <a:t>Совершенствование звуковой стороны речи в сфере произношения, восприятия и выразительности.</a:t>
            </a:r>
          </a:p>
          <a:p>
            <a:r>
              <a:rPr lang="ru-RU" sz="2400" dirty="0"/>
              <a:t>• Развитие диалогической и монологической речи.</a:t>
            </a:r>
          </a:p>
          <a:p>
            <a:r>
              <a:rPr lang="ru-RU" sz="2400" dirty="0"/>
              <a:t>• Эффективность игровой мотивации детской речи. Взаимосвязь зрительного, слухового и моторного анализаторов.</a:t>
            </a:r>
          </a:p>
          <a:p>
            <a:r>
              <a:rPr lang="ru-RU" sz="2400" dirty="0"/>
              <a:t>• Сотрудничество педагога с детьми и друг с другом. </a:t>
            </a:r>
          </a:p>
          <a:p>
            <a:r>
              <a:rPr lang="ru-RU" sz="2400" dirty="0"/>
              <a:t>• Приобщение детей к прошлому и настоящему русской культуры, народному фольклору.</a:t>
            </a:r>
          </a:p>
          <a:p>
            <a:endParaRPr lang="ru-RU" sz="2000" dirty="0"/>
          </a:p>
          <a:p>
            <a:endParaRPr lang="ru-RU" sz="2000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2295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16-_iz_skazki_kolobok.jpg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>
            <a:off x="4584373" y="4293096"/>
            <a:ext cx="3852334" cy="2272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597825"/>
      </p:ext>
    </p:extLst>
  </p:cSld>
  <p:clrMapOvr>
    <a:masterClrMapping/>
  </p:clrMapOvr>
  <p:transition spd="med">
    <p:wedg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br>
              <a:rPr lang="ru-RU" sz="2400" dirty="0"/>
            </a:br>
            <a:br>
              <a:rPr lang="ru-RU" sz="2400" dirty="0"/>
            </a:br>
            <a:r>
              <a:rPr lang="ru-RU" sz="2400" dirty="0"/>
              <a:t>Таким образом, можно сделать вывод о том, что возможности </a:t>
            </a:r>
            <a:r>
              <a:rPr lang="ru-RU" sz="2400" dirty="0" err="1"/>
              <a:t>сказкотерапии</a:t>
            </a:r>
            <a:r>
              <a:rPr lang="ru-RU" sz="2400" dirty="0"/>
              <a:t> уникальны в коррекционной работе, поскольку никакой иной вид деятельности не может обеспечить такого комплексного воздействия на речевую сферу ребенка</a:t>
            </a:r>
            <a:r>
              <a:rPr lang="ru-RU" sz="2000" dirty="0"/>
              <a:t>.</a:t>
            </a:r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420888"/>
            <a:ext cx="5786478" cy="39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043608" y="692697"/>
            <a:ext cx="7772400" cy="1440159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  <a:p>
            <a:pPr>
              <a:buFont typeface="Wingdings" pitchFamily="2" charset="2"/>
              <a:buChar char="ü"/>
            </a:pPr>
            <a:endParaRPr lang="ru-RU" dirty="0"/>
          </a:p>
        </p:txBody>
      </p:sp>
    </p:spTree>
  </p:cSld>
  <p:clrMapOvr>
    <a:masterClrMapping/>
  </p:clrMapOvr>
  <p:transition spd="med">
    <p:wedg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 txBox="1">
            <a:spLocks/>
          </p:cNvSpPr>
          <p:nvPr/>
        </p:nvSpPr>
        <p:spPr>
          <a:xfrm>
            <a:off x="714348" y="357166"/>
            <a:ext cx="7729534" cy="614366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>
                <a:solidFill>
                  <a:srgbClr val="FF0000"/>
                </a:solidFill>
              </a:rPr>
              <a:t> «У кого в детстве не бывает сказки, тот вырастает сухим, колючим человеком, и люди об него ушибаются, как о лежащий на дороге камень, и укалываются как о лист осота»        </a:t>
            </a:r>
          </a:p>
          <a:p>
            <a:pPr marL="342900" indent="-342900" algn="r">
              <a:spcBef>
                <a:spcPct val="20000"/>
              </a:spcBef>
              <a:defRPr/>
            </a:pPr>
            <a:r>
              <a:rPr lang="ru-RU" sz="3200" dirty="0"/>
              <a:t> Ирина </a:t>
            </a:r>
            <a:r>
              <a:rPr lang="ru-RU" sz="3200" dirty="0" err="1"/>
              <a:t>Токмакова</a:t>
            </a:r>
            <a:r>
              <a:rPr lang="ru-RU" sz="3200" dirty="0"/>
              <a:t> </a:t>
            </a:r>
          </a:p>
          <a:p>
            <a:pPr marL="342900" indent="-342900" algn="ctr">
              <a:spcBef>
                <a:spcPct val="20000"/>
              </a:spcBef>
              <a:defRPr/>
            </a:pPr>
            <a:r>
              <a:rPr lang="ru-RU" sz="3200" dirty="0">
                <a:solidFill>
                  <a:srgbClr val="002060"/>
                </a:solidFill>
              </a:rPr>
              <a:t>«Сказка развивает внутренние силы ребенка, благодаря которым человек не может не делать добра, т. е. учит сопереживать».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3214678" y="5000636"/>
            <a:ext cx="5500694" cy="1143000"/>
          </a:xfrm>
        </p:spPr>
        <p:txBody>
          <a:bodyPr>
            <a:normAutofit fontScale="90000"/>
          </a:bodyPr>
          <a:lstStyle/>
          <a:p>
            <a:pPr algn="r"/>
            <a:br>
              <a:rPr lang="ru-RU" sz="4000" dirty="0"/>
            </a:br>
            <a:r>
              <a:rPr lang="ru-RU" sz="3600" dirty="0"/>
              <a:t>В. А. Сухомлинский </a:t>
            </a:r>
            <a:endParaRPr lang="ru-RU" sz="36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5583928"/>
      </p:ext>
    </p:extLst>
  </p:cSld>
  <p:clrMapOvr>
    <a:masterClrMapping/>
  </p:clrMapOvr>
  <p:transition spd="med">
    <p:wedg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CC0066"/>
                </a:solidFill>
              </a:rPr>
              <a:t>Добро пожаловать в сказку!</a:t>
            </a:r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353" y="1600200"/>
            <a:ext cx="6587293" cy="4525963"/>
          </a:xfrm>
          <a:prstGeom prst="rect">
            <a:avLst/>
          </a:prstGeom>
        </p:spPr>
      </p:pic>
    </p:spTree>
  </p:cSld>
  <p:clrMapOvr>
    <a:masterClrMapping/>
  </p:clrMapOvr>
  <p:transition spd="med">
    <p:wedg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8001056" cy="457203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/>
              <a:t> </a:t>
            </a:r>
            <a:r>
              <a:rPr lang="ru-RU" sz="2400" dirty="0"/>
              <a:t>СКАЗКА – это устное, художественное произведение, преимущественно прозаического, волшебного, авантюрного или бытового характера, с установкой на вымысел. </a:t>
            </a:r>
          </a:p>
          <a:p>
            <a:pPr>
              <a:buNone/>
            </a:pPr>
            <a:r>
              <a:rPr lang="ru-RU" sz="2400" dirty="0" err="1"/>
              <a:t>Сказкотерапия</a:t>
            </a:r>
            <a:r>
              <a:rPr lang="ru-RU" sz="2400" dirty="0"/>
              <a:t> – это метод, использующий сказочную форму для речевого развития личности, расширения сознания и совершенствования взаимодействия через речь с окружающим миром.</a:t>
            </a:r>
          </a:p>
          <a:p>
            <a:pPr>
              <a:buNone/>
            </a:pPr>
            <a:endParaRPr lang="ru-RU" sz="2400" dirty="0"/>
          </a:p>
          <a:p>
            <a:pPr>
              <a:buNone/>
            </a:pPr>
            <a:endParaRPr lang="ru-RU" i="1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3573016"/>
            <a:ext cx="4839735" cy="296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wedg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7"/>
          <p:cNvSpPr txBox="1">
            <a:spLocks/>
          </p:cNvSpPr>
          <p:nvPr/>
        </p:nvSpPr>
        <p:spPr>
          <a:xfrm>
            <a:off x="500034" y="214290"/>
            <a:ext cx="8215370" cy="55721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342900" indent="-342900" algn="ctr">
              <a:spcBef>
                <a:spcPct val="20000"/>
              </a:spcBef>
            </a:pPr>
            <a:r>
              <a:rPr lang="ru-RU" sz="2200" dirty="0"/>
              <a:t>Сказка помогает ребенку самосовершенствоваться, активизировать различные стороны мыслительных процессов.  У детей повышается речевая активность в процессе приобретения умения узнавать и пересказывать сказку, определять её героев и отношения между ними. Прослушивание и понимание сказки помогает ребенку словесно устанавливать связь между событиями и строить речевые умозаключения, связывать сказки с приобретенным опытом и знаниями. У детей совершенствуется выразительность речи в процессе создания сказочных образов, расширяется словарный запас.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3717032"/>
            <a:ext cx="4968552" cy="278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55839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357158" y="500042"/>
            <a:ext cx="8358246" cy="5881286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2400" dirty="0"/>
              <a:t>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57167"/>
            <a:ext cx="8072494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CC0066"/>
                </a:solidFill>
              </a:rPr>
              <a:t>Цель :</a:t>
            </a:r>
            <a:endParaRPr lang="ru-RU" b="1" dirty="0">
              <a:solidFill>
                <a:srgbClr val="CC0066"/>
              </a:solidFill>
            </a:endParaRPr>
          </a:p>
          <a:p>
            <a:pPr algn="just"/>
            <a:r>
              <a:rPr lang="ru-RU" sz="2400" dirty="0"/>
              <a:t>Познакомить педагогов со </a:t>
            </a:r>
            <a:r>
              <a:rPr lang="ru-RU" sz="2400" dirty="0" err="1"/>
              <a:t>сказкотерапией</a:t>
            </a:r>
            <a:r>
              <a:rPr lang="ru-RU" sz="2400" dirty="0"/>
              <a:t> как эффективном методе развития речи дошкольников.</a:t>
            </a:r>
          </a:p>
          <a:p>
            <a:pPr algn="ctr"/>
            <a:r>
              <a:rPr lang="ru-RU" sz="2800" b="1" dirty="0">
                <a:solidFill>
                  <a:srgbClr val="CC0066"/>
                </a:solidFill>
              </a:rPr>
              <a:t>Задачи:</a:t>
            </a:r>
            <a:endParaRPr lang="ru-RU" b="1" dirty="0">
              <a:solidFill>
                <a:srgbClr val="CC0066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Расширить представления педагогов о сказкотерапии, как методе работы с детьми дошкольного возраста;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Познакомить педагогов с одной из форм работы со сказкой (групповое придумывание и рассказывание сказки);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400" dirty="0"/>
              <a:t>Актуализация позитивного эмоционального опыта в процессе работы со сказкой.</a:t>
            </a:r>
          </a:p>
        </p:txBody>
      </p:sp>
      <p:pic>
        <p:nvPicPr>
          <p:cNvPr id="6" name="Picture 2" descr="https://i.ytimg.com/vi/75ed1FxkDws/hq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4365104"/>
            <a:ext cx="3351316" cy="2159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58392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8596" y="142852"/>
            <a:ext cx="8215370" cy="119791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Методы и приёмы </a:t>
            </a:r>
            <a:r>
              <a:rPr lang="ru-RU" b="1" dirty="0" err="1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сказкотерапии</a:t>
            </a:r>
            <a:r>
              <a:rPr lang="ru-RU" b="1" dirty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, используемые для развития речи</a:t>
            </a:r>
            <a:endParaRPr lang="ru-RU" b="1" dirty="0">
              <a:solidFill>
                <a:srgbClr val="CC006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27584" y="1700808"/>
            <a:ext cx="73877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2400" dirty="0"/>
          </a:p>
          <a:p>
            <a:pPr algn="ctr"/>
            <a:endParaRPr lang="ru-RU" sz="24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57158" y="1214422"/>
            <a:ext cx="857256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 algn="just">
              <a:buAutoNum type="arabicPeriod"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Умение детей задавать вопросы.</a:t>
            </a:r>
          </a:p>
          <a:p>
            <a:pPr algn="just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попробуйте задать шуточный вопрос,   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например героям сказки про курочку </a:t>
            </a:r>
            <a:r>
              <a:rPr lang="ru-RU" sz="2400" dirty="0" err="1">
                <a:latin typeface="Times New Roman" pitchFamily="18" charset="0"/>
                <a:cs typeface="Times New Roman" pitchFamily="18" charset="0"/>
              </a:rPr>
              <a:t>Рябу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2. Конструирование слов, словосочетаний и  </a:t>
            </a:r>
          </a:p>
          <a:p>
            <a:pPr algn="just"/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   предложений.</a:t>
            </a:r>
          </a:p>
          <a:p>
            <a:pPr algn="just"/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Пример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составить достаточно длинное, распространенное предложение в игре «От каждого - по словечку»: </a:t>
            </a:r>
          </a:p>
          <a:p>
            <a:pPr algn="just"/>
            <a:r>
              <a:rPr lang="ru-RU" sz="2400" dirty="0">
                <a:latin typeface="Times New Roman" pitchFamily="18" charset="0"/>
                <a:ea typeface="Times New Roman" panose="02020603050405020304" pitchFamily="18" charset="0"/>
                <a:cs typeface="Times New Roman" pitchFamily="18" charset="0"/>
              </a:rPr>
              <a:t>«Колобок» - «Колобок катится» - «Колобок катится по дорожке» - «Колобок катится по зеленой дорожке» и т.д. </a:t>
            </a:r>
            <a:endParaRPr lang="ru-RU" sz="2400" dirty="0"/>
          </a:p>
        </p:txBody>
      </p:sp>
      <p:pic>
        <p:nvPicPr>
          <p:cNvPr id="7" name="Рисунок 6" descr="1277812140_img125.jpg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3059832" y="4570888"/>
            <a:ext cx="3438714" cy="2056333"/>
          </a:xfrm>
          <a:prstGeom prst="rect">
            <a:avLst/>
          </a:prstGeom>
        </p:spPr>
      </p:pic>
      <p:pic>
        <p:nvPicPr>
          <p:cNvPr id="16386" name="Picture 2" descr="http://englishwithmom.ucoz.ru/speckledhen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3108" y="1163661"/>
            <a:ext cx="1912296" cy="19571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65583928"/>
      </p:ext>
    </p:extLst>
  </p:cSld>
  <p:clrMapOvr>
    <a:masterClrMapping/>
  </p:clrMapOvr>
  <p:transition spd="med">
    <p:wedg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3. Использование фразеологизмов и пословиц.</a:t>
            </a: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Пример: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разбирая и обсуждая с ребёнком смысл каждой из них, мы помогаем ребенку запоминать поговорки, учиться применять их к месту, более четко уяснять внутреннее содержание сказки.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4. Придумывание иных, новых названий известных сказок, не искажая идеи произведения. </a:t>
            </a: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сказка «Рукавичка»: «Дружный домик», «Дед, рукавичка и звери» и т.п. </a:t>
            </a:r>
          </a:p>
          <a:p>
            <a:endParaRPr lang="ru-RU" sz="2400" dirty="0"/>
          </a:p>
        </p:txBody>
      </p:sp>
      <p:pic>
        <p:nvPicPr>
          <p:cNvPr id="6146" name="Picture 2" descr="https://moemisto.ua/img/cache/event_huge/event/0003/57/a2634c28afc37fea5c5761d8b2434441b1f57177.jpeg?hash=2018-11-20-07-50-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3768" y="3993576"/>
            <a:ext cx="4946322" cy="252733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229600" cy="584043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5. Введение вместо привычного главного героя продуманного нового персонажа. </a:t>
            </a:r>
          </a:p>
          <a:p>
            <a:r>
              <a:rPr lang="ru-RU" sz="2400" u="sng" dirty="0">
                <a:latin typeface="Times New Roman" pitchFamily="18" charset="0"/>
                <a:cs typeface="Times New Roman" pitchFamily="18" charset="0"/>
              </a:rPr>
              <a:t>Пример: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использование метода, который назван условно «Введение частицы «не»»:</a:t>
            </a:r>
          </a:p>
          <a:p>
            <a:pPr>
              <a:buNone/>
            </a:pP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Не репа выросла на грядке, а …, Не Красная Шапочка, а … ,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6. Поиск ласковых, красивых, сказочных, грустных  слов в сказке; омонимов. </a:t>
            </a:r>
          </a:p>
          <a:p>
            <a:endParaRPr lang="ru-RU" dirty="0"/>
          </a:p>
        </p:txBody>
      </p:sp>
      <p:pic>
        <p:nvPicPr>
          <p:cNvPr id="5122" name="Picture 2" descr="http://mmedia.ozone.ru/multimedia/10193034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6042" y="3645024"/>
            <a:ext cx="3672408" cy="2706786"/>
          </a:xfrm>
          <a:prstGeom prst="rect">
            <a:avLst/>
          </a:prstGeom>
          <a:noFill/>
        </p:spPr>
      </p:pic>
      <p:pic>
        <p:nvPicPr>
          <p:cNvPr id="5124" name="Picture 4" descr="https://avatars.mds.yandex.net/get-pdb/1352825/4c9d6782-5ba8-420d-9d83-fb2369d67623/s1200?webp=fals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80228" y="2958317"/>
            <a:ext cx="3315788" cy="2187789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wedge/>
  </p:transition>
</p:sld>
</file>

<file path=ppt/theme/theme1.xml><?xml version="1.0" encoding="utf-8"?>
<a:theme xmlns:a="http://schemas.openxmlformats.org/drawingml/2006/main" name="Тема Office">
  <a:themeElements>
    <a:clrScheme name="Другая 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A0000"/>
      </a:hlink>
      <a:folHlink>
        <a:srgbClr val="FAC08F"/>
      </a:folHlink>
    </a:clrScheme>
    <a:fontScheme name="Другая 1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466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Times New Roman</vt:lpstr>
      <vt:lpstr>Arial</vt:lpstr>
      <vt:lpstr>Wingdings</vt:lpstr>
      <vt:lpstr>Calibri</vt:lpstr>
      <vt:lpstr>Тема Office</vt:lpstr>
      <vt:lpstr>Презентация PowerPoint</vt:lpstr>
      <vt:lpstr> В. А. Сухомлинский </vt:lpstr>
      <vt:lpstr>Добро пожаловать в сказку!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Схема  составления сказки:</vt:lpstr>
      <vt:lpstr>Цель:</vt:lpstr>
      <vt:lpstr>Презентация PowerPoint</vt:lpstr>
      <vt:lpstr>  Таким образом, можно сделать вывод о том, что возможности сказкотерапии уникальны в коррекционной работе, поскольку никакой иной вид деятельности не может обеспечить такого комплексного воздействия на речевую сферу ребенка.</vt:lpstr>
      <vt:lpstr>СПАСИБО ЗА ВНИМАНИЕ!</vt:lpstr>
    </vt:vector>
  </TitlesOfParts>
  <Company>МАОУ лицей №21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Детские</dc:title>
  <dc:creator>Ранько Елена</dc:creator>
  <cp:lastModifiedBy>Наталья</cp:lastModifiedBy>
  <cp:revision>107</cp:revision>
  <dcterms:created xsi:type="dcterms:W3CDTF">2015-04-19T15:51:03Z</dcterms:created>
  <dcterms:modified xsi:type="dcterms:W3CDTF">2021-01-06T09:11:44Z</dcterms:modified>
</cp:coreProperties>
</file>