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2"/>
  </p:notesMasterIdLst>
  <p:sldIdLst>
    <p:sldId id="260" r:id="rId2"/>
    <p:sldId id="256" r:id="rId3"/>
    <p:sldId id="259" r:id="rId4"/>
    <p:sldId id="261" r:id="rId5"/>
    <p:sldId id="262" r:id="rId6"/>
    <p:sldId id="271" r:id="rId7"/>
    <p:sldId id="272" r:id="rId8"/>
    <p:sldId id="273" r:id="rId9"/>
    <p:sldId id="274" r:id="rId10"/>
    <p:sldId id="270" r:id="rId11"/>
    <p:sldId id="257" r:id="rId12"/>
    <p:sldId id="263" r:id="rId13"/>
    <p:sldId id="264" r:id="rId14"/>
    <p:sldId id="269" r:id="rId15"/>
    <p:sldId id="258" r:id="rId16"/>
    <p:sldId id="268" r:id="rId17"/>
    <p:sldId id="265" r:id="rId18"/>
    <p:sldId id="266" r:id="rId19"/>
    <p:sldId id="267"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102"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55FC0-BA0C-4D68-80D2-72BBB6D2C5D1}" type="datetimeFigureOut">
              <a:rPr lang="ru-RU" smtClean="0"/>
              <a:pPr/>
              <a:t>12.11.2019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C635E-535B-4309-B613-B55346798539}" type="slidenum">
              <a:rPr lang="ru-RU" smtClean="0"/>
              <a:pPr/>
              <a:t>‹#›</a:t>
            </a:fld>
            <a:endParaRPr lang="ru-RU"/>
          </a:p>
        </p:txBody>
      </p:sp>
    </p:spTree>
    <p:extLst>
      <p:ext uri="{BB962C8B-B14F-4D97-AF65-F5344CB8AC3E}">
        <p14:creationId xmlns:p14="http://schemas.microsoft.com/office/powerpoint/2010/main" xmlns="" val="225012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FC635E-535B-4309-B613-B55346798539}" type="slidenum">
              <a:rPr lang="ru-RU" smtClean="0"/>
              <a:pPr/>
              <a:t>3</a:t>
            </a:fld>
            <a:endParaRPr lang="ru-RU"/>
          </a:p>
        </p:txBody>
      </p:sp>
    </p:spTree>
    <p:extLst>
      <p:ext uri="{BB962C8B-B14F-4D97-AF65-F5344CB8AC3E}">
        <p14:creationId xmlns:p14="http://schemas.microsoft.com/office/powerpoint/2010/main" xmlns="" val="335436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FC635E-535B-4309-B613-B55346798539}" type="slidenum">
              <a:rPr lang="ru-RU" smtClean="0"/>
              <a:pPr/>
              <a:t>11</a:t>
            </a:fld>
            <a:endParaRPr lang="ru-RU"/>
          </a:p>
        </p:txBody>
      </p:sp>
    </p:spTree>
    <p:extLst>
      <p:ext uri="{BB962C8B-B14F-4D97-AF65-F5344CB8AC3E}">
        <p14:creationId xmlns:p14="http://schemas.microsoft.com/office/powerpoint/2010/main" xmlns="" val="215408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110681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72345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146781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67594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1282604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276146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193386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31948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26981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3344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67620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41677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204986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314889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55656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366994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D9822A-AB13-4258-93E6-E942E07A684F}" type="datetimeFigureOut">
              <a:rPr lang="ru-RU" smtClean="0"/>
              <a:pPr/>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22437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D9822A-AB13-4258-93E6-E942E07A684F}" type="datetimeFigureOut">
              <a:rPr lang="ru-RU" smtClean="0"/>
              <a:pPr/>
              <a:t>12.11.2019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0BDB2C-8130-4949-8550-3A5D7B19AC06}" type="slidenum">
              <a:rPr lang="ru-RU" smtClean="0"/>
              <a:pPr/>
              <a:t>‹#›</a:t>
            </a:fld>
            <a:endParaRPr lang="ru-RU"/>
          </a:p>
        </p:txBody>
      </p:sp>
    </p:spTree>
    <p:extLst>
      <p:ext uri="{BB962C8B-B14F-4D97-AF65-F5344CB8AC3E}">
        <p14:creationId xmlns:p14="http://schemas.microsoft.com/office/powerpoint/2010/main" xmlns="" val="153207701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922" y="2670874"/>
            <a:ext cx="10257796" cy="1200329"/>
          </a:xfrm>
          <a:prstGeom prst="rect">
            <a:avLst/>
          </a:prstGeom>
          <a:noFill/>
        </p:spPr>
        <p:txBody>
          <a:bodyPr wrap="square" rtlCol="0">
            <a:spAutoFit/>
          </a:bodyPr>
          <a:lstStyle/>
          <a:p>
            <a:pPr algn="ctr"/>
            <a:r>
              <a:rPr lang="ru-RU" sz="3600" dirty="0" smtClean="0">
                <a:latin typeface="Century" panose="02040604050505020304" pitchFamily="18" charset="0"/>
              </a:rPr>
              <a:t>Животный мир </a:t>
            </a:r>
          </a:p>
          <a:p>
            <a:pPr algn="ctr"/>
            <a:r>
              <a:rPr lang="ru-RU" sz="3600" dirty="0" smtClean="0">
                <a:latin typeface="Century" panose="02040604050505020304" pitchFamily="18" charset="0"/>
              </a:rPr>
              <a:t>Ульяновской области </a:t>
            </a:r>
            <a:endParaRPr lang="ru-RU" sz="3600" dirty="0">
              <a:latin typeface="Century" panose="02040604050505020304" pitchFamily="18" charset="0"/>
            </a:endParaRPr>
          </a:p>
        </p:txBody>
      </p:sp>
    </p:spTree>
    <p:extLst>
      <p:ext uri="{BB962C8B-B14F-4D97-AF65-F5344CB8AC3E}">
        <p14:creationId xmlns:p14="http://schemas.microsoft.com/office/powerpoint/2010/main" xmlns="" val="422623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ello_html_m4dca80c2.jpg"/>
          <p:cNvPicPr>
            <a:picLocks noChangeAspect="1" noChangeArrowheads="1"/>
          </p:cNvPicPr>
          <p:nvPr/>
        </p:nvPicPr>
        <p:blipFill>
          <a:blip r:embed="rId2"/>
          <a:srcRect/>
          <a:stretch>
            <a:fillRect/>
          </a:stretch>
        </p:blipFill>
        <p:spPr bwMode="auto">
          <a:xfrm>
            <a:off x="4665583" y="201478"/>
            <a:ext cx="7276454" cy="4850969"/>
          </a:xfrm>
          <a:prstGeom prst="rect">
            <a:avLst/>
          </a:prstGeom>
          <a:noFill/>
        </p:spPr>
      </p:pic>
      <p:sp>
        <p:nvSpPr>
          <p:cNvPr id="3" name="Прямоугольник 2"/>
          <p:cNvSpPr/>
          <p:nvPr/>
        </p:nvSpPr>
        <p:spPr>
          <a:xfrm>
            <a:off x="247974" y="1053886"/>
            <a:ext cx="5083444" cy="2308324"/>
          </a:xfrm>
          <a:prstGeom prst="rect">
            <a:avLst/>
          </a:prstGeom>
        </p:spPr>
        <p:txBody>
          <a:bodyPr wrap="square">
            <a:spAutoFit/>
          </a:bodyPr>
          <a:lstStyle/>
          <a:p>
            <a:r>
              <a:rPr lang="ru-RU" b="1" dirty="0" smtClean="0"/>
              <a:t>Выхухоль.</a:t>
            </a:r>
            <a:endParaRPr lang="ru-RU" dirty="0" smtClean="0"/>
          </a:p>
          <a:p>
            <a:r>
              <a:rPr lang="ru-RU" dirty="0" smtClean="0"/>
              <a:t>Выхухоль – небольшой зверёк. Ушки у зверька маленькие, мех плотный, красивый, тёплый. Шкурка зверька смазана жиром, и почти не намокает. Это очень актуально для животного, который «любит» воду. Выхухоль чувствует себя в воде, почти как рыба.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000" y="152400"/>
            <a:ext cx="5854700" cy="954107"/>
          </a:xfrm>
          <a:prstGeom prst="rect">
            <a:avLst/>
          </a:prstGeom>
          <a:noFill/>
        </p:spPr>
        <p:txBody>
          <a:bodyPr wrap="square" rtlCol="0">
            <a:spAutoFit/>
          </a:bodyPr>
          <a:lstStyle/>
          <a:p>
            <a:pPr algn="ctr"/>
            <a:r>
              <a:rPr lang="ru-RU" sz="2800" dirty="0" smtClean="0">
                <a:latin typeface="Century" panose="02040604050505020304" pitchFamily="18" charset="0"/>
              </a:rPr>
              <a:t>Обитатели открытых пространств</a:t>
            </a:r>
            <a:endParaRPr lang="ru-RU" sz="2800" dirty="0">
              <a:latin typeface="Century" panose="02040604050505020304" pitchFamily="18" charset="0"/>
            </a:endParaRPr>
          </a:p>
        </p:txBody>
      </p:sp>
      <p:sp>
        <p:nvSpPr>
          <p:cNvPr id="3" name="TextBox 2"/>
          <p:cNvSpPr txBox="1"/>
          <p:nvPr/>
        </p:nvSpPr>
        <p:spPr>
          <a:xfrm>
            <a:off x="209550" y="917912"/>
            <a:ext cx="5543550" cy="1754326"/>
          </a:xfrm>
          <a:prstGeom prst="rect">
            <a:avLst/>
          </a:prstGeom>
          <a:noFill/>
        </p:spPr>
        <p:txBody>
          <a:bodyPr wrap="square" rtlCol="0">
            <a:spAutoFit/>
          </a:bodyPr>
          <a:lstStyle/>
          <a:p>
            <a:r>
              <a:rPr lang="ru-RU" b="0" i="0" dirty="0" smtClean="0">
                <a:effectLst/>
                <a:latin typeface="Century" panose="02040604050505020304" pitchFamily="18" charset="0"/>
              </a:rPr>
              <a:t>Открытые пространства: лесостепные и степные ландшафты, поля и луга менее богаты видами, но их численность порой бывает очень высока. Из млекопитающих наиболее многочисленны грызуны. В пределах области встречаются два вида сусликов -- крапчатый и </a:t>
            </a:r>
            <a:r>
              <a:rPr lang="ru-RU" b="0" i="0" dirty="0" smtClean="0">
                <a:effectLst/>
                <a:latin typeface="Century" panose="02040604050505020304" pitchFamily="18" charset="0"/>
              </a:rPr>
              <a:t>рыжеватый</a:t>
            </a:r>
            <a:endParaRPr lang="ru-RU" dirty="0">
              <a:latin typeface="Century" panose="020406040505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789695"/>
            <a:ext cx="4723797" cy="3495608"/>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75203" y="1444853"/>
            <a:ext cx="5275453" cy="5064435"/>
          </a:xfrm>
          <a:prstGeom prst="rect">
            <a:avLst/>
          </a:prstGeom>
        </p:spPr>
      </p:pic>
    </p:spTree>
    <p:extLst>
      <p:ext uri="{BB962C8B-B14F-4D97-AF65-F5344CB8AC3E}">
        <p14:creationId xmlns:p14="http://schemas.microsoft.com/office/powerpoint/2010/main" xmlns="" val="149431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0849" y="573436"/>
            <a:ext cx="8657680" cy="5021452"/>
          </a:xfrm>
          <a:prstGeom prst="rect">
            <a:avLst/>
          </a:prstGeom>
        </p:spPr>
      </p:pic>
      <p:sp>
        <p:nvSpPr>
          <p:cNvPr id="4" name="Прямоугольник 3"/>
          <p:cNvSpPr/>
          <p:nvPr/>
        </p:nvSpPr>
        <p:spPr>
          <a:xfrm>
            <a:off x="371958" y="1038384"/>
            <a:ext cx="4386021" cy="923330"/>
          </a:xfrm>
          <a:prstGeom prst="rect">
            <a:avLst/>
          </a:prstGeom>
        </p:spPr>
        <p:txBody>
          <a:bodyPr wrap="square">
            <a:spAutoFit/>
          </a:bodyPr>
          <a:lstStyle/>
          <a:p>
            <a:r>
              <a:rPr lang="ru-RU" dirty="0" smtClean="0">
                <a:latin typeface="Century" panose="02040604050505020304" pitchFamily="18" charset="0"/>
              </a:rPr>
              <a:t>. Одним из распространенных хищников открытых пространств является степной хорек</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9263" y="671304"/>
            <a:ext cx="6270960" cy="5685669"/>
          </a:xfrm>
          <a:prstGeom prst="rect">
            <a:avLst/>
          </a:prstGeom>
        </p:spPr>
      </p:pic>
      <p:sp>
        <p:nvSpPr>
          <p:cNvPr id="3" name="Прямоугольник 2"/>
          <p:cNvSpPr/>
          <p:nvPr/>
        </p:nvSpPr>
        <p:spPr>
          <a:xfrm>
            <a:off x="371960" y="836909"/>
            <a:ext cx="4695986" cy="2308324"/>
          </a:xfrm>
          <a:prstGeom prst="rect">
            <a:avLst/>
          </a:prstGeom>
        </p:spPr>
        <p:txBody>
          <a:bodyPr wrap="square">
            <a:spAutoFit/>
          </a:bodyPr>
          <a:lstStyle/>
          <a:p>
            <a:r>
              <a:rPr lang="ru-RU" dirty="0" smtClean="0">
                <a:latin typeface="Century" panose="02040604050505020304" pitchFamily="18" charset="0"/>
              </a:rPr>
              <a:t>. Из птиц открытых пространств наиболее многочисленны жаворонки. Одним из самых редких крупных степных видов является дрофа. Численность ее невелика, так как почти все степные участки распаханы. Повсеместно на открытых местах можно видеть ящерицу прыткую. </a:t>
            </a:r>
            <a:endParaRPr lang="ru-RU" dirty="0"/>
          </a:p>
        </p:txBody>
      </p:sp>
      <p:pic>
        <p:nvPicPr>
          <p:cNvPr id="5122" name="Picture 2" descr="https://2krota.ru/wp-content/uploads/2019/07/b137b2d378.jpg"/>
          <p:cNvPicPr>
            <a:picLocks noChangeAspect="1" noChangeArrowheads="1"/>
          </p:cNvPicPr>
          <p:nvPr/>
        </p:nvPicPr>
        <p:blipFill>
          <a:blip r:embed="rId3" cstate="print"/>
          <a:srcRect/>
          <a:stretch>
            <a:fillRect/>
          </a:stretch>
        </p:blipFill>
        <p:spPr bwMode="auto">
          <a:xfrm>
            <a:off x="459782" y="3285641"/>
            <a:ext cx="3910740" cy="32884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Орёл беркут"/>
          <p:cNvPicPr>
            <a:picLocks noChangeAspect="1" noChangeArrowheads="1"/>
          </p:cNvPicPr>
          <p:nvPr/>
        </p:nvPicPr>
        <p:blipFill>
          <a:blip r:embed="rId2"/>
          <a:srcRect/>
          <a:stretch>
            <a:fillRect/>
          </a:stretch>
        </p:blipFill>
        <p:spPr bwMode="auto">
          <a:xfrm>
            <a:off x="4464102" y="619931"/>
            <a:ext cx="7470183" cy="5602637"/>
          </a:xfrm>
          <a:prstGeom prst="rect">
            <a:avLst/>
          </a:prstGeom>
          <a:noFill/>
        </p:spPr>
      </p:pic>
      <p:sp>
        <p:nvSpPr>
          <p:cNvPr id="3" name="Прямоугольник 2"/>
          <p:cNvSpPr/>
          <p:nvPr/>
        </p:nvSpPr>
        <p:spPr>
          <a:xfrm>
            <a:off x="263472" y="619933"/>
            <a:ext cx="2371240" cy="1077218"/>
          </a:xfrm>
          <a:prstGeom prst="rect">
            <a:avLst/>
          </a:prstGeom>
        </p:spPr>
        <p:txBody>
          <a:bodyPr wrap="square">
            <a:spAutoFit/>
          </a:bodyPr>
          <a:lstStyle/>
          <a:p>
            <a:r>
              <a:rPr lang="ru-RU" sz="3200" dirty="0" smtClean="0"/>
              <a:t>Беркут</a:t>
            </a:r>
            <a:br>
              <a:rPr lang="ru-RU" sz="3200" dirty="0" smtClean="0"/>
            </a:br>
            <a:endParaRPr lang="ru-RU" sz="3200" dirty="0"/>
          </a:p>
        </p:txBody>
      </p:sp>
      <p:sp>
        <p:nvSpPr>
          <p:cNvPr id="4" name="Прямоугольник 3"/>
          <p:cNvSpPr/>
          <p:nvPr/>
        </p:nvSpPr>
        <p:spPr>
          <a:xfrm>
            <a:off x="242807" y="1447516"/>
            <a:ext cx="3864244" cy="1200329"/>
          </a:xfrm>
          <a:prstGeom prst="rect">
            <a:avLst/>
          </a:prstGeom>
        </p:spPr>
        <p:txBody>
          <a:bodyPr wrap="square">
            <a:spAutoFit/>
          </a:bodyPr>
          <a:lstStyle/>
          <a:p>
            <a:r>
              <a:rPr lang="ru-RU" dirty="0" smtClean="0">
                <a:latin typeface="Trebuchet MS" pitchFamily="34" charset="0"/>
              </a:rPr>
              <a:t>Очень редкий гнездящийся вид, численность которого в области снизилась до критического уровня</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500" y="101600"/>
            <a:ext cx="7327900" cy="584775"/>
          </a:xfrm>
          <a:prstGeom prst="rect">
            <a:avLst/>
          </a:prstGeom>
          <a:noFill/>
        </p:spPr>
        <p:txBody>
          <a:bodyPr wrap="square" rtlCol="0">
            <a:spAutoFit/>
          </a:bodyPr>
          <a:lstStyle/>
          <a:p>
            <a:r>
              <a:rPr lang="ru-RU" sz="3200" dirty="0" smtClean="0">
                <a:latin typeface="Century" panose="02040604050505020304" pitchFamily="18" charset="0"/>
              </a:rPr>
              <a:t>Обитатели водоемов и побережий</a:t>
            </a:r>
            <a:endParaRPr lang="ru-RU" sz="3200" dirty="0">
              <a:latin typeface="Century" panose="02040604050505020304" pitchFamily="18" charset="0"/>
            </a:endParaRPr>
          </a:p>
        </p:txBody>
      </p:sp>
      <p:sp>
        <p:nvSpPr>
          <p:cNvPr id="3" name="TextBox 2"/>
          <p:cNvSpPr txBox="1"/>
          <p:nvPr/>
        </p:nvSpPr>
        <p:spPr>
          <a:xfrm>
            <a:off x="114300" y="686375"/>
            <a:ext cx="5219700" cy="2308324"/>
          </a:xfrm>
          <a:prstGeom prst="rect">
            <a:avLst/>
          </a:prstGeom>
          <a:noFill/>
        </p:spPr>
        <p:txBody>
          <a:bodyPr wrap="square" rtlCol="0">
            <a:spAutoFit/>
          </a:bodyPr>
          <a:lstStyle/>
          <a:p>
            <a:r>
              <a:rPr lang="ru-RU" dirty="0">
                <a:latin typeface="Century" panose="02040604050505020304" pitchFamily="18" charset="0"/>
              </a:rPr>
              <a:t>Особую группу животных составляют обитатели водоемов и прибрежных участков. В водоемах области обитает большое количество промысловых рыб: сом, сазан, лещ, плотва. Из хищных рыб - щука, судак, окунь</a:t>
            </a:r>
            <a:r>
              <a:rPr lang="ru-RU" dirty="0" smtClean="0">
                <a:latin typeface="Century" panose="02040604050505020304" pitchFamily="18" charset="0"/>
              </a:rPr>
              <a:t>.</a:t>
            </a:r>
            <a:r>
              <a:rPr lang="ru-RU" dirty="0">
                <a:latin typeface="Century" panose="02040604050505020304" pitchFamily="18" charset="0"/>
              </a:rPr>
              <a:t>  В прудовых хозяйствах области выращивают карпа чешуйчатого и карпа </a:t>
            </a:r>
            <a:r>
              <a:rPr lang="ru-RU" dirty="0" smtClean="0">
                <a:latin typeface="Century" panose="02040604050505020304" pitchFamily="18" charset="0"/>
              </a:rPr>
              <a:t>зеркального</a:t>
            </a:r>
            <a:endParaRPr lang="ru-RU" dirty="0">
              <a:latin typeface="Century" panose="020406040505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36224" y="0"/>
            <a:ext cx="5855776" cy="3357312"/>
          </a:xfrm>
          <a:prstGeom prst="rect">
            <a:avLst/>
          </a:prstGeom>
        </p:spPr>
      </p:pic>
      <p:pic>
        <p:nvPicPr>
          <p:cNvPr id="9218" name="Picture 2" descr="Чешуйчатый карп"/>
          <p:cNvPicPr>
            <a:picLocks noChangeAspect="1" noChangeArrowheads="1"/>
          </p:cNvPicPr>
          <p:nvPr/>
        </p:nvPicPr>
        <p:blipFill>
          <a:blip r:embed="rId3"/>
          <a:srcRect/>
          <a:stretch>
            <a:fillRect/>
          </a:stretch>
        </p:blipFill>
        <p:spPr bwMode="auto">
          <a:xfrm>
            <a:off x="6664864" y="3342468"/>
            <a:ext cx="5238750" cy="3181350"/>
          </a:xfrm>
          <a:prstGeom prst="rect">
            <a:avLst/>
          </a:prstGeom>
          <a:noFill/>
        </p:spPr>
      </p:pic>
      <p:pic>
        <p:nvPicPr>
          <p:cNvPr id="9220" name="Picture 4" descr="Европейский сазан"/>
          <p:cNvPicPr>
            <a:picLocks noChangeAspect="1" noChangeArrowheads="1"/>
          </p:cNvPicPr>
          <p:nvPr/>
        </p:nvPicPr>
        <p:blipFill>
          <a:blip r:embed="rId4"/>
          <a:srcRect/>
          <a:stretch>
            <a:fillRect/>
          </a:stretch>
        </p:blipFill>
        <p:spPr bwMode="auto">
          <a:xfrm>
            <a:off x="698016" y="2857042"/>
            <a:ext cx="5238750" cy="3476626"/>
          </a:xfrm>
          <a:prstGeom prst="rect">
            <a:avLst/>
          </a:prstGeom>
          <a:noFill/>
        </p:spPr>
      </p:pic>
    </p:spTree>
    <p:extLst>
      <p:ext uri="{BB962C8B-B14F-4D97-AF65-F5344CB8AC3E}">
        <p14:creationId xmlns:p14="http://schemas.microsoft.com/office/powerpoint/2010/main" xmlns="" val="426046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http://www.redbook73.ru/pix/302.jpg"/>
          <p:cNvPicPr>
            <a:picLocks noChangeAspect="1" noChangeArrowheads="1"/>
          </p:cNvPicPr>
          <p:nvPr/>
        </p:nvPicPr>
        <p:blipFill>
          <a:blip r:embed="rId2"/>
          <a:srcRect/>
          <a:stretch>
            <a:fillRect/>
          </a:stretch>
        </p:blipFill>
        <p:spPr bwMode="auto">
          <a:xfrm>
            <a:off x="285750" y="1717558"/>
            <a:ext cx="5634603" cy="4973755"/>
          </a:xfrm>
          <a:prstGeom prst="rect">
            <a:avLst/>
          </a:prstGeom>
          <a:noFill/>
          <a:ln w="9525">
            <a:noFill/>
            <a:miter lim="800000"/>
            <a:headEnd/>
            <a:tailEnd/>
          </a:ln>
        </p:spPr>
      </p:pic>
      <p:sp>
        <p:nvSpPr>
          <p:cNvPr id="3" name="Прямоугольник 2"/>
          <p:cNvSpPr/>
          <p:nvPr/>
        </p:nvSpPr>
        <p:spPr>
          <a:xfrm>
            <a:off x="4045058" y="588936"/>
            <a:ext cx="6214820" cy="523220"/>
          </a:xfrm>
          <a:prstGeom prst="rect">
            <a:avLst/>
          </a:prstGeom>
        </p:spPr>
        <p:txBody>
          <a:bodyPr wrap="square">
            <a:spAutoFit/>
          </a:bodyPr>
          <a:lstStyle/>
          <a:p>
            <a:r>
              <a:rPr lang="ru-RU" sz="2800" dirty="0" smtClean="0"/>
              <a:t>Черепаха болотная</a:t>
            </a:r>
            <a:endParaRPr 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88258" y="0"/>
            <a:ext cx="5403742" cy="3170195"/>
          </a:xfrm>
          <a:prstGeom prst="rect">
            <a:avLst/>
          </a:prstGeom>
        </p:spPr>
      </p:pic>
      <p:sp>
        <p:nvSpPr>
          <p:cNvPr id="3" name="Прямоугольник 2"/>
          <p:cNvSpPr/>
          <p:nvPr/>
        </p:nvSpPr>
        <p:spPr>
          <a:xfrm>
            <a:off x="449452" y="650929"/>
            <a:ext cx="4277532" cy="1754326"/>
          </a:xfrm>
          <a:prstGeom prst="rect">
            <a:avLst/>
          </a:prstGeom>
        </p:spPr>
        <p:txBody>
          <a:bodyPr wrap="square">
            <a:spAutoFit/>
          </a:bodyPr>
          <a:lstStyle/>
          <a:p>
            <a:r>
              <a:rPr lang="ru-RU" dirty="0" smtClean="0">
                <a:latin typeface="Century" panose="02040604050505020304" pitchFamily="18" charset="0"/>
              </a:rPr>
              <a:t> </a:t>
            </a:r>
            <a:r>
              <a:rPr lang="ru-RU" dirty="0" smtClean="0">
                <a:latin typeface="Century" panose="02040604050505020304" pitchFamily="18" charset="0"/>
              </a:rPr>
              <a:t>На водоемах области обитают многочисленные </a:t>
            </a:r>
            <a:r>
              <a:rPr lang="ru-RU" dirty="0" err="1" smtClean="0">
                <a:latin typeface="Century" panose="02040604050505020304" pitchFamily="18" charset="0"/>
              </a:rPr>
              <a:t>гусеобразные</a:t>
            </a:r>
            <a:r>
              <a:rPr lang="ru-RU" dirty="0" smtClean="0">
                <a:latin typeface="Century" panose="02040604050505020304" pitchFamily="18" charset="0"/>
              </a:rPr>
              <a:t> птицы. В прибрежных зарослях водоемов области гнездятся утки: чирок, кряква, серая утка; а также кулики, чайки, крачки</a:t>
            </a:r>
            <a:endParaRPr lang="ru-RU" dirty="0"/>
          </a:p>
        </p:txBody>
      </p:sp>
      <p:pic>
        <p:nvPicPr>
          <p:cNvPr id="4098" name="Picture 2" descr="http://ornithologist.ru/foto2/l.canus.jpg"/>
          <p:cNvPicPr>
            <a:picLocks noChangeAspect="1" noChangeArrowheads="1"/>
          </p:cNvPicPr>
          <p:nvPr/>
        </p:nvPicPr>
        <p:blipFill>
          <a:blip r:embed="rId3"/>
          <a:srcRect/>
          <a:stretch>
            <a:fillRect/>
          </a:stretch>
        </p:blipFill>
        <p:spPr bwMode="auto">
          <a:xfrm>
            <a:off x="7780149" y="3394129"/>
            <a:ext cx="4024985" cy="3018739"/>
          </a:xfrm>
          <a:prstGeom prst="rect">
            <a:avLst/>
          </a:prstGeom>
          <a:noFill/>
        </p:spPr>
      </p:pic>
      <p:pic>
        <p:nvPicPr>
          <p:cNvPr id="4100" name="Picture 4" descr="http://ornithologist.ru/foto/s.hirundo.jpg"/>
          <p:cNvPicPr>
            <a:picLocks noChangeAspect="1" noChangeArrowheads="1"/>
          </p:cNvPicPr>
          <p:nvPr/>
        </p:nvPicPr>
        <p:blipFill>
          <a:blip r:embed="rId4"/>
          <a:srcRect/>
          <a:stretch>
            <a:fillRect/>
          </a:stretch>
        </p:blipFill>
        <p:spPr bwMode="auto">
          <a:xfrm>
            <a:off x="2108361" y="3270142"/>
            <a:ext cx="4246536" cy="318490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82465" y="681926"/>
            <a:ext cx="7408748" cy="5207430"/>
          </a:xfrm>
          <a:prstGeom prst="rect">
            <a:avLst/>
          </a:prstGeom>
        </p:spPr>
      </p:pic>
      <p:sp>
        <p:nvSpPr>
          <p:cNvPr id="3" name="Прямоугольник 2"/>
          <p:cNvSpPr/>
          <p:nvPr/>
        </p:nvSpPr>
        <p:spPr>
          <a:xfrm>
            <a:off x="495946" y="573437"/>
            <a:ext cx="3270142" cy="923330"/>
          </a:xfrm>
          <a:prstGeom prst="rect">
            <a:avLst/>
          </a:prstGeom>
        </p:spPr>
        <p:txBody>
          <a:bodyPr wrap="square">
            <a:spAutoFit/>
          </a:bodyPr>
          <a:lstStyle/>
          <a:p>
            <a:r>
              <a:rPr lang="ru-RU" dirty="0" smtClean="0">
                <a:latin typeface="Century" panose="02040604050505020304" pitchFamily="18" charset="0"/>
              </a:rPr>
              <a:t> Вблизи водоемов широко распространен уж </a:t>
            </a:r>
            <a:r>
              <a:rPr lang="ru-RU" dirty="0" smtClean="0">
                <a:latin typeface="Century" panose="02040604050505020304" pitchFamily="18" charset="0"/>
              </a:rPr>
              <a:t>обыкновенный, водяной уж</a:t>
            </a:r>
            <a:endParaRPr lang="ru-RU" dirty="0"/>
          </a:p>
        </p:txBody>
      </p:sp>
      <p:pic>
        <p:nvPicPr>
          <p:cNvPr id="4" name="Рисунок 4" descr="http://www.redbook73.ru/pix/304.jpg"/>
          <p:cNvPicPr>
            <a:picLocks noChangeAspect="1" noChangeArrowheads="1"/>
          </p:cNvPicPr>
          <p:nvPr/>
        </p:nvPicPr>
        <p:blipFill>
          <a:blip r:embed="rId3"/>
          <a:srcRect/>
          <a:stretch>
            <a:fillRect/>
          </a:stretch>
        </p:blipFill>
        <p:spPr bwMode="auto">
          <a:xfrm>
            <a:off x="642937" y="2254607"/>
            <a:ext cx="4192533" cy="410333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67242" y="294467"/>
            <a:ext cx="8524758" cy="4029560"/>
          </a:xfrm>
          <a:prstGeom prst="rect">
            <a:avLst/>
          </a:prstGeom>
        </p:spPr>
      </p:pic>
      <p:sp>
        <p:nvSpPr>
          <p:cNvPr id="3" name="Прямоугольник 2"/>
          <p:cNvSpPr/>
          <p:nvPr/>
        </p:nvSpPr>
        <p:spPr>
          <a:xfrm>
            <a:off x="0" y="4674963"/>
            <a:ext cx="4788976" cy="1569660"/>
          </a:xfrm>
          <a:prstGeom prst="rect">
            <a:avLst/>
          </a:prstGeom>
        </p:spPr>
        <p:txBody>
          <a:bodyPr wrap="square">
            <a:spAutoFit/>
          </a:bodyPr>
          <a:lstStyle/>
          <a:p>
            <a:r>
              <a:rPr lang="ru-RU" dirty="0" smtClean="0">
                <a:latin typeface="Century" panose="02040604050505020304" pitchFamily="18" charset="0"/>
              </a:rPr>
              <a:t> </a:t>
            </a:r>
            <a:r>
              <a:rPr lang="ru-RU" sz="2400" dirty="0" smtClean="0">
                <a:latin typeface="Century" panose="02040604050505020304" pitchFamily="18" charset="0"/>
              </a:rPr>
              <a:t>В неглубоких водоемах живет животное, похожее на ящерицу, но с мягкой и влажной кожей - это </a:t>
            </a:r>
            <a:r>
              <a:rPr lang="ru-RU" sz="2400" dirty="0" smtClean="0">
                <a:latin typeface="Century" panose="02040604050505020304" pitchFamily="18" charset="0"/>
              </a:rPr>
              <a:t>тритон.</a:t>
            </a:r>
            <a:r>
              <a:rPr lang="ru-RU" sz="2400" dirty="0" smtClean="0">
                <a:latin typeface="Century" panose="02040604050505020304" pitchFamily="18" charset="0"/>
              </a:rPr>
              <a:t> </a:t>
            </a:r>
            <a:endParaRPr lang="ru-RU" dirty="0">
              <a:latin typeface="Century" panose="020406040505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114300"/>
            <a:ext cx="7810500" cy="1323439"/>
          </a:xfrm>
          <a:prstGeom prst="rect">
            <a:avLst/>
          </a:prstGeom>
          <a:noFill/>
        </p:spPr>
        <p:txBody>
          <a:bodyPr wrap="square" rtlCol="0">
            <a:spAutoFit/>
          </a:bodyPr>
          <a:lstStyle/>
          <a:p>
            <a:r>
              <a:rPr lang="ru-RU" sz="1600" dirty="0" smtClean="0">
                <a:latin typeface="Century" panose="02040604050505020304" pitchFamily="18" charset="0"/>
              </a:rPr>
              <a:t>Животный мир Ульяновской области достаточно богат и разнообразен, несмотря на большой процент распашки земель, на вырубку лесов. Здесь встречаются животные, типичные для лесной, лесостепной и степной зон. Среди них можно выделить обитателей лесов, открытых пространств ( лесостепи и степи ), водоемов и побережий. </a:t>
            </a:r>
            <a:endParaRPr lang="ru-RU" sz="1600" dirty="0">
              <a:latin typeface="Century" panose="020406040505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51979" y="1363898"/>
            <a:ext cx="4926285" cy="34976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4000" y="2822398"/>
            <a:ext cx="5994480" cy="3776522"/>
          </a:xfrm>
          <a:prstGeom prst="rect">
            <a:avLst/>
          </a:prstGeom>
        </p:spPr>
      </p:pic>
    </p:spTree>
    <p:extLst>
      <p:ext uri="{BB962C8B-B14F-4D97-AF65-F5344CB8AC3E}">
        <p14:creationId xmlns:p14="http://schemas.microsoft.com/office/powerpoint/2010/main" xmlns="" val="1998239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596325" y="2854998"/>
            <a:ext cx="8824913" cy="862012"/>
          </a:xfrm>
        </p:spPr>
        <p:txBody>
          <a:bodyPr>
            <a:noAutofit/>
          </a:bodyPr>
          <a:lstStyle/>
          <a:p>
            <a:pPr lvl="2"/>
            <a:r>
              <a:rPr lang="ru-RU" sz="5600" dirty="0" smtClean="0"/>
              <a:t>До новых встреч!</a:t>
            </a:r>
            <a:endParaRPr lang="ru-RU" sz="5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1700" y="228600"/>
            <a:ext cx="6896100" cy="646331"/>
          </a:xfrm>
          <a:prstGeom prst="rect">
            <a:avLst/>
          </a:prstGeom>
          <a:noFill/>
        </p:spPr>
        <p:txBody>
          <a:bodyPr wrap="square" rtlCol="0">
            <a:spAutoFit/>
          </a:bodyPr>
          <a:lstStyle/>
          <a:p>
            <a:pPr algn="ctr"/>
            <a:r>
              <a:rPr lang="ru-RU" sz="3600" dirty="0" smtClean="0">
                <a:latin typeface="Century" panose="02040604050505020304" pitchFamily="18" charset="0"/>
              </a:rPr>
              <a:t>Обитатели лесов</a:t>
            </a:r>
            <a:endParaRPr lang="ru-RU" sz="3600" dirty="0">
              <a:latin typeface="Century" panose="02040604050505020304" pitchFamily="18" charset="0"/>
            </a:endParaRPr>
          </a:p>
        </p:txBody>
      </p:sp>
      <p:sp>
        <p:nvSpPr>
          <p:cNvPr id="3" name="TextBox 2"/>
          <p:cNvSpPr txBox="1"/>
          <p:nvPr/>
        </p:nvSpPr>
        <p:spPr>
          <a:xfrm>
            <a:off x="228600" y="1003300"/>
            <a:ext cx="5537200" cy="1477328"/>
          </a:xfrm>
          <a:prstGeom prst="rect">
            <a:avLst/>
          </a:prstGeom>
          <a:noFill/>
        </p:spPr>
        <p:txBody>
          <a:bodyPr wrap="square" rtlCol="0">
            <a:spAutoFit/>
          </a:bodyPr>
          <a:lstStyle/>
          <a:p>
            <a:r>
              <a:rPr lang="ru-RU" b="0" i="0" dirty="0" smtClean="0">
                <a:effectLst/>
                <a:latin typeface="Century" panose="02040604050505020304" pitchFamily="18" charset="0"/>
              </a:rPr>
              <a:t>В лесах и </a:t>
            </a:r>
            <a:r>
              <a:rPr lang="ru-RU" b="0" i="0" dirty="0" err="1" smtClean="0">
                <a:effectLst/>
                <a:latin typeface="Century" panose="02040604050505020304" pitchFamily="18" charset="0"/>
              </a:rPr>
              <a:t>лесостепях</a:t>
            </a:r>
            <a:r>
              <a:rPr lang="ru-RU" b="0" i="0" dirty="0" smtClean="0">
                <a:effectLst/>
                <a:latin typeface="Century" panose="02040604050505020304" pitchFamily="18" charset="0"/>
              </a:rPr>
              <a:t> области в верхних горизонтах почвы обитает крот.  В лесах с хорошей подстилкой обитает землеройка - мелкий зверек, который выкапывает ловчие ходы в верхнем слое почвы. </a:t>
            </a:r>
            <a:endParaRPr lang="ru-RU" sz="2400" dirty="0">
              <a:latin typeface="Century" panose="020406040505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11757" y="378302"/>
            <a:ext cx="5380243" cy="3604762"/>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27192" y="3431468"/>
            <a:ext cx="4887628" cy="3062912"/>
          </a:xfrm>
          <a:prstGeom prst="rect">
            <a:avLst/>
          </a:prstGeom>
        </p:spPr>
      </p:pic>
    </p:spTree>
    <p:extLst>
      <p:ext uri="{BB962C8B-B14F-4D97-AF65-F5344CB8AC3E}">
        <p14:creationId xmlns:p14="http://schemas.microsoft.com/office/powerpoint/2010/main" xmlns="" val="342174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64527" y="0"/>
            <a:ext cx="6671011" cy="358010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39905" y="3219010"/>
            <a:ext cx="5910998" cy="3357448"/>
          </a:xfrm>
          <a:prstGeom prst="rect">
            <a:avLst/>
          </a:prstGeom>
        </p:spPr>
      </p:pic>
      <p:sp>
        <p:nvSpPr>
          <p:cNvPr id="4" name="Прямоугольник 3"/>
          <p:cNvSpPr/>
          <p:nvPr/>
        </p:nvSpPr>
        <p:spPr>
          <a:xfrm>
            <a:off x="480448" y="681925"/>
            <a:ext cx="4959458" cy="3693319"/>
          </a:xfrm>
          <a:prstGeom prst="rect">
            <a:avLst/>
          </a:prstGeom>
        </p:spPr>
        <p:txBody>
          <a:bodyPr wrap="square">
            <a:spAutoFit/>
          </a:bodyPr>
          <a:lstStyle/>
          <a:p>
            <a:r>
              <a:rPr lang="ru-RU" dirty="0" smtClean="0">
                <a:latin typeface="Century" panose="02040604050505020304" pitchFamily="18" charset="0"/>
              </a:rPr>
              <a:t> Многочисленна группа грызунов и зайцеобразных. Те и другие захватывают пищу резцами, которые растут в течение всей жизни. Среди них есть пушные звери, имеющие промысловое значение, например, белки, бобры, зайцы. Белки - типичные обитатели леса. Они живут в дуплах деревьев и питаются семенами хвойных, орехами, грибами. Сони - мелкие зверьки, похожие на белок. Обитают в лесах и хищные млекопитающие, прекрасно приспособленные к животной пище</a:t>
            </a:r>
            <a:endParaRPr lang="ru-RU" dirty="0"/>
          </a:p>
        </p:txBody>
      </p:sp>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59092" y="3873289"/>
            <a:ext cx="4248339" cy="26747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llo_html_m3a9ec869.jpg"/>
          <p:cNvPicPr>
            <a:picLocks noChangeAspect="1" noChangeArrowheads="1"/>
          </p:cNvPicPr>
          <p:nvPr/>
        </p:nvPicPr>
        <p:blipFill>
          <a:blip r:embed="rId2"/>
          <a:srcRect/>
          <a:stretch>
            <a:fillRect/>
          </a:stretch>
        </p:blipFill>
        <p:spPr bwMode="auto">
          <a:xfrm>
            <a:off x="5476068" y="247974"/>
            <a:ext cx="6715932" cy="5036949"/>
          </a:xfrm>
          <a:prstGeom prst="rect">
            <a:avLst/>
          </a:prstGeom>
          <a:noFill/>
        </p:spPr>
      </p:pic>
      <p:sp>
        <p:nvSpPr>
          <p:cNvPr id="5" name="Прямоугольник 4"/>
          <p:cNvSpPr/>
          <p:nvPr/>
        </p:nvSpPr>
        <p:spPr>
          <a:xfrm>
            <a:off x="258306" y="542441"/>
            <a:ext cx="5026616" cy="6299267"/>
          </a:xfrm>
          <a:prstGeom prst="rect">
            <a:avLst/>
          </a:prstGeom>
        </p:spPr>
        <p:txBody>
          <a:bodyPr wrap="square">
            <a:spAutoFit/>
          </a:bodyPr>
          <a:lstStyle/>
          <a:p>
            <a:r>
              <a:rPr lang="ru-RU" b="1" dirty="0" smtClean="0"/>
              <a:t>Лось.</a:t>
            </a:r>
            <a:endParaRPr lang="ru-RU" dirty="0" smtClean="0"/>
          </a:p>
          <a:p>
            <a:r>
              <a:rPr lang="ru-RU" dirty="0" smtClean="0"/>
              <a:t>У лося крупная горбоносая голова. Верхняя толстая губа длиннее нижней. Тело массивное, с загривком, похожим на горб. Ноги у лося длинные, с широкими копытами. Они позволяют ходить по глубокому снегу, по болоту. А еще лоси быстро бегают. И не только по открытому ровному месту, но и сквозь лесные чащи, по буграм и трясинам. Встретится река - лось легко переплывет и ее.</a:t>
            </a:r>
          </a:p>
          <a:p>
            <a:r>
              <a:rPr lang="ru-RU" dirty="0" smtClean="0"/>
              <a:t>Есть у лося и украшение - большие широкие рога. А чтоб они не мешали бежать через лесные заросли, лось поднимает голову, будто кладет рога на спину. Правда, зимой лось сбрасывает свое украшение. Ничего, летом вырастет новое!</a:t>
            </a:r>
          </a:p>
          <a:p>
            <a:r>
              <a:rPr lang="ru-RU" dirty="0" smtClean="0"/>
              <a:t>Лоси - сильные и смелые. Крепкие рога, удар копытом остановят врага - волка или медведя.</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ello_html_3ed14105.jpg"/>
          <p:cNvPicPr>
            <a:picLocks noChangeAspect="1" noChangeArrowheads="1"/>
          </p:cNvPicPr>
          <p:nvPr/>
        </p:nvPicPr>
        <p:blipFill>
          <a:blip r:embed="rId2"/>
          <a:srcRect/>
          <a:stretch>
            <a:fillRect/>
          </a:stretch>
        </p:blipFill>
        <p:spPr bwMode="auto">
          <a:xfrm>
            <a:off x="4551335" y="433953"/>
            <a:ext cx="7315200" cy="5486400"/>
          </a:xfrm>
          <a:prstGeom prst="rect">
            <a:avLst/>
          </a:prstGeom>
          <a:noFill/>
        </p:spPr>
      </p:pic>
      <p:sp>
        <p:nvSpPr>
          <p:cNvPr id="3" name="Прямоугольник 2"/>
          <p:cNvSpPr/>
          <p:nvPr/>
        </p:nvSpPr>
        <p:spPr>
          <a:xfrm>
            <a:off x="273803" y="533383"/>
            <a:ext cx="4716651" cy="6186309"/>
          </a:xfrm>
          <a:prstGeom prst="rect">
            <a:avLst/>
          </a:prstGeom>
        </p:spPr>
        <p:txBody>
          <a:bodyPr wrap="square">
            <a:spAutoFit/>
          </a:bodyPr>
          <a:lstStyle/>
          <a:p>
            <a:r>
              <a:rPr lang="ru-RU" b="1" dirty="0" smtClean="0"/>
              <a:t>Волк.</a:t>
            </a:r>
            <a:endParaRPr lang="ru-RU" dirty="0" smtClean="0"/>
          </a:p>
          <a:p>
            <a:r>
              <a:rPr lang="ru-RU" dirty="0" smtClean="0"/>
              <a:t>Это дикая хищная собака. Видом он мало отличается от домашнего пса. Но его легко можно узнать по жадным, злым глазам, по сильной, неповоротливой шее и по разбойничьей фигуре.</a:t>
            </a:r>
          </a:p>
          <a:p>
            <a:r>
              <a:rPr lang="ru-RU" dirty="0" smtClean="0"/>
              <a:t>Волки водятся везде: в тундре, в тайге и в лесах, но в глушь забираются неохотно. В их лапы попадают зайцы, куропатки, лоси, олени и даже спящие медведи. Эти хищники охотятся сообща, небольшими стаями и нередко нападают на домашний скот и даже на людей. </a:t>
            </a:r>
          </a:p>
          <a:p>
            <a:r>
              <a:rPr lang="ru-RU" dirty="0" smtClean="0"/>
              <a:t>Волки - заботливые родители. Щенки - волчата рождаются слепыми и глухими. Волчица кормит их молоком, а при опасности переносит на новое место.</a:t>
            </a:r>
          </a:p>
          <a:p>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ello_html_m72c6627b.jpg"/>
          <p:cNvPicPr>
            <a:picLocks noChangeAspect="1" noChangeArrowheads="1"/>
          </p:cNvPicPr>
          <p:nvPr/>
        </p:nvPicPr>
        <p:blipFill>
          <a:blip r:embed="rId2"/>
          <a:srcRect/>
          <a:stretch>
            <a:fillRect/>
          </a:stretch>
        </p:blipFill>
        <p:spPr bwMode="auto">
          <a:xfrm>
            <a:off x="5438848" y="241326"/>
            <a:ext cx="6549681" cy="4470158"/>
          </a:xfrm>
          <a:prstGeom prst="rect">
            <a:avLst/>
          </a:prstGeom>
          <a:noFill/>
        </p:spPr>
      </p:pic>
      <p:sp>
        <p:nvSpPr>
          <p:cNvPr id="3" name="Прямоугольник 2"/>
          <p:cNvSpPr/>
          <p:nvPr/>
        </p:nvSpPr>
        <p:spPr>
          <a:xfrm>
            <a:off x="227309" y="334860"/>
            <a:ext cx="5243593" cy="6463308"/>
          </a:xfrm>
          <a:prstGeom prst="rect">
            <a:avLst/>
          </a:prstGeom>
        </p:spPr>
        <p:txBody>
          <a:bodyPr wrap="square">
            <a:spAutoFit/>
          </a:bodyPr>
          <a:lstStyle/>
          <a:p>
            <a:r>
              <a:rPr lang="ru-RU" b="1" dirty="0" smtClean="0"/>
              <a:t>Кабан.</a:t>
            </a:r>
            <a:endParaRPr lang="ru-RU" dirty="0" smtClean="0"/>
          </a:p>
          <a:p>
            <a:r>
              <a:rPr lang="ru-RU" dirty="0" smtClean="0"/>
              <a:t>У кабана мощное тело, покрытое густой, жёсткой щетиной. Спокойный на вид, даже ленивый, он в минуту опасности становится свирепым и опасным зверем.</a:t>
            </a:r>
          </a:p>
          <a:p>
            <a:r>
              <a:rPr lang="ru-RU" dirty="0" smtClean="0"/>
              <a:t>Отлично плавает. Даже широкие реки для него не преграда. Кабан может быстро бегать. Копыта у него устроены так, что, не проваливаясь, не увязая, он спокойно переходит болотистые места.</a:t>
            </a:r>
          </a:p>
          <a:p>
            <a:r>
              <a:rPr lang="ru-RU" dirty="0" smtClean="0"/>
              <a:t>Кабан ест почти всё, что можно найти в лесу: жёлуди, орехи, семена, корешки и клубни растений, ягоды, грибы, плоды диких яблонь и груш.</a:t>
            </a:r>
          </a:p>
          <a:p>
            <a:r>
              <a:rPr lang="ru-RU" dirty="0" smtClean="0"/>
              <a:t>Живут кабаны небольшими группами. Поросята рождаются в укромном месте, в логове. Оно утоплено травами, мхом, ветками. Малыши лежат, тесно прижавшись друг к дружке, греются. Их спинки украшены светлыми полосками. Такая окраска делает поросят, маленьких кабанчиков, незаметными среди густых зарослей, пятен яркого света и тени.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ello_html_675d3b1f.jpg"/>
          <p:cNvPicPr>
            <a:picLocks noChangeAspect="1" noChangeArrowheads="1"/>
          </p:cNvPicPr>
          <p:nvPr/>
        </p:nvPicPr>
        <p:blipFill>
          <a:blip r:embed="rId2"/>
          <a:srcRect/>
          <a:stretch>
            <a:fillRect/>
          </a:stretch>
        </p:blipFill>
        <p:spPr bwMode="auto">
          <a:xfrm>
            <a:off x="5843471" y="263472"/>
            <a:ext cx="6106331" cy="4579749"/>
          </a:xfrm>
          <a:prstGeom prst="rect">
            <a:avLst/>
          </a:prstGeom>
          <a:noFill/>
        </p:spPr>
      </p:pic>
      <p:sp>
        <p:nvSpPr>
          <p:cNvPr id="3" name="Прямоугольник 2"/>
          <p:cNvSpPr/>
          <p:nvPr/>
        </p:nvSpPr>
        <p:spPr>
          <a:xfrm>
            <a:off x="0" y="728949"/>
            <a:ext cx="5005953" cy="3970318"/>
          </a:xfrm>
          <a:prstGeom prst="rect">
            <a:avLst/>
          </a:prstGeom>
        </p:spPr>
        <p:txBody>
          <a:bodyPr wrap="square">
            <a:spAutoFit/>
          </a:bodyPr>
          <a:lstStyle/>
          <a:p>
            <a:r>
              <a:rPr lang="ru-RU" b="1" dirty="0" smtClean="0"/>
              <a:t>Лиса.</a:t>
            </a:r>
            <a:endParaRPr lang="ru-RU" dirty="0" smtClean="0"/>
          </a:p>
          <a:p>
            <a:r>
              <a:rPr lang="ru-RU" dirty="0" smtClean="0"/>
              <a:t>У лисы теплая рыжая шубка, узкая любопытная мордочка, ушки и лапки у нее черного цвета. Но гордится лиса своим хвостом - большим, пушистым. Хвост тоже рыжего цвета, а кончик может быть темным или белым. Когда лиса бежит или прыгает, хвост помогает ей сохранить равновесие.</a:t>
            </a:r>
          </a:p>
          <a:p>
            <a:r>
              <a:rPr lang="ru-RU" dirty="0" smtClean="0"/>
              <a:t>Лиса умный, наблюдательный, ловкий и хитрый зверь. Жить она предпочитает не в дремучем лесу, а ближе к опушке. Или там, где есть поля, овраги, мелкие перелески.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ello_html_4828ecbc.jpg"/>
          <p:cNvPicPr>
            <a:picLocks noChangeAspect="1" noChangeArrowheads="1"/>
          </p:cNvPicPr>
          <p:nvPr/>
        </p:nvPicPr>
        <p:blipFill>
          <a:blip r:embed="rId2" cstate="print"/>
          <a:srcRect/>
          <a:stretch>
            <a:fillRect/>
          </a:stretch>
        </p:blipFill>
        <p:spPr bwMode="auto">
          <a:xfrm>
            <a:off x="5499299" y="588935"/>
            <a:ext cx="6461302" cy="4035829"/>
          </a:xfrm>
          <a:prstGeom prst="rect">
            <a:avLst/>
          </a:prstGeom>
          <a:noFill/>
        </p:spPr>
      </p:pic>
      <p:sp>
        <p:nvSpPr>
          <p:cNvPr id="3" name="Прямоугольник 2"/>
          <p:cNvSpPr/>
          <p:nvPr/>
        </p:nvSpPr>
        <p:spPr>
          <a:xfrm>
            <a:off x="242807" y="1008903"/>
            <a:ext cx="4980122" cy="4247317"/>
          </a:xfrm>
          <a:prstGeom prst="rect">
            <a:avLst/>
          </a:prstGeom>
        </p:spPr>
        <p:txBody>
          <a:bodyPr wrap="square">
            <a:spAutoFit/>
          </a:bodyPr>
          <a:lstStyle/>
          <a:p>
            <a:r>
              <a:rPr lang="ru-RU" b="1" dirty="0" smtClean="0"/>
              <a:t>Медведь.</a:t>
            </a:r>
            <a:endParaRPr lang="ru-RU" dirty="0" smtClean="0"/>
          </a:p>
          <a:p>
            <a:r>
              <a:rPr lang="ru-RU" dirty="0" smtClean="0"/>
              <a:t>Медведь живет в лесу, он большой и сильный. Густая теплая шуба темно - коричневого, бурого цвета. Большой медведь кажется неуклюжим, косолапым. Но это совсем не так. Бурый медведь - сильное и очень ловкое животное. Он умеет быстро бегать, лазить по деревьям и даже прекрасно плавать.</a:t>
            </a:r>
          </a:p>
          <a:p>
            <a:r>
              <a:rPr lang="ru-RU" dirty="0" smtClean="0"/>
              <a:t>Зимой медведи впадают в спячку и спят в берлоге. Берлога - зимний дом медведя - может быть под корнями упавшего дерева или в большой куче хвороста. Но иногда медведь роет себе нору сам.</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186</TotalTime>
  <Words>699</Words>
  <Application>Microsoft Office PowerPoint</Application>
  <PresentationFormat>Произвольный</PresentationFormat>
  <Paragraphs>43</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Ион</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16</cp:revision>
  <dcterms:created xsi:type="dcterms:W3CDTF">2019-05-26T13:04:23Z</dcterms:created>
  <dcterms:modified xsi:type="dcterms:W3CDTF">2019-11-12T06:43:21Z</dcterms:modified>
</cp:coreProperties>
</file>