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9" r:id="rId2"/>
    <p:sldId id="258" r:id="rId3"/>
    <p:sldId id="264" r:id="rId4"/>
    <p:sldId id="265" r:id="rId5"/>
    <p:sldId id="266" r:id="rId6"/>
    <p:sldId id="267" r:id="rId7"/>
    <p:sldId id="268" r:id="rId8"/>
    <p:sldId id="274" r:id="rId9"/>
    <p:sldId id="269" r:id="rId10"/>
    <p:sldId id="275" r:id="rId11"/>
    <p:sldId id="281" r:id="rId12"/>
    <p:sldId id="271" r:id="rId13"/>
    <p:sldId id="282" r:id="rId14"/>
    <p:sldId id="272" r:id="rId15"/>
    <p:sldId id="270" r:id="rId16"/>
    <p:sldId id="285" r:id="rId17"/>
    <p:sldId id="283" r:id="rId18"/>
    <p:sldId id="277" r:id="rId19"/>
    <p:sldId id="284" r:id="rId20"/>
    <p:sldId id="273" r:id="rId21"/>
    <p:sldId id="278" r:id="rId22"/>
    <p:sldId id="279" r:id="rId23"/>
    <p:sldId id="280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4660"/>
  </p:normalViewPr>
  <p:slideViewPr>
    <p:cSldViewPr snapToGrid="0">
      <p:cViewPr varScale="1">
        <p:scale>
          <a:sx n="68" d="100"/>
          <a:sy n="68" d="100"/>
        </p:scale>
        <p:origin x="-78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209590-0CDE-414A-9608-4553CFB3346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091A29D-784C-41F7-8728-93B238369BE3}">
      <dgm:prSet phldrT="[Текст]" custT="1"/>
      <dgm:spPr/>
      <dgm:t>
        <a:bodyPr/>
        <a:lstStyle/>
        <a:p>
          <a:r>
            <a:rPr lang="ru-RU" sz="2000" i="1" dirty="0" smtClean="0">
              <a:latin typeface="Arial Black" pitchFamily="34" charset="0"/>
            </a:rPr>
            <a:t>Организационный момент</a:t>
          </a:r>
          <a:endParaRPr lang="ru-RU" sz="2000" i="1" dirty="0">
            <a:latin typeface="Arial Black" pitchFamily="34" charset="0"/>
          </a:endParaRPr>
        </a:p>
      </dgm:t>
    </dgm:pt>
    <dgm:pt modelId="{4E91FAA2-3BA2-48BE-976C-C1D825F72D4B}" type="parTrans" cxnId="{D817316E-7790-4D43-81B2-D6896580B03C}">
      <dgm:prSet/>
      <dgm:spPr/>
      <dgm:t>
        <a:bodyPr/>
        <a:lstStyle/>
        <a:p>
          <a:endParaRPr lang="ru-RU"/>
        </a:p>
      </dgm:t>
    </dgm:pt>
    <dgm:pt modelId="{92CD3D12-0F17-4812-A410-E33210743861}" type="sibTrans" cxnId="{D817316E-7790-4D43-81B2-D6896580B03C}">
      <dgm:prSet/>
      <dgm:spPr/>
      <dgm:t>
        <a:bodyPr/>
        <a:lstStyle/>
        <a:p>
          <a:endParaRPr lang="ru-RU"/>
        </a:p>
      </dgm:t>
    </dgm:pt>
    <dgm:pt modelId="{AF4555F5-AF65-43E5-979B-4BAE0F3EF9FF}">
      <dgm:prSet phldrT="[Текст]" custT="1"/>
      <dgm:spPr/>
      <dgm:t>
        <a:bodyPr/>
        <a:lstStyle/>
        <a:p>
          <a:r>
            <a:rPr lang="ru-RU" sz="2000" i="1" dirty="0" smtClean="0">
              <a:latin typeface="Arial Black" pitchFamily="34" charset="0"/>
            </a:rPr>
            <a:t>Проблема</a:t>
          </a:r>
          <a:endParaRPr lang="ru-RU" sz="2000" i="1" dirty="0">
            <a:latin typeface="Arial Black" pitchFamily="34" charset="0"/>
          </a:endParaRPr>
        </a:p>
      </dgm:t>
    </dgm:pt>
    <dgm:pt modelId="{EF0D18BB-2FBD-4F57-A5BC-A3A5727CC050}" type="parTrans" cxnId="{928DFA67-41A0-4B65-8D4A-7137540BBC3B}">
      <dgm:prSet/>
      <dgm:spPr/>
      <dgm:t>
        <a:bodyPr/>
        <a:lstStyle/>
        <a:p>
          <a:endParaRPr lang="ru-RU"/>
        </a:p>
      </dgm:t>
    </dgm:pt>
    <dgm:pt modelId="{3F93CEF8-9052-4911-B9C4-EC174475EA14}" type="sibTrans" cxnId="{928DFA67-41A0-4B65-8D4A-7137540BBC3B}">
      <dgm:prSet/>
      <dgm:spPr/>
      <dgm:t>
        <a:bodyPr/>
        <a:lstStyle/>
        <a:p>
          <a:endParaRPr lang="ru-RU"/>
        </a:p>
      </dgm:t>
    </dgm:pt>
    <dgm:pt modelId="{5B3B13AB-98AE-44B7-8061-8985C0CE4B84}">
      <dgm:prSet phldrT="[Текст]" custT="1"/>
      <dgm:spPr/>
      <dgm:t>
        <a:bodyPr/>
        <a:lstStyle/>
        <a:p>
          <a:r>
            <a:rPr lang="ru-RU" sz="2000" i="1" dirty="0" smtClean="0">
              <a:latin typeface="Arial Black" pitchFamily="34" charset="0"/>
            </a:rPr>
            <a:t>Ритуал «входа» в сказку</a:t>
          </a:r>
          <a:endParaRPr lang="ru-RU" sz="2000" i="1" dirty="0">
            <a:latin typeface="Arial Black" pitchFamily="34" charset="0"/>
          </a:endParaRPr>
        </a:p>
      </dgm:t>
    </dgm:pt>
    <dgm:pt modelId="{BF9BB51D-F16E-403B-8074-FA6947BF14D6}" type="parTrans" cxnId="{633BB559-2B0C-46D5-92CA-F83AEA6F517C}">
      <dgm:prSet/>
      <dgm:spPr/>
      <dgm:t>
        <a:bodyPr/>
        <a:lstStyle/>
        <a:p>
          <a:endParaRPr lang="ru-RU"/>
        </a:p>
      </dgm:t>
    </dgm:pt>
    <dgm:pt modelId="{069F57A0-C856-4973-AC05-65A92C0E0AA1}" type="sibTrans" cxnId="{633BB559-2B0C-46D5-92CA-F83AEA6F517C}">
      <dgm:prSet/>
      <dgm:spPr/>
      <dgm:t>
        <a:bodyPr/>
        <a:lstStyle/>
        <a:p>
          <a:endParaRPr lang="ru-RU"/>
        </a:p>
      </dgm:t>
    </dgm:pt>
    <dgm:pt modelId="{F3E70EEB-C25D-4FE3-9849-902C9B2A53EF}">
      <dgm:prSet phldrT="[Текст]" custT="1"/>
      <dgm:spPr/>
      <dgm:t>
        <a:bodyPr/>
        <a:lstStyle/>
        <a:p>
          <a:r>
            <a:rPr lang="ru-RU" sz="2000" i="1" dirty="0" smtClean="0">
              <a:latin typeface="Arial Black" pitchFamily="34" charset="0"/>
            </a:rPr>
            <a:t>Решение проблемы</a:t>
          </a:r>
          <a:endParaRPr lang="ru-RU" sz="2000" i="1" dirty="0">
            <a:latin typeface="Arial Black" pitchFamily="34" charset="0"/>
          </a:endParaRPr>
        </a:p>
      </dgm:t>
    </dgm:pt>
    <dgm:pt modelId="{ECFC9DA4-4A37-4026-ADF0-4C83A7448CDC}" type="parTrans" cxnId="{8565C20B-0104-4484-969B-7F9D1C897A18}">
      <dgm:prSet/>
      <dgm:spPr/>
      <dgm:t>
        <a:bodyPr/>
        <a:lstStyle/>
        <a:p>
          <a:endParaRPr lang="ru-RU"/>
        </a:p>
      </dgm:t>
    </dgm:pt>
    <dgm:pt modelId="{3209CD76-AF68-4776-987B-587410DB115E}" type="sibTrans" cxnId="{8565C20B-0104-4484-969B-7F9D1C897A18}">
      <dgm:prSet/>
      <dgm:spPr/>
      <dgm:t>
        <a:bodyPr/>
        <a:lstStyle/>
        <a:p>
          <a:endParaRPr lang="ru-RU"/>
        </a:p>
      </dgm:t>
    </dgm:pt>
    <dgm:pt modelId="{54BC64C3-81A6-43F3-BC6F-D91D8F60BACC}">
      <dgm:prSet phldrT="[Текст]" custT="1"/>
      <dgm:spPr/>
      <dgm:t>
        <a:bodyPr/>
        <a:lstStyle/>
        <a:p>
          <a:r>
            <a:rPr lang="ru-RU" sz="2000" i="1" dirty="0" smtClean="0">
              <a:latin typeface="Arial Black" pitchFamily="34" charset="0"/>
            </a:rPr>
            <a:t>Развивающий элемент  самосознания</a:t>
          </a:r>
          <a:endParaRPr lang="ru-RU" sz="2000" i="1" dirty="0">
            <a:latin typeface="Arial Black" pitchFamily="34" charset="0"/>
          </a:endParaRPr>
        </a:p>
      </dgm:t>
    </dgm:pt>
    <dgm:pt modelId="{0AD958B6-3220-4EA1-846E-E0EE91CE9833}" type="parTrans" cxnId="{047A66BC-78A3-4477-A69F-9638A7A061D4}">
      <dgm:prSet/>
      <dgm:spPr/>
      <dgm:t>
        <a:bodyPr/>
        <a:lstStyle/>
        <a:p>
          <a:endParaRPr lang="ru-RU"/>
        </a:p>
      </dgm:t>
    </dgm:pt>
    <dgm:pt modelId="{2D81F3BC-6F81-457B-BE22-ED2DD641DAB0}" type="sibTrans" cxnId="{047A66BC-78A3-4477-A69F-9638A7A061D4}">
      <dgm:prSet/>
      <dgm:spPr/>
      <dgm:t>
        <a:bodyPr/>
        <a:lstStyle/>
        <a:p>
          <a:endParaRPr lang="ru-RU"/>
        </a:p>
      </dgm:t>
    </dgm:pt>
    <dgm:pt modelId="{4CEF0F0C-AF5E-4D3A-B150-67DDA366D466}">
      <dgm:prSet phldrT="[Текст]" custT="1"/>
      <dgm:spPr/>
      <dgm:t>
        <a:bodyPr/>
        <a:lstStyle/>
        <a:p>
          <a:r>
            <a:rPr lang="ru-RU" sz="2000" i="1" dirty="0" smtClean="0">
              <a:latin typeface="Arial Black" pitchFamily="34" charset="0"/>
            </a:rPr>
            <a:t>Ритуал «выхода» из сказки</a:t>
          </a:r>
          <a:endParaRPr lang="ru-RU" sz="2000" i="1" dirty="0">
            <a:latin typeface="Arial Black" pitchFamily="34" charset="0"/>
          </a:endParaRPr>
        </a:p>
      </dgm:t>
    </dgm:pt>
    <dgm:pt modelId="{F3A4CB22-6A1F-4E89-B720-14B3BDEDAD83}" type="parTrans" cxnId="{E1849D32-A384-48C2-90C5-356D8CF4CE51}">
      <dgm:prSet/>
      <dgm:spPr/>
      <dgm:t>
        <a:bodyPr/>
        <a:lstStyle/>
        <a:p>
          <a:endParaRPr lang="ru-RU"/>
        </a:p>
      </dgm:t>
    </dgm:pt>
    <dgm:pt modelId="{F708F3A9-E3E3-4683-836B-D04272DA77DD}" type="sibTrans" cxnId="{E1849D32-A384-48C2-90C5-356D8CF4CE51}">
      <dgm:prSet/>
      <dgm:spPr/>
      <dgm:t>
        <a:bodyPr/>
        <a:lstStyle/>
        <a:p>
          <a:endParaRPr lang="ru-RU"/>
        </a:p>
      </dgm:t>
    </dgm:pt>
    <dgm:pt modelId="{0C7BB67E-4FB0-48C0-A4D3-922F26307120}">
      <dgm:prSet phldrT="[Текст]" custT="1"/>
      <dgm:spPr/>
      <dgm:t>
        <a:bodyPr/>
        <a:lstStyle/>
        <a:p>
          <a:r>
            <a:rPr lang="ru-RU" sz="2000" i="1" dirty="0" smtClean="0">
              <a:latin typeface="Arial Black" pitchFamily="34" charset="0"/>
            </a:rPr>
            <a:t>Рефлексия</a:t>
          </a:r>
          <a:endParaRPr lang="ru-RU" sz="2000" i="1" dirty="0">
            <a:latin typeface="Arial Black" pitchFamily="34" charset="0"/>
          </a:endParaRPr>
        </a:p>
      </dgm:t>
    </dgm:pt>
    <dgm:pt modelId="{172DD82A-16B8-49D1-A371-4A2A199F36D6}" type="parTrans" cxnId="{C5D9140E-1267-49B9-B582-CE721755CAB6}">
      <dgm:prSet/>
      <dgm:spPr/>
      <dgm:t>
        <a:bodyPr/>
        <a:lstStyle/>
        <a:p>
          <a:endParaRPr lang="ru-RU"/>
        </a:p>
      </dgm:t>
    </dgm:pt>
    <dgm:pt modelId="{BD4A0256-D7FF-41C2-8F3F-9ACE7C021CE2}" type="sibTrans" cxnId="{C5D9140E-1267-49B9-B582-CE721755CAB6}">
      <dgm:prSet/>
      <dgm:spPr/>
      <dgm:t>
        <a:bodyPr/>
        <a:lstStyle/>
        <a:p>
          <a:endParaRPr lang="ru-RU"/>
        </a:p>
      </dgm:t>
    </dgm:pt>
    <dgm:pt modelId="{AD642715-DC8C-49CE-897A-505244D3316A}" type="pres">
      <dgm:prSet presAssocID="{8B209590-0CDE-414A-9608-4553CFB33463}" presName="linear" presStyleCnt="0">
        <dgm:presLayoutVars>
          <dgm:dir/>
          <dgm:animLvl val="lvl"/>
          <dgm:resizeHandles val="exact"/>
        </dgm:presLayoutVars>
      </dgm:prSet>
      <dgm:spPr/>
    </dgm:pt>
    <dgm:pt modelId="{52964DFA-241D-4683-A4E4-06CBF96A8368}" type="pres">
      <dgm:prSet presAssocID="{F091A29D-784C-41F7-8728-93B238369BE3}" presName="parentLin" presStyleCnt="0"/>
      <dgm:spPr/>
    </dgm:pt>
    <dgm:pt modelId="{4165583A-BC56-4A6B-BB76-98FE0971678F}" type="pres">
      <dgm:prSet presAssocID="{F091A29D-784C-41F7-8728-93B238369BE3}" presName="parentLeftMargin" presStyleLbl="node1" presStyleIdx="0" presStyleCnt="7"/>
      <dgm:spPr/>
    </dgm:pt>
    <dgm:pt modelId="{2D31BAAA-2C59-4CD1-8224-BA857551F583}" type="pres">
      <dgm:prSet presAssocID="{F091A29D-784C-41F7-8728-93B238369BE3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CF180B-E72A-48FA-A9A2-F2B2F670405D}" type="pres">
      <dgm:prSet presAssocID="{F091A29D-784C-41F7-8728-93B238369BE3}" presName="negativeSpace" presStyleCnt="0"/>
      <dgm:spPr/>
    </dgm:pt>
    <dgm:pt modelId="{FE48E370-8C9F-4E6E-8275-A5B33293AC87}" type="pres">
      <dgm:prSet presAssocID="{F091A29D-784C-41F7-8728-93B238369BE3}" presName="childText" presStyleLbl="conFgAcc1" presStyleIdx="0" presStyleCnt="7">
        <dgm:presLayoutVars>
          <dgm:bulletEnabled val="1"/>
        </dgm:presLayoutVars>
      </dgm:prSet>
      <dgm:spPr/>
    </dgm:pt>
    <dgm:pt modelId="{517D3524-E7A4-4B51-B245-7987B8A7C4E0}" type="pres">
      <dgm:prSet presAssocID="{92CD3D12-0F17-4812-A410-E33210743861}" presName="spaceBetweenRectangles" presStyleCnt="0"/>
      <dgm:spPr/>
    </dgm:pt>
    <dgm:pt modelId="{6B02856A-E106-4320-ACA7-51AA8E014042}" type="pres">
      <dgm:prSet presAssocID="{AF4555F5-AF65-43E5-979B-4BAE0F3EF9FF}" presName="parentLin" presStyleCnt="0"/>
      <dgm:spPr/>
    </dgm:pt>
    <dgm:pt modelId="{46362C24-E5AF-49B5-BEEA-F4983265FF1A}" type="pres">
      <dgm:prSet presAssocID="{AF4555F5-AF65-43E5-979B-4BAE0F3EF9FF}" presName="parentLeftMargin" presStyleLbl="node1" presStyleIdx="0" presStyleCnt="7"/>
      <dgm:spPr/>
    </dgm:pt>
    <dgm:pt modelId="{5EED5515-5518-484F-AE31-DE9222F8795A}" type="pres">
      <dgm:prSet presAssocID="{AF4555F5-AF65-43E5-979B-4BAE0F3EF9FF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1A138368-DBBB-4074-88D2-1D7F0224ADE2}" type="pres">
      <dgm:prSet presAssocID="{AF4555F5-AF65-43E5-979B-4BAE0F3EF9FF}" presName="negativeSpace" presStyleCnt="0"/>
      <dgm:spPr/>
    </dgm:pt>
    <dgm:pt modelId="{01FA3F08-726D-4C57-927D-AC1D91471AD3}" type="pres">
      <dgm:prSet presAssocID="{AF4555F5-AF65-43E5-979B-4BAE0F3EF9FF}" presName="childText" presStyleLbl="conFgAcc1" presStyleIdx="1" presStyleCnt="7">
        <dgm:presLayoutVars>
          <dgm:bulletEnabled val="1"/>
        </dgm:presLayoutVars>
      </dgm:prSet>
      <dgm:spPr/>
    </dgm:pt>
    <dgm:pt modelId="{ACEB030F-8FCE-402C-A35D-D958BB8B588E}" type="pres">
      <dgm:prSet presAssocID="{3F93CEF8-9052-4911-B9C4-EC174475EA14}" presName="spaceBetweenRectangles" presStyleCnt="0"/>
      <dgm:spPr/>
    </dgm:pt>
    <dgm:pt modelId="{AAF2ADB1-E6DD-4B22-A6BE-32CBE7A74F95}" type="pres">
      <dgm:prSet presAssocID="{5B3B13AB-98AE-44B7-8061-8985C0CE4B84}" presName="parentLin" presStyleCnt="0"/>
      <dgm:spPr/>
    </dgm:pt>
    <dgm:pt modelId="{3A3D1F9A-452E-415B-A09B-D1639CA6A4E1}" type="pres">
      <dgm:prSet presAssocID="{5B3B13AB-98AE-44B7-8061-8985C0CE4B84}" presName="parentLeftMargin" presStyleLbl="node1" presStyleIdx="1" presStyleCnt="7"/>
      <dgm:spPr/>
    </dgm:pt>
    <dgm:pt modelId="{7D6E78DB-B3EE-4275-83C1-AF8942EE2063}" type="pres">
      <dgm:prSet presAssocID="{5B3B13AB-98AE-44B7-8061-8985C0CE4B84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154BB-A8AE-4735-B073-63D27AA87572}" type="pres">
      <dgm:prSet presAssocID="{5B3B13AB-98AE-44B7-8061-8985C0CE4B84}" presName="negativeSpace" presStyleCnt="0"/>
      <dgm:spPr/>
    </dgm:pt>
    <dgm:pt modelId="{BDE9A07E-469E-4E13-9EA5-82B7CA1C7315}" type="pres">
      <dgm:prSet presAssocID="{5B3B13AB-98AE-44B7-8061-8985C0CE4B84}" presName="childText" presStyleLbl="conFgAcc1" presStyleIdx="2" presStyleCnt="7">
        <dgm:presLayoutVars>
          <dgm:bulletEnabled val="1"/>
        </dgm:presLayoutVars>
      </dgm:prSet>
      <dgm:spPr/>
    </dgm:pt>
    <dgm:pt modelId="{65DEEFAE-9CF7-4DC0-875F-D1AA768B66EA}" type="pres">
      <dgm:prSet presAssocID="{069F57A0-C856-4973-AC05-65A92C0E0AA1}" presName="spaceBetweenRectangles" presStyleCnt="0"/>
      <dgm:spPr/>
    </dgm:pt>
    <dgm:pt modelId="{476769C9-E200-4B61-BBD1-64335B0B8481}" type="pres">
      <dgm:prSet presAssocID="{F3E70EEB-C25D-4FE3-9849-902C9B2A53EF}" presName="parentLin" presStyleCnt="0"/>
      <dgm:spPr/>
    </dgm:pt>
    <dgm:pt modelId="{EC9D17EF-429C-4AD8-B36D-FF5B00031E7F}" type="pres">
      <dgm:prSet presAssocID="{F3E70EEB-C25D-4FE3-9849-902C9B2A53EF}" presName="parentLeftMargin" presStyleLbl="node1" presStyleIdx="2" presStyleCnt="7"/>
      <dgm:spPr/>
    </dgm:pt>
    <dgm:pt modelId="{158904BD-95F0-4304-AACD-01297836FB7B}" type="pres">
      <dgm:prSet presAssocID="{F3E70EEB-C25D-4FE3-9849-902C9B2A53EF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B1183F0A-8F90-4ECC-B481-A3F83ACD2DD5}" type="pres">
      <dgm:prSet presAssocID="{F3E70EEB-C25D-4FE3-9849-902C9B2A53EF}" presName="negativeSpace" presStyleCnt="0"/>
      <dgm:spPr/>
    </dgm:pt>
    <dgm:pt modelId="{BCE234EE-8E1C-454F-8463-3A4D678CFC9F}" type="pres">
      <dgm:prSet presAssocID="{F3E70EEB-C25D-4FE3-9849-902C9B2A53EF}" presName="childText" presStyleLbl="conFgAcc1" presStyleIdx="3" presStyleCnt="7">
        <dgm:presLayoutVars>
          <dgm:bulletEnabled val="1"/>
        </dgm:presLayoutVars>
      </dgm:prSet>
      <dgm:spPr/>
    </dgm:pt>
    <dgm:pt modelId="{9B7C3259-1880-4726-AD77-4B27C6E193AF}" type="pres">
      <dgm:prSet presAssocID="{3209CD76-AF68-4776-987B-587410DB115E}" presName="spaceBetweenRectangles" presStyleCnt="0"/>
      <dgm:spPr/>
    </dgm:pt>
    <dgm:pt modelId="{A5A1473B-CEDA-42C6-B6C8-99AF499DB24F}" type="pres">
      <dgm:prSet presAssocID="{54BC64C3-81A6-43F3-BC6F-D91D8F60BACC}" presName="parentLin" presStyleCnt="0"/>
      <dgm:spPr/>
    </dgm:pt>
    <dgm:pt modelId="{1DAF9991-C67C-45EE-A7CA-1147C9C9251C}" type="pres">
      <dgm:prSet presAssocID="{54BC64C3-81A6-43F3-BC6F-D91D8F60BACC}" presName="parentLeftMargin" presStyleLbl="node1" presStyleIdx="3" presStyleCnt="7"/>
      <dgm:spPr/>
    </dgm:pt>
    <dgm:pt modelId="{EB095604-3C58-4C3B-BF6A-92F9CF5C4D37}" type="pres">
      <dgm:prSet presAssocID="{54BC64C3-81A6-43F3-BC6F-D91D8F60BACC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55AC8D-9591-401E-AADB-A956469D7345}" type="pres">
      <dgm:prSet presAssocID="{54BC64C3-81A6-43F3-BC6F-D91D8F60BACC}" presName="negativeSpace" presStyleCnt="0"/>
      <dgm:spPr/>
    </dgm:pt>
    <dgm:pt modelId="{BEA79E03-B5CB-4DF1-85CA-CA533D1DFF30}" type="pres">
      <dgm:prSet presAssocID="{54BC64C3-81A6-43F3-BC6F-D91D8F60BACC}" presName="childText" presStyleLbl="conFgAcc1" presStyleIdx="4" presStyleCnt="7">
        <dgm:presLayoutVars>
          <dgm:bulletEnabled val="1"/>
        </dgm:presLayoutVars>
      </dgm:prSet>
      <dgm:spPr/>
    </dgm:pt>
    <dgm:pt modelId="{0B9387DE-E63F-4011-AE5E-6FED2650459B}" type="pres">
      <dgm:prSet presAssocID="{2D81F3BC-6F81-457B-BE22-ED2DD641DAB0}" presName="spaceBetweenRectangles" presStyleCnt="0"/>
      <dgm:spPr/>
    </dgm:pt>
    <dgm:pt modelId="{528EFF27-8D26-4E02-A8ED-CBE98113FFBF}" type="pres">
      <dgm:prSet presAssocID="{4CEF0F0C-AF5E-4D3A-B150-67DDA366D466}" presName="parentLin" presStyleCnt="0"/>
      <dgm:spPr/>
    </dgm:pt>
    <dgm:pt modelId="{D5F3B230-DB11-4F57-A2F0-FDF2101775FB}" type="pres">
      <dgm:prSet presAssocID="{4CEF0F0C-AF5E-4D3A-B150-67DDA366D466}" presName="parentLeftMargin" presStyleLbl="node1" presStyleIdx="4" presStyleCnt="7"/>
      <dgm:spPr/>
    </dgm:pt>
    <dgm:pt modelId="{00441047-2A6A-478C-836E-F9AB06BC7A15}" type="pres">
      <dgm:prSet presAssocID="{4CEF0F0C-AF5E-4D3A-B150-67DDA366D466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8C48B5-6650-492E-8BB9-EC4052591724}" type="pres">
      <dgm:prSet presAssocID="{4CEF0F0C-AF5E-4D3A-B150-67DDA366D466}" presName="negativeSpace" presStyleCnt="0"/>
      <dgm:spPr/>
    </dgm:pt>
    <dgm:pt modelId="{EEDA3220-8592-45AF-968C-1119EFDF45B3}" type="pres">
      <dgm:prSet presAssocID="{4CEF0F0C-AF5E-4D3A-B150-67DDA366D466}" presName="childText" presStyleLbl="conFgAcc1" presStyleIdx="5" presStyleCnt="7">
        <dgm:presLayoutVars>
          <dgm:bulletEnabled val="1"/>
        </dgm:presLayoutVars>
      </dgm:prSet>
      <dgm:spPr/>
    </dgm:pt>
    <dgm:pt modelId="{849BB14E-1D0F-4DC1-8B02-51F19B4CACDB}" type="pres">
      <dgm:prSet presAssocID="{F708F3A9-E3E3-4683-836B-D04272DA77DD}" presName="spaceBetweenRectangles" presStyleCnt="0"/>
      <dgm:spPr/>
    </dgm:pt>
    <dgm:pt modelId="{978CEB33-7536-4510-95E2-ACB177CD2D63}" type="pres">
      <dgm:prSet presAssocID="{0C7BB67E-4FB0-48C0-A4D3-922F26307120}" presName="parentLin" presStyleCnt="0"/>
      <dgm:spPr/>
    </dgm:pt>
    <dgm:pt modelId="{9B3710C1-53FE-42D1-B1EE-5BD168167CCE}" type="pres">
      <dgm:prSet presAssocID="{0C7BB67E-4FB0-48C0-A4D3-922F26307120}" presName="parentLeftMargin" presStyleLbl="node1" presStyleIdx="5" presStyleCnt="7"/>
      <dgm:spPr/>
    </dgm:pt>
    <dgm:pt modelId="{CE8972B5-A71A-421E-B98C-CF93EE306139}" type="pres">
      <dgm:prSet presAssocID="{0C7BB67E-4FB0-48C0-A4D3-922F26307120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5D216E11-B968-4B95-ACE4-91A867CD717F}" type="pres">
      <dgm:prSet presAssocID="{0C7BB67E-4FB0-48C0-A4D3-922F26307120}" presName="negativeSpace" presStyleCnt="0"/>
      <dgm:spPr/>
    </dgm:pt>
    <dgm:pt modelId="{43A35D13-AD79-4963-A0EA-397CFE74D113}" type="pres">
      <dgm:prSet presAssocID="{0C7BB67E-4FB0-48C0-A4D3-922F26307120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D817316E-7790-4D43-81B2-D6896580B03C}" srcId="{8B209590-0CDE-414A-9608-4553CFB33463}" destId="{F091A29D-784C-41F7-8728-93B238369BE3}" srcOrd="0" destOrd="0" parTransId="{4E91FAA2-3BA2-48BE-976C-C1D825F72D4B}" sibTransId="{92CD3D12-0F17-4812-A410-E33210743861}"/>
    <dgm:cxn modelId="{10E82DE6-FB16-4694-B754-EDECCEC046D0}" type="presOf" srcId="{8B209590-0CDE-414A-9608-4553CFB33463}" destId="{AD642715-DC8C-49CE-897A-505244D3316A}" srcOrd="0" destOrd="0" presId="urn:microsoft.com/office/officeart/2005/8/layout/list1"/>
    <dgm:cxn modelId="{F5DDB37D-B59B-4544-944C-4F11F7782B6F}" type="presOf" srcId="{F091A29D-784C-41F7-8728-93B238369BE3}" destId="{2D31BAAA-2C59-4CD1-8224-BA857551F583}" srcOrd="1" destOrd="0" presId="urn:microsoft.com/office/officeart/2005/8/layout/list1"/>
    <dgm:cxn modelId="{4F60CE4A-6FBB-455E-9359-4618803E948D}" type="presOf" srcId="{4CEF0F0C-AF5E-4D3A-B150-67DDA366D466}" destId="{00441047-2A6A-478C-836E-F9AB06BC7A15}" srcOrd="1" destOrd="0" presId="urn:microsoft.com/office/officeart/2005/8/layout/list1"/>
    <dgm:cxn modelId="{01DD796E-0163-46DD-93D3-8273EA03160F}" type="presOf" srcId="{0C7BB67E-4FB0-48C0-A4D3-922F26307120}" destId="{9B3710C1-53FE-42D1-B1EE-5BD168167CCE}" srcOrd="0" destOrd="0" presId="urn:microsoft.com/office/officeart/2005/8/layout/list1"/>
    <dgm:cxn modelId="{B094036F-457B-4119-B69A-C9B19F8D2506}" type="presOf" srcId="{F3E70EEB-C25D-4FE3-9849-902C9B2A53EF}" destId="{EC9D17EF-429C-4AD8-B36D-FF5B00031E7F}" srcOrd="0" destOrd="0" presId="urn:microsoft.com/office/officeart/2005/8/layout/list1"/>
    <dgm:cxn modelId="{CE1AC84D-C5E0-46D1-8465-294FB6C2F7BC}" type="presOf" srcId="{AF4555F5-AF65-43E5-979B-4BAE0F3EF9FF}" destId="{5EED5515-5518-484F-AE31-DE9222F8795A}" srcOrd="1" destOrd="0" presId="urn:microsoft.com/office/officeart/2005/8/layout/list1"/>
    <dgm:cxn modelId="{BFEB1C81-CE55-4C16-B872-F51FB1EDE336}" type="presOf" srcId="{0C7BB67E-4FB0-48C0-A4D3-922F26307120}" destId="{CE8972B5-A71A-421E-B98C-CF93EE306139}" srcOrd="1" destOrd="0" presId="urn:microsoft.com/office/officeart/2005/8/layout/list1"/>
    <dgm:cxn modelId="{31ACC4F1-6423-4368-B9B9-858A8DABCD69}" type="presOf" srcId="{5B3B13AB-98AE-44B7-8061-8985C0CE4B84}" destId="{3A3D1F9A-452E-415B-A09B-D1639CA6A4E1}" srcOrd="0" destOrd="0" presId="urn:microsoft.com/office/officeart/2005/8/layout/list1"/>
    <dgm:cxn modelId="{A63BA671-2466-4191-8ADB-47D618ADC9AA}" type="presOf" srcId="{54BC64C3-81A6-43F3-BC6F-D91D8F60BACC}" destId="{1DAF9991-C67C-45EE-A7CA-1147C9C9251C}" srcOrd="0" destOrd="0" presId="urn:microsoft.com/office/officeart/2005/8/layout/list1"/>
    <dgm:cxn modelId="{7F390FEC-3639-4FE0-AB1B-7F8382846653}" type="presOf" srcId="{F091A29D-784C-41F7-8728-93B238369BE3}" destId="{4165583A-BC56-4A6B-BB76-98FE0971678F}" srcOrd="0" destOrd="0" presId="urn:microsoft.com/office/officeart/2005/8/layout/list1"/>
    <dgm:cxn modelId="{15051480-BE0C-42DF-BAEA-9F197B05D39C}" type="presOf" srcId="{54BC64C3-81A6-43F3-BC6F-D91D8F60BACC}" destId="{EB095604-3C58-4C3B-BF6A-92F9CF5C4D37}" srcOrd="1" destOrd="0" presId="urn:microsoft.com/office/officeart/2005/8/layout/list1"/>
    <dgm:cxn modelId="{B2FD649B-9324-49D6-BB03-07BF5F94E189}" type="presOf" srcId="{F3E70EEB-C25D-4FE3-9849-902C9B2A53EF}" destId="{158904BD-95F0-4304-AACD-01297836FB7B}" srcOrd="1" destOrd="0" presId="urn:microsoft.com/office/officeart/2005/8/layout/list1"/>
    <dgm:cxn modelId="{0E22406A-43F0-4802-90C3-23DEEF3F3E43}" type="presOf" srcId="{4CEF0F0C-AF5E-4D3A-B150-67DDA366D466}" destId="{D5F3B230-DB11-4F57-A2F0-FDF2101775FB}" srcOrd="0" destOrd="0" presId="urn:microsoft.com/office/officeart/2005/8/layout/list1"/>
    <dgm:cxn modelId="{C5D9140E-1267-49B9-B582-CE721755CAB6}" srcId="{8B209590-0CDE-414A-9608-4553CFB33463}" destId="{0C7BB67E-4FB0-48C0-A4D3-922F26307120}" srcOrd="6" destOrd="0" parTransId="{172DD82A-16B8-49D1-A371-4A2A199F36D6}" sibTransId="{BD4A0256-D7FF-41C2-8F3F-9ACE7C021CE2}"/>
    <dgm:cxn modelId="{047A66BC-78A3-4477-A69F-9638A7A061D4}" srcId="{8B209590-0CDE-414A-9608-4553CFB33463}" destId="{54BC64C3-81A6-43F3-BC6F-D91D8F60BACC}" srcOrd="4" destOrd="0" parTransId="{0AD958B6-3220-4EA1-846E-E0EE91CE9833}" sibTransId="{2D81F3BC-6F81-457B-BE22-ED2DD641DAB0}"/>
    <dgm:cxn modelId="{E1849D32-A384-48C2-90C5-356D8CF4CE51}" srcId="{8B209590-0CDE-414A-9608-4553CFB33463}" destId="{4CEF0F0C-AF5E-4D3A-B150-67DDA366D466}" srcOrd="5" destOrd="0" parTransId="{F3A4CB22-6A1F-4E89-B720-14B3BDEDAD83}" sibTransId="{F708F3A9-E3E3-4683-836B-D04272DA77DD}"/>
    <dgm:cxn modelId="{633BB559-2B0C-46D5-92CA-F83AEA6F517C}" srcId="{8B209590-0CDE-414A-9608-4553CFB33463}" destId="{5B3B13AB-98AE-44B7-8061-8985C0CE4B84}" srcOrd="2" destOrd="0" parTransId="{BF9BB51D-F16E-403B-8074-FA6947BF14D6}" sibTransId="{069F57A0-C856-4973-AC05-65A92C0E0AA1}"/>
    <dgm:cxn modelId="{8565C20B-0104-4484-969B-7F9D1C897A18}" srcId="{8B209590-0CDE-414A-9608-4553CFB33463}" destId="{F3E70EEB-C25D-4FE3-9849-902C9B2A53EF}" srcOrd="3" destOrd="0" parTransId="{ECFC9DA4-4A37-4026-ADF0-4C83A7448CDC}" sibTransId="{3209CD76-AF68-4776-987B-587410DB115E}"/>
    <dgm:cxn modelId="{8FEFBB4F-70FE-490E-88AF-F9E02781EE4E}" type="presOf" srcId="{5B3B13AB-98AE-44B7-8061-8985C0CE4B84}" destId="{7D6E78DB-B3EE-4275-83C1-AF8942EE2063}" srcOrd="1" destOrd="0" presId="urn:microsoft.com/office/officeart/2005/8/layout/list1"/>
    <dgm:cxn modelId="{37DD399C-185F-4DA3-B0F9-95501B30EE21}" type="presOf" srcId="{AF4555F5-AF65-43E5-979B-4BAE0F3EF9FF}" destId="{46362C24-E5AF-49B5-BEEA-F4983265FF1A}" srcOrd="0" destOrd="0" presId="urn:microsoft.com/office/officeart/2005/8/layout/list1"/>
    <dgm:cxn modelId="{928DFA67-41A0-4B65-8D4A-7137540BBC3B}" srcId="{8B209590-0CDE-414A-9608-4553CFB33463}" destId="{AF4555F5-AF65-43E5-979B-4BAE0F3EF9FF}" srcOrd="1" destOrd="0" parTransId="{EF0D18BB-2FBD-4F57-A5BC-A3A5727CC050}" sibTransId="{3F93CEF8-9052-4911-B9C4-EC174475EA14}"/>
    <dgm:cxn modelId="{1E535E58-4741-4F28-A2A6-F6F934D3CE31}" type="presParOf" srcId="{AD642715-DC8C-49CE-897A-505244D3316A}" destId="{52964DFA-241D-4683-A4E4-06CBF96A8368}" srcOrd="0" destOrd="0" presId="urn:microsoft.com/office/officeart/2005/8/layout/list1"/>
    <dgm:cxn modelId="{557EC7AE-B92D-4981-98B0-46419869BDF7}" type="presParOf" srcId="{52964DFA-241D-4683-A4E4-06CBF96A8368}" destId="{4165583A-BC56-4A6B-BB76-98FE0971678F}" srcOrd="0" destOrd="0" presId="urn:microsoft.com/office/officeart/2005/8/layout/list1"/>
    <dgm:cxn modelId="{43590D3A-FD4A-4E3B-A478-725EBBCA9A49}" type="presParOf" srcId="{52964DFA-241D-4683-A4E4-06CBF96A8368}" destId="{2D31BAAA-2C59-4CD1-8224-BA857551F583}" srcOrd="1" destOrd="0" presId="urn:microsoft.com/office/officeart/2005/8/layout/list1"/>
    <dgm:cxn modelId="{629828CD-8829-42AC-ADA8-368BE2869AEA}" type="presParOf" srcId="{AD642715-DC8C-49CE-897A-505244D3316A}" destId="{08CF180B-E72A-48FA-A9A2-F2B2F670405D}" srcOrd="1" destOrd="0" presId="urn:microsoft.com/office/officeart/2005/8/layout/list1"/>
    <dgm:cxn modelId="{412E667A-1648-4D87-B44A-AD5E47CD297F}" type="presParOf" srcId="{AD642715-DC8C-49CE-897A-505244D3316A}" destId="{FE48E370-8C9F-4E6E-8275-A5B33293AC87}" srcOrd="2" destOrd="0" presId="urn:microsoft.com/office/officeart/2005/8/layout/list1"/>
    <dgm:cxn modelId="{E5524F5D-2207-4272-A0EA-42C257F7EC73}" type="presParOf" srcId="{AD642715-DC8C-49CE-897A-505244D3316A}" destId="{517D3524-E7A4-4B51-B245-7987B8A7C4E0}" srcOrd="3" destOrd="0" presId="urn:microsoft.com/office/officeart/2005/8/layout/list1"/>
    <dgm:cxn modelId="{ABC75635-D23D-41E0-9341-2DEF07782689}" type="presParOf" srcId="{AD642715-DC8C-49CE-897A-505244D3316A}" destId="{6B02856A-E106-4320-ACA7-51AA8E014042}" srcOrd="4" destOrd="0" presId="urn:microsoft.com/office/officeart/2005/8/layout/list1"/>
    <dgm:cxn modelId="{6D63EF3D-1A6D-4406-8D90-6A32638C1657}" type="presParOf" srcId="{6B02856A-E106-4320-ACA7-51AA8E014042}" destId="{46362C24-E5AF-49B5-BEEA-F4983265FF1A}" srcOrd="0" destOrd="0" presId="urn:microsoft.com/office/officeart/2005/8/layout/list1"/>
    <dgm:cxn modelId="{5F6DE013-1AAB-4FF1-A233-7BEEE26068B2}" type="presParOf" srcId="{6B02856A-E106-4320-ACA7-51AA8E014042}" destId="{5EED5515-5518-484F-AE31-DE9222F8795A}" srcOrd="1" destOrd="0" presId="urn:microsoft.com/office/officeart/2005/8/layout/list1"/>
    <dgm:cxn modelId="{F4CACBA8-3FC2-42F6-80F9-D43F956DFBB8}" type="presParOf" srcId="{AD642715-DC8C-49CE-897A-505244D3316A}" destId="{1A138368-DBBB-4074-88D2-1D7F0224ADE2}" srcOrd="5" destOrd="0" presId="urn:microsoft.com/office/officeart/2005/8/layout/list1"/>
    <dgm:cxn modelId="{F286E63F-4728-49A5-B8D9-33029B16E405}" type="presParOf" srcId="{AD642715-DC8C-49CE-897A-505244D3316A}" destId="{01FA3F08-726D-4C57-927D-AC1D91471AD3}" srcOrd="6" destOrd="0" presId="urn:microsoft.com/office/officeart/2005/8/layout/list1"/>
    <dgm:cxn modelId="{78A70477-EB5E-44DA-9E4A-EA8EECEE3700}" type="presParOf" srcId="{AD642715-DC8C-49CE-897A-505244D3316A}" destId="{ACEB030F-8FCE-402C-A35D-D958BB8B588E}" srcOrd="7" destOrd="0" presId="urn:microsoft.com/office/officeart/2005/8/layout/list1"/>
    <dgm:cxn modelId="{FD890E45-C9E0-49ED-BD28-D80A2EAD2624}" type="presParOf" srcId="{AD642715-DC8C-49CE-897A-505244D3316A}" destId="{AAF2ADB1-E6DD-4B22-A6BE-32CBE7A74F95}" srcOrd="8" destOrd="0" presId="urn:microsoft.com/office/officeart/2005/8/layout/list1"/>
    <dgm:cxn modelId="{E40A8BE4-2CB0-4888-BA01-8F994801C30D}" type="presParOf" srcId="{AAF2ADB1-E6DD-4B22-A6BE-32CBE7A74F95}" destId="{3A3D1F9A-452E-415B-A09B-D1639CA6A4E1}" srcOrd="0" destOrd="0" presId="urn:microsoft.com/office/officeart/2005/8/layout/list1"/>
    <dgm:cxn modelId="{27D7E9D4-C18E-4ACA-AEAB-DB4C347340E9}" type="presParOf" srcId="{AAF2ADB1-E6DD-4B22-A6BE-32CBE7A74F95}" destId="{7D6E78DB-B3EE-4275-83C1-AF8942EE2063}" srcOrd="1" destOrd="0" presId="urn:microsoft.com/office/officeart/2005/8/layout/list1"/>
    <dgm:cxn modelId="{62A215FF-6016-4C15-93A7-CD3BFEC84EF9}" type="presParOf" srcId="{AD642715-DC8C-49CE-897A-505244D3316A}" destId="{7EE154BB-A8AE-4735-B073-63D27AA87572}" srcOrd="9" destOrd="0" presId="urn:microsoft.com/office/officeart/2005/8/layout/list1"/>
    <dgm:cxn modelId="{20C657F2-7953-444A-A3D7-54C8C8895379}" type="presParOf" srcId="{AD642715-DC8C-49CE-897A-505244D3316A}" destId="{BDE9A07E-469E-4E13-9EA5-82B7CA1C7315}" srcOrd="10" destOrd="0" presId="urn:microsoft.com/office/officeart/2005/8/layout/list1"/>
    <dgm:cxn modelId="{91D5355E-8E6E-411D-8587-216429803794}" type="presParOf" srcId="{AD642715-DC8C-49CE-897A-505244D3316A}" destId="{65DEEFAE-9CF7-4DC0-875F-D1AA768B66EA}" srcOrd="11" destOrd="0" presId="urn:microsoft.com/office/officeart/2005/8/layout/list1"/>
    <dgm:cxn modelId="{4FDE8D9A-4998-477E-AA8C-E79282E758DC}" type="presParOf" srcId="{AD642715-DC8C-49CE-897A-505244D3316A}" destId="{476769C9-E200-4B61-BBD1-64335B0B8481}" srcOrd="12" destOrd="0" presId="urn:microsoft.com/office/officeart/2005/8/layout/list1"/>
    <dgm:cxn modelId="{F7248716-6E86-4039-B03D-D1337F27219B}" type="presParOf" srcId="{476769C9-E200-4B61-BBD1-64335B0B8481}" destId="{EC9D17EF-429C-4AD8-B36D-FF5B00031E7F}" srcOrd="0" destOrd="0" presId="urn:microsoft.com/office/officeart/2005/8/layout/list1"/>
    <dgm:cxn modelId="{25E26A82-323D-419E-88B1-F540C384E4AA}" type="presParOf" srcId="{476769C9-E200-4B61-BBD1-64335B0B8481}" destId="{158904BD-95F0-4304-AACD-01297836FB7B}" srcOrd="1" destOrd="0" presId="urn:microsoft.com/office/officeart/2005/8/layout/list1"/>
    <dgm:cxn modelId="{1885E433-DAC3-4CAF-9329-F9AD2B3975A7}" type="presParOf" srcId="{AD642715-DC8C-49CE-897A-505244D3316A}" destId="{B1183F0A-8F90-4ECC-B481-A3F83ACD2DD5}" srcOrd="13" destOrd="0" presId="urn:microsoft.com/office/officeart/2005/8/layout/list1"/>
    <dgm:cxn modelId="{352AA560-5530-4459-9B38-4DFCD53ADE93}" type="presParOf" srcId="{AD642715-DC8C-49CE-897A-505244D3316A}" destId="{BCE234EE-8E1C-454F-8463-3A4D678CFC9F}" srcOrd="14" destOrd="0" presId="urn:microsoft.com/office/officeart/2005/8/layout/list1"/>
    <dgm:cxn modelId="{8F8F9DDD-6743-4963-9F1D-A5F73EB41119}" type="presParOf" srcId="{AD642715-DC8C-49CE-897A-505244D3316A}" destId="{9B7C3259-1880-4726-AD77-4B27C6E193AF}" srcOrd="15" destOrd="0" presId="urn:microsoft.com/office/officeart/2005/8/layout/list1"/>
    <dgm:cxn modelId="{B5960878-2475-4DFA-AD7B-CD7EE91A9B76}" type="presParOf" srcId="{AD642715-DC8C-49CE-897A-505244D3316A}" destId="{A5A1473B-CEDA-42C6-B6C8-99AF499DB24F}" srcOrd="16" destOrd="0" presId="urn:microsoft.com/office/officeart/2005/8/layout/list1"/>
    <dgm:cxn modelId="{DDC50153-10B2-41BC-BFD0-B0FE0C740FC2}" type="presParOf" srcId="{A5A1473B-CEDA-42C6-B6C8-99AF499DB24F}" destId="{1DAF9991-C67C-45EE-A7CA-1147C9C9251C}" srcOrd="0" destOrd="0" presId="urn:microsoft.com/office/officeart/2005/8/layout/list1"/>
    <dgm:cxn modelId="{7BD39521-1A50-4DE8-B67E-444D23B069EA}" type="presParOf" srcId="{A5A1473B-CEDA-42C6-B6C8-99AF499DB24F}" destId="{EB095604-3C58-4C3B-BF6A-92F9CF5C4D37}" srcOrd="1" destOrd="0" presId="urn:microsoft.com/office/officeart/2005/8/layout/list1"/>
    <dgm:cxn modelId="{C14A6D54-4682-4FA3-B26C-63C0B694B8B8}" type="presParOf" srcId="{AD642715-DC8C-49CE-897A-505244D3316A}" destId="{BB55AC8D-9591-401E-AADB-A956469D7345}" srcOrd="17" destOrd="0" presId="urn:microsoft.com/office/officeart/2005/8/layout/list1"/>
    <dgm:cxn modelId="{E714465B-AF21-477F-862C-AE118DD5A9C8}" type="presParOf" srcId="{AD642715-DC8C-49CE-897A-505244D3316A}" destId="{BEA79E03-B5CB-4DF1-85CA-CA533D1DFF30}" srcOrd="18" destOrd="0" presId="urn:microsoft.com/office/officeart/2005/8/layout/list1"/>
    <dgm:cxn modelId="{327CF152-4ECA-4AAF-BB14-E76D4238247E}" type="presParOf" srcId="{AD642715-DC8C-49CE-897A-505244D3316A}" destId="{0B9387DE-E63F-4011-AE5E-6FED2650459B}" srcOrd="19" destOrd="0" presId="urn:microsoft.com/office/officeart/2005/8/layout/list1"/>
    <dgm:cxn modelId="{12C761A9-BC9E-45FD-B4DC-528FF0710B7C}" type="presParOf" srcId="{AD642715-DC8C-49CE-897A-505244D3316A}" destId="{528EFF27-8D26-4E02-A8ED-CBE98113FFBF}" srcOrd="20" destOrd="0" presId="urn:microsoft.com/office/officeart/2005/8/layout/list1"/>
    <dgm:cxn modelId="{46F05FFD-EB9B-4D05-A582-05BE1DDF25EA}" type="presParOf" srcId="{528EFF27-8D26-4E02-A8ED-CBE98113FFBF}" destId="{D5F3B230-DB11-4F57-A2F0-FDF2101775FB}" srcOrd="0" destOrd="0" presId="urn:microsoft.com/office/officeart/2005/8/layout/list1"/>
    <dgm:cxn modelId="{2BFB99EE-F22A-49CB-AA5B-CA7DBE3D8748}" type="presParOf" srcId="{528EFF27-8D26-4E02-A8ED-CBE98113FFBF}" destId="{00441047-2A6A-478C-836E-F9AB06BC7A15}" srcOrd="1" destOrd="0" presId="urn:microsoft.com/office/officeart/2005/8/layout/list1"/>
    <dgm:cxn modelId="{82DD130C-D853-4DD5-A691-627880025D51}" type="presParOf" srcId="{AD642715-DC8C-49CE-897A-505244D3316A}" destId="{2C8C48B5-6650-492E-8BB9-EC4052591724}" srcOrd="21" destOrd="0" presId="urn:microsoft.com/office/officeart/2005/8/layout/list1"/>
    <dgm:cxn modelId="{2132A661-6DB0-4161-8DA2-B61858546C17}" type="presParOf" srcId="{AD642715-DC8C-49CE-897A-505244D3316A}" destId="{EEDA3220-8592-45AF-968C-1119EFDF45B3}" srcOrd="22" destOrd="0" presId="urn:microsoft.com/office/officeart/2005/8/layout/list1"/>
    <dgm:cxn modelId="{CB3E2E87-128E-456D-9806-784983520EE9}" type="presParOf" srcId="{AD642715-DC8C-49CE-897A-505244D3316A}" destId="{849BB14E-1D0F-4DC1-8B02-51F19B4CACDB}" srcOrd="23" destOrd="0" presId="urn:microsoft.com/office/officeart/2005/8/layout/list1"/>
    <dgm:cxn modelId="{20DEA091-29A9-40F9-9DE6-C9BD237ADB95}" type="presParOf" srcId="{AD642715-DC8C-49CE-897A-505244D3316A}" destId="{978CEB33-7536-4510-95E2-ACB177CD2D63}" srcOrd="24" destOrd="0" presId="urn:microsoft.com/office/officeart/2005/8/layout/list1"/>
    <dgm:cxn modelId="{7B4D804F-AC98-47A1-B088-75DAAA73B9B2}" type="presParOf" srcId="{978CEB33-7536-4510-95E2-ACB177CD2D63}" destId="{9B3710C1-53FE-42D1-B1EE-5BD168167CCE}" srcOrd="0" destOrd="0" presId="urn:microsoft.com/office/officeart/2005/8/layout/list1"/>
    <dgm:cxn modelId="{1F37F60B-E49F-44C1-AEDF-5753E924F931}" type="presParOf" srcId="{978CEB33-7536-4510-95E2-ACB177CD2D63}" destId="{CE8972B5-A71A-421E-B98C-CF93EE306139}" srcOrd="1" destOrd="0" presId="urn:microsoft.com/office/officeart/2005/8/layout/list1"/>
    <dgm:cxn modelId="{2F5E3B7B-2613-4F9C-93CF-377262653346}" type="presParOf" srcId="{AD642715-DC8C-49CE-897A-505244D3316A}" destId="{5D216E11-B968-4B95-ACE4-91A867CD717F}" srcOrd="25" destOrd="0" presId="urn:microsoft.com/office/officeart/2005/8/layout/list1"/>
    <dgm:cxn modelId="{0834C2E1-B0F8-45E8-B5FA-8007752044EA}" type="presParOf" srcId="{AD642715-DC8C-49CE-897A-505244D3316A}" destId="{43A35D13-AD79-4963-A0EA-397CFE74D113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E48E370-8C9F-4E6E-8275-A5B33293AC87}">
      <dsp:nvSpPr>
        <dsp:cNvPr id="0" name=""/>
        <dsp:cNvSpPr/>
      </dsp:nvSpPr>
      <dsp:spPr>
        <a:xfrm>
          <a:off x="0" y="293109"/>
          <a:ext cx="1089425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31BAAA-2C59-4CD1-8224-BA857551F583}">
      <dsp:nvSpPr>
        <dsp:cNvPr id="0" name=""/>
        <dsp:cNvSpPr/>
      </dsp:nvSpPr>
      <dsp:spPr>
        <a:xfrm>
          <a:off x="544712" y="56949"/>
          <a:ext cx="7625978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244" tIns="0" rIns="28824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atin typeface="Arial Black" pitchFamily="34" charset="0"/>
            </a:rPr>
            <a:t>Организационный момент</a:t>
          </a:r>
          <a:endParaRPr lang="ru-RU" sz="2000" i="1" kern="1200" dirty="0">
            <a:latin typeface="Arial Black" pitchFamily="34" charset="0"/>
          </a:endParaRPr>
        </a:p>
      </dsp:txBody>
      <dsp:txXfrm>
        <a:off x="544712" y="56949"/>
        <a:ext cx="7625978" cy="472320"/>
      </dsp:txXfrm>
    </dsp:sp>
    <dsp:sp modelId="{01FA3F08-726D-4C57-927D-AC1D91471AD3}">
      <dsp:nvSpPr>
        <dsp:cNvPr id="0" name=""/>
        <dsp:cNvSpPr/>
      </dsp:nvSpPr>
      <dsp:spPr>
        <a:xfrm>
          <a:off x="0" y="1018869"/>
          <a:ext cx="1089425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ED5515-5518-484F-AE31-DE9222F8795A}">
      <dsp:nvSpPr>
        <dsp:cNvPr id="0" name=""/>
        <dsp:cNvSpPr/>
      </dsp:nvSpPr>
      <dsp:spPr>
        <a:xfrm>
          <a:off x="544712" y="782709"/>
          <a:ext cx="7625978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244" tIns="0" rIns="28824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atin typeface="Arial Black" pitchFamily="34" charset="0"/>
            </a:rPr>
            <a:t>Проблема</a:t>
          </a:r>
          <a:endParaRPr lang="ru-RU" sz="2000" i="1" kern="1200" dirty="0">
            <a:latin typeface="Arial Black" pitchFamily="34" charset="0"/>
          </a:endParaRPr>
        </a:p>
      </dsp:txBody>
      <dsp:txXfrm>
        <a:off x="544712" y="782709"/>
        <a:ext cx="7625978" cy="472320"/>
      </dsp:txXfrm>
    </dsp:sp>
    <dsp:sp modelId="{BDE9A07E-469E-4E13-9EA5-82B7CA1C7315}">
      <dsp:nvSpPr>
        <dsp:cNvPr id="0" name=""/>
        <dsp:cNvSpPr/>
      </dsp:nvSpPr>
      <dsp:spPr>
        <a:xfrm>
          <a:off x="0" y="1744629"/>
          <a:ext cx="1089425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6E78DB-B3EE-4275-83C1-AF8942EE2063}">
      <dsp:nvSpPr>
        <dsp:cNvPr id="0" name=""/>
        <dsp:cNvSpPr/>
      </dsp:nvSpPr>
      <dsp:spPr>
        <a:xfrm>
          <a:off x="544712" y="1508469"/>
          <a:ext cx="7625978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244" tIns="0" rIns="28824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atin typeface="Arial Black" pitchFamily="34" charset="0"/>
            </a:rPr>
            <a:t>Ритуал «входа» в сказку</a:t>
          </a:r>
          <a:endParaRPr lang="ru-RU" sz="2000" i="1" kern="1200" dirty="0">
            <a:latin typeface="Arial Black" pitchFamily="34" charset="0"/>
          </a:endParaRPr>
        </a:p>
      </dsp:txBody>
      <dsp:txXfrm>
        <a:off x="544712" y="1508469"/>
        <a:ext cx="7625978" cy="472320"/>
      </dsp:txXfrm>
    </dsp:sp>
    <dsp:sp modelId="{BCE234EE-8E1C-454F-8463-3A4D678CFC9F}">
      <dsp:nvSpPr>
        <dsp:cNvPr id="0" name=""/>
        <dsp:cNvSpPr/>
      </dsp:nvSpPr>
      <dsp:spPr>
        <a:xfrm>
          <a:off x="0" y="2470389"/>
          <a:ext cx="1089425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8904BD-95F0-4304-AACD-01297836FB7B}">
      <dsp:nvSpPr>
        <dsp:cNvPr id="0" name=""/>
        <dsp:cNvSpPr/>
      </dsp:nvSpPr>
      <dsp:spPr>
        <a:xfrm>
          <a:off x="544712" y="2234229"/>
          <a:ext cx="7625978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244" tIns="0" rIns="28824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atin typeface="Arial Black" pitchFamily="34" charset="0"/>
            </a:rPr>
            <a:t>Решение проблемы</a:t>
          </a:r>
          <a:endParaRPr lang="ru-RU" sz="2000" i="1" kern="1200" dirty="0">
            <a:latin typeface="Arial Black" pitchFamily="34" charset="0"/>
          </a:endParaRPr>
        </a:p>
      </dsp:txBody>
      <dsp:txXfrm>
        <a:off x="544712" y="2234229"/>
        <a:ext cx="7625978" cy="472320"/>
      </dsp:txXfrm>
    </dsp:sp>
    <dsp:sp modelId="{BEA79E03-B5CB-4DF1-85CA-CA533D1DFF30}">
      <dsp:nvSpPr>
        <dsp:cNvPr id="0" name=""/>
        <dsp:cNvSpPr/>
      </dsp:nvSpPr>
      <dsp:spPr>
        <a:xfrm>
          <a:off x="0" y="3196149"/>
          <a:ext cx="1089425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095604-3C58-4C3B-BF6A-92F9CF5C4D37}">
      <dsp:nvSpPr>
        <dsp:cNvPr id="0" name=""/>
        <dsp:cNvSpPr/>
      </dsp:nvSpPr>
      <dsp:spPr>
        <a:xfrm>
          <a:off x="544712" y="2959989"/>
          <a:ext cx="7625978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244" tIns="0" rIns="28824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atin typeface="Arial Black" pitchFamily="34" charset="0"/>
            </a:rPr>
            <a:t>Развивающий элемент  самосознания</a:t>
          </a:r>
          <a:endParaRPr lang="ru-RU" sz="2000" i="1" kern="1200" dirty="0">
            <a:latin typeface="Arial Black" pitchFamily="34" charset="0"/>
          </a:endParaRPr>
        </a:p>
      </dsp:txBody>
      <dsp:txXfrm>
        <a:off x="544712" y="2959989"/>
        <a:ext cx="7625978" cy="472320"/>
      </dsp:txXfrm>
    </dsp:sp>
    <dsp:sp modelId="{EEDA3220-8592-45AF-968C-1119EFDF45B3}">
      <dsp:nvSpPr>
        <dsp:cNvPr id="0" name=""/>
        <dsp:cNvSpPr/>
      </dsp:nvSpPr>
      <dsp:spPr>
        <a:xfrm>
          <a:off x="0" y="3921909"/>
          <a:ext cx="1089425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441047-2A6A-478C-836E-F9AB06BC7A15}">
      <dsp:nvSpPr>
        <dsp:cNvPr id="0" name=""/>
        <dsp:cNvSpPr/>
      </dsp:nvSpPr>
      <dsp:spPr>
        <a:xfrm>
          <a:off x="544712" y="3685749"/>
          <a:ext cx="7625978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244" tIns="0" rIns="28824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atin typeface="Arial Black" pitchFamily="34" charset="0"/>
            </a:rPr>
            <a:t>Ритуал «выхода» из сказки</a:t>
          </a:r>
          <a:endParaRPr lang="ru-RU" sz="2000" i="1" kern="1200" dirty="0">
            <a:latin typeface="Arial Black" pitchFamily="34" charset="0"/>
          </a:endParaRPr>
        </a:p>
      </dsp:txBody>
      <dsp:txXfrm>
        <a:off x="544712" y="3685749"/>
        <a:ext cx="7625978" cy="472320"/>
      </dsp:txXfrm>
    </dsp:sp>
    <dsp:sp modelId="{43A35D13-AD79-4963-A0EA-397CFE74D113}">
      <dsp:nvSpPr>
        <dsp:cNvPr id="0" name=""/>
        <dsp:cNvSpPr/>
      </dsp:nvSpPr>
      <dsp:spPr>
        <a:xfrm>
          <a:off x="0" y="4647669"/>
          <a:ext cx="1089425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8972B5-A71A-421E-B98C-CF93EE306139}">
      <dsp:nvSpPr>
        <dsp:cNvPr id="0" name=""/>
        <dsp:cNvSpPr/>
      </dsp:nvSpPr>
      <dsp:spPr>
        <a:xfrm>
          <a:off x="544712" y="4411509"/>
          <a:ext cx="7625978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244" tIns="0" rIns="28824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atin typeface="Arial Black" pitchFamily="34" charset="0"/>
            </a:rPr>
            <a:t>Рефлексия</a:t>
          </a:r>
          <a:endParaRPr lang="ru-RU" sz="2000" i="1" kern="1200" dirty="0">
            <a:latin typeface="Arial Black" pitchFamily="34" charset="0"/>
          </a:endParaRPr>
        </a:p>
      </dsp:txBody>
      <dsp:txXfrm>
        <a:off x="544712" y="4411509"/>
        <a:ext cx="7625978" cy="472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835FC-460F-4D77-92F2-FB5009ACCBD0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4331D-A13A-4862-BEE5-A611396C44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0054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4331D-A13A-4862-BEE5-A611396C44B8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9622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114D7-DAC8-486D-BE23-73E7A9E92B0A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14FE2-9AE4-4FDA-80EF-EDD7FA019FB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96839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114D7-DAC8-486D-BE23-73E7A9E92B0A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14FE2-9AE4-4FDA-80EF-EDD7FA019FB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95939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114D7-DAC8-486D-BE23-73E7A9E92B0A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14FE2-9AE4-4FDA-80EF-EDD7FA019FB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2276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114D7-DAC8-486D-BE23-73E7A9E92B0A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14FE2-9AE4-4FDA-80EF-EDD7FA019FB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93289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114D7-DAC8-486D-BE23-73E7A9E92B0A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14FE2-9AE4-4FDA-80EF-EDD7FA019FB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9268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114D7-DAC8-486D-BE23-73E7A9E92B0A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14FE2-9AE4-4FDA-80EF-EDD7FA019FB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37151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114D7-DAC8-486D-BE23-73E7A9E92B0A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14FE2-9AE4-4FDA-80EF-EDD7FA019FB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91077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114D7-DAC8-486D-BE23-73E7A9E92B0A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14FE2-9AE4-4FDA-80EF-EDD7FA019FB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76269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114D7-DAC8-486D-BE23-73E7A9E92B0A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14FE2-9AE4-4FDA-80EF-EDD7FA019FB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01994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114D7-DAC8-486D-BE23-73E7A9E92B0A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14FE2-9AE4-4FDA-80EF-EDD7FA019FB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1103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114D7-DAC8-486D-BE23-73E7A9E92B0A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14FE2-9AE4-4FDA-80EF-EDD7FA019FB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96566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114D7-DAC8-486D-BE23-73E7A9E92B0A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14FE2-9AE4-4FDA-80EF-EDD7FA019FB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5724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2.png"/><Relationship Id="rId7" Type="http://schemas.openxmlformats.org/officeDocument/2006/relationships/image" Target="../media/image3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45.png"/><Relationship Id="rId4" Type="http://schemas.openxmlformats.org/officeDocument/2006/relationships/image" Target="../media/image37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7.png"/><Relationship Id="rId7" Type="http://schemas.openxmlformats.org/officeDocument/2006/relationships/image" Target="../media/image1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5.jpeg"/><Relationship Id="rId18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12.png"/><Relationship Id="rId12" Type="http://schemas.openxmlformats.org/officeDocument/2006/relationships/image" Target="../media/image54.png"/><Relationship Id="rId17" Type="http://schemas.openxmlformats.org/officeDocument/2006/relationships/image" Target="../media/image58.png"/><Relationship Id="rId2" Type="http://schemas.openxmlformats.org/officeDocument/2006/relationships/image" Target="../media/image32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53.jpeg"/><Relationship Id="rId5" Type="http://schemas.openxmlformats.org/officeDocument/2006/relationships/image" Target="../media/image37.png"/><Relationship Id="rId15" Type="http://schemas.openxmlformats.org/officeDocument/2006/relationships/image" Target="../media/image57.jpeg"/><Relationship Id="rId10" Type="http://schemas.openxmlformats.org/officeDocument/2006/relationships/image" Target="../media/image52.jpeg"/><Relationship Id="rId4" Type="http://schemas.openxmlformats.org/officeDocument/2006/relationships/image" Target="../media/image50.png"/><Relationship Id="rId9" Type="http://schemas.openxmlformats.org/officeDocument/2006/relationships/image" Target="../media/image51.jpeg"/><Relationship Id="rId1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68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openxmlformats.org/officeDocument/2006/relationships/image" Target="../media/image32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11.png"/><Relationship Id="rId15" Type="http://schemas.openxmlformats.org/officeDocument/2006/relationships/image" Target="../media/image69.pn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Relationship Id="rId1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13" Type="http://schemas.openxmlformats.org/officeDocument/2006/relationships/image" Target="../media/image80.gif"/><Relationship Id="rId3" Type="http://schemas.openxmlformats.org/officeDocument/2006/relationships/image" Target="../media/image70.jpeg"/><Relationship Id="rId7" Type="http://schemas.openxmlformats.org/officeDocument/2006/relationships/image" Target="../media/image74.gif"/><Relationship Id="rId12" Type="http://schemas.openxmlformats.org/officeDocument/2006/relationships/image" Target="../media/image7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gif"/><Relationship Id="rId11" Type="http://schemas.openxmlformats.org/officeDocument/2006/relationships/image" Target="../media/image78.gif"/><Relationship Id="rId5" Type="http://schemas.openxmlformats.org/officeDocument/2006/relationships/image" Target="../media/image72.gif"/><Relationship Id="rId15" Type="http://schemas.openxmlformats.org/officeDocument/2006/relationships/image" Target="../media/image82.gif"/><Relationship Id="rId10" Type="http://schemas.openxmlformats.org/officeDocument/2006/relationships/image" Target="../media/image77.gif"/><Relationship Id="rId4" Type="http://schemas.openxmlformats.org/officeDocument/2006/relationships/image" Target="../media/image71.gif"/><Relationship Id="rId9" Type="http://schemas.openxmlformats.org/officeDocument/2006/relationships/image" Target="../media/image76.gif"/><Relationship Id="rId14" Type="http://schemas.openxmlformats.org/officeDocument/2006/relationships/image" Target="../media/image8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3.png"/><Relationship Id="rId7" Type="http://schemas.openxmlformats.org/officeDocument/2006/relationships/image" Target="../media/image8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5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png"/><Relationship Id="rId3" Type="http://schemas.openxmlformats.org/officeDocument/2006/relationships/image" Target="../media/image32.png"/><Relationship Id="rId7" Type="http://schemas.openxmlformats.org/officeDocument/2006/relationships/image" Target="../media/image12.pn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88.jpeg"/><Relationship Id="rId5" Type="http://schemas.openxmlformats.org/officeDocument/2006/relationships/image" Target="../media/image37.png"/><Relationship Id="rId10" Type="http://schemas.openxmlformats.org/officeDocument/2006/relationships/image" Target="../media/image87.jpeg"/><Relationship Id="rId4" Type="http://schemas.openxmlformats.org/officeDocument/2006/relationships/image" Target="../media/image84.jpeg"/><Relationship Id="rId9" Type="http://schemas.openxmlformats.org/officeDocument/2006/relationships/image" Target="../media/image47.jpeg"/><Relationship Id="rId1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1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12.png"/><Relationship Id="rId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jpeg"/><Relationship Id="rId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234170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latin typeface="Arial Black" panose="020B0A04020102020204" pitchFamily="34" charset="0"/>
                <a:cs typeface="Times New Roman" pitchFamily="18" charset="0"/>
              </a:rPr>
              <a:t>«Мастер- класс - как действенная форма работы воспитателя ДОУ и семьи, </a:t>
            </a:r>
            <a:br>
              <a:rPr lang="ru-RU" sz="3200" i="1" dirty="0">
                <a:latin typeface="Arial Black" panose="020B0A04020102020204" pitchFamily="34" charset="0"/>
                <a:cs typeface="Times New Roman" pitchFamily="18" charset="0"/>
              </a:rPr>
            </a:br>
            <a:r>
              <a:rPr lang="ru-RU" sz="3200" i="1" dirty="0">
                <a:latin typeface="Arial Black" panose="020B0A04020102020204" pitchFamily="34" charset="0"/>
                <a:cs typeface="Times New Roman" pitchFamily="18" charset="0"/>
              </a:rPr>
              <a:t>в рамках реализации  ФГОС ДО »</a:t>
            </a:r>
            <a:endParaRPr lang="ru-RU" sz="32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661431" y="462538"/>
            <a:ext cx="569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МАУДО «Детский сад №8» г. Ялуторовска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12365" y="4939469"/>
            <a:ext cx="4137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Подготовила воспитатель ВКК</a:t>
            </a:r>
          </a:p>
          <a:p>
            <a:r>
              <a:rPr lang="ru-RU" dirty="0" smtClean="0">
                <a:latin typeface="Arial Black" panose="020B0A04020102020204" pitchFamily="34" charset="0"/>
              </a:rPr>
              <a:t>Шакирова Чачка Ильдусовна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80639" y="6355318"/>
            <a:ext cx="3209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latin typeface="Arial Black" panose="020B0A04020102020204" pitchFamily="34" charset="0"/>
              </a:rPr>
              <a:t>г. Ялуторовск 2021 год</a:t>
            </a:r>
            <a:endParaRPr lang="ru-RU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878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643" y="-30780"/>
            <a:ext cx="11918713" cy="691956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6327" y="366279"/>
            <a:ext cx="11674764" cy="4187248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sz="2200" i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Главное, выполняя </a:t>
            </a:r>
            <a:r>
              <a:rPr lang="ru-RU" sz="2200" i="1" dirty="0">
                <a:solidFill>
                  <a:prstClr val="black"/>
                </a:solidFill>
                <a:latin typeface="Arial Black" panose="020B0A04020102020204" pitchFamily="34" charset="0"/>
              </a:rPr>
              <a:t>задания, каждый </a:t>
            </a:r>
            <a:r>
              <a:rPr lang="ru-RU" sz="2200" i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участник почувствовал себя неотъемлемой частью коллектива.  </a:t>
            </a:r>
          </a:p>
          <a:p>
            <a:pPr marL="0" lvl="0" indent="0" algn="ctr">
              <a:buNone/>
            </a:pPr>
            <a:r>
              <a:rPr lang="ru-RU" sz="2200" i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Одни </a:t>
            </a:r>
            <a:r>
              <a:rPr lang="ru-RU" sz="2200" i="1" dirty="0">
                <a:solidFill>
                  <a:prstClr val="black"/>
                </a:solidFill>
                <a:latin typeface="Arial Black" panose="020B0A04020102020204" pitchFamily="34" charset="0"/>
              </a:rPr>
              <a:t>создавали волшебные предметы, </a:t>
            </a:r>
            <a:r>
              <a:rPr lang="ru-RU" sz="2200" i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другие - трудились</a:t>
            </a:r>
            <a:r>
              <a:rPr lang="ru-RU" sz="2200" i="1" dirty="0">
                <a:solidFill>
                  <a:prstClr val="black"/>
                </a:solidFill>
                <a:latin typeface="Arial Black" panose="020B0A04020102020204" pitchFamily="34" charset="0"/>
              </a:rPr>
              <a:t>, собирая сказочную </a:t>
            </a:r>
            <a:r>
              <a:rPr lang="ru-RU" sz="2200" i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картинку. Третьи  думали над мудростью слов, и исходя из этих слов они должны были  вспомнить </a:t>
            </a:r>
            <a:r>
              <a:rPr lang="ru-RU" sz="2200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КАКАЯ ЭТО СКАЗКА!!!</a:t>
            </a:r>
            <a:r>
              <a:rPr lang="ru-RU" sz="2200" i="1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2200" i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ru-RU" sz="22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СКАЗКА О ТОМ, ЧТО ЕСЛИ УЖ ТВОРИШЬ БЕСПРЕДЕЛ, НЕ ЗАБУДЬ СМЫТЬСЯ С МЕСТА ПРЕСТУПЛЕНИЯ!!!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14246" t="6064" r="39900" b="47308"/>
          <a:stretch/>
        </p:blipFill>
        <p:spPr>
          <a:xfrm>
            <a:off x="6800629" y="3259449"/>
            <a:ext cx="4193309" cy="31979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6327" y="4729939"/>
            <a:ext cx="2449073" cy="1290927"/>
          </a:xfrm>
          <a:prstGeom prst="rect">
            <a:avLst/>
          </a:prstGeom>
        </p:spPr>
      </p:pic>
      <p:pic>
        <p:nvPicPr>
          <p:cNvPr id="6" name="Picture 5" descr="Воздушные шары - клипарт в формате PNG на прозрачном фоне &quot; Выпускные фотокниги, детские портреты, свадебные фотоальбомы, фотоп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25623">
            <a:off x="4943322" y="4722696"/>
            <a:ext cx="1240798" cy="156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517370">
            <a:off x="4786922" y="5760254"/>
            <a:ext cx="1177051" cy="9465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6644" y="5057484"/>
            <a:ext cx="1258025" cy="125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528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406" y="0"/>
            <a:ext cx="11918713" cy="69195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237" y="487892"/>
            <a:ext cx="6698673" cy="430179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СКАЗКА О ТОМ, </a:t>
            </a:r>
            <a:br>
              <a:rPr lang="ru-RU" sz="2800" b="1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ЧТО ЕСЛИ УЖ ПРИДУМАЛ ПАРОЛЬ, </a:t>
            </a:r>
            <a:br>
              <a:rPr lang="ru-RU" sz="2800" b="1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ТАК СЛЕДИ ЗА ТЕМ, </a:t>
            </a:r>
            <a:br>
              <a:rPr lang="ru-RU" sz="2800" b="1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ЧТОБЫ НИКТО НЕ УЗНАЛ!!!</a:t>
            </a:r>
            <a:endParaRPr lang="ru-RU" sz="2800" b="1" i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16112" t="14931" r="12613" b="14384"/>
          <a:stretch/>
        </p:blipFill>
        <p:spPr>
          <a:xfrm>
            <a:off x="7552188" y="1995053"/>
            <a:ext cx="4137890" cy="3075710"/>
          </a:xfrm>
          <a:prstGeom prst="rect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6" name="Picture 5" descr="Воздушные шары - клипарт в формате PNG на прозрачном фоне &quot; Выпускные фотокниги, детские портреты, свадебные фотоальбомы, фотоп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25623">
            <a:off x="4864223" y="4842784"/>
            <a:ext cx="1240798" cy="156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88094" y="124971"/>
            <a:ext cx="1258025" cy="1258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692" y="4425299"/>
            <a:ext cx="2449073" cy="12909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6644" y="5057484"/>
            <a:ext cx="1258025" cy="125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323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407" y="-61560"/>
            <a:ext cx="11918713" cy="691956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964" y="227734"/>
            <a:ext cx="11150599" cy="4351338"/>
          </a:xfrm>
        </p:spPr>
        <p:txBody>
          <a:bodyPr/>
          <a:lstStyle/>
          <a:p>
            <a:pPr lvl="0"/>
            <a:r>
              <a:rPr lang="ru-RU" i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Далее мы плавно переходим к показу </a:t>
            </a:r>
            <a:r>
              <a:rPr lang="ru-RU" i="1" dirty="0">
                <a:solidFill>
                  <a:prstClr val="black"/>
                </a:solidFill>
                <a:latin typeface="Arial Black" panose="020B0A04020102020204" pitchFamily="34" charset="0"/>
              </a:rPr>
              <a:t>и </a:t>
            </a:r>
            <a:r>
              <a:rPr lang="ru-RU" i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чтению </a:t>
            </a:r>
            <a:r>
              <a:rPr lang="ru-RU" i="1" dirty="0">
                <a:solidFill>
                  <a:prstClr val="black"/>
                </a:solidFill>
                <a:latin typeface="Arial Black" panose="020B0A04020102020204" pitchFamily="34" charset="0"/>
              </a:rPr>
              <a:t>волшебной </a:t>
            </a:r>
            <a:r>
              <a:rPr lang="ru-RU" i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сказки (яркие картинки)</a:t>
            </a:r>
            <a:endParaRPr lang="ru-RU" i="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lvl="0"/>
            <a:r>
              <a:rPr lang="ru-RU" i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И перед участниками назревает проблема, </a:t>
            </a:r>
            <a:r>
              <a:rPr lang="ru-RU" i="1" dirty="0">
                <a:solidFill>
                  <a:prstClr val="black"/>
                </a:solidFill>
                <a:latin typeface="Arial Black" panose="020B0A04020102020204" pitchFamily="34" charset="0"/>
              </a:rPr>
              <a:t>а именно </a:t>
            </a:r>
            <a:r>
              <a:rPr lang="ru-RU" i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оказать помощь </a:t>
            </a:r>
            <a:r>
              <a:rPr lang="ru-RU" i="1" dirty="0">
                <a:solidFill>
                  <a:prstClr val="black"/>
                </a:solidFill>
                <a:latin typeface="Arial Black" panose="020B0A04020102020204" pitchFamily="34" charset="0"/>
              </a:rPr>
              <a:t>жителям сказочной страны </a:t>
            </a:r>
            <a:r>
              <a:rPr lang="ru-RU" i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- </a:t>
            </a:r>
            <a:r>
              <a:rPr lang="ru-RU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</a:t>
            </a:r>
            <a:r>
              <a:rPr lang="ru-RU" i="1" dirty="0">
                <a:solidFill>
                  <a:srgbClr val="FF0000"/>
                </a:solidFill>
                <a:latin typeface="Arial Black" panose="020B0A04020102020204" pitchFamily="34" charset="0"/>
              </a:rPr>
              <a:t>Оживить Чудесные цветы»</a:t>
            </a:r>
          </a:p>
          <a:p>
            <a:pPr lvl="0"/>
            <a:r>
              <a:rPr lang="ru-RU" i="1" dirty="0" smtClean="0">
                <a:latin typeface="Arial Black" panose="020B0A04020102020204" pitchFamily="34" charset="0"/>
              </a:rPr>
              <a:t>  А что бы помочь, обязательное условие </a:t>
            </a:r>
            <a:r>
              <a:rPr lang="ru-RU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«Волшебное </a:t>
            </a:r>
            <a:r>
              <a:rPr lang="ru-RU" i="1" dirty="0">
                <a:solidFill>
                  <a:srgbClr val="FF0000"/>
                </a:solidFill>
                <a:latin typeface="Arial Black" panose="020B0A04020102020204" pitchFamily="34" charset="0"/>
              </a:rPr>
              <a:t>отправление в сказку»</a:t>
            </a:r>
            <a:r>
              <a:rPr lang="ru-RU" i="1" dirty="0">
                <a:solidFill>
                  <a:prstClr val="black"/>
                </a:solidFill>
                <a:latin typeface="Arial Black" panose="020B0A04020102020204" pitchFamily="34" charset="0"/>
              </a:rPr>
              <a:t> - </a:t>
            </a:r>
            <a:r>
              <a:rPr lang="ru-RU" i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то есть, ритуал «входа» </a:t>
            </a:r>
            <a:r>
              <a:rPr lang="ru-RU" i="1" dirty="0">
                <a:solidFill>
                  <a:prstClr val="black"/>
                </a:solidFill>
                <a:latin typeface="Arial Black" panose="020B0A04020102020204" pitchFamily="34" charset="0"/>
              </a:rPr>
              <a:t>в </a:t>
            </a:r>
            <a:r>
              <a:rPr lang="ru-RU" i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сказку</a:t>
            </a:r>
          </a:p>
          <a:p>
            <a:pPr lvl="0"/>
            <a:endParaRPr lang="ru-RU" i="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endParaRPr lang="ru-RU" i="1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11297" t="-88" r="380" b="-6023"/>
          <a:stretch/>
        </p:blipFill>
        <p:spPr>
          <a:xfrm>
            <a:off x="7457752" y="3499456"/>
            <a:ext cx="3971636" cy="26775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174" y="4886036"/>
            <a:ext cx="2449073" cy="1290927"/>
          </a:xfrm>
          <a:prstGeom prst="rect">
            <a:avLst/>
          </a:prstGeom>
        </p:spPr>
      </p:pic>
      <p:pic>
        <p:nvPicPr>
          <p:cNvPr id="8" name="Picture 5" descr="Воздушные шары - клипарт в формате PNG на прозрачном фоне &quot; Выпускные фотокниги, детские портреты, свадебные фотоальбомы, фотоп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25623">
            <a:off x="4808806" y="4911532"/>
            <a:ext cx="1240798" cy="156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09861" y="68977"/>
            <a:ext cx="1258025" cy="12580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4138" y="4029829"/>
            <a:ext cx="790689" cy="702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407" y="5701389"/>
            <a:ext cx="790689" cy="702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35987" y="702573"/>
            <a:ext cx="790689" cy="702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8249" y="6052752"/>
            <a:ext cx="790689" cy="702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1928" y="5592855"/>
            <a:ext cx="992586" cy="10182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4636" y="5876233"/>
            <a:ext cx="776905" cy="79699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2164" y="5805423"/>
            <a:ext cx="646016" cy="66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56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643" y="-30780"/>
            <a:ext cx="11918713" cy="69195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45052"/>
            <a:ext cx="10515600" cy="549275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 smtClean="0">
                <a:latin typeface="Arial Black" panose="020B0A04020102020204" pitchFamily="34" charset="0"/>
              </a:rPr>
              <a:t>СКАЗКА «ВОЛШЕБНЫЕ ЦВЕТЫ»</a:t>
            </a:r>
            <a:endParaRPr lang="ru-RU" sz="3200" i="1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745" y="794326"/>
            <a:ext cx="11517746" cy="545869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Arial Black" panose="020B0A04020102020204" pitchFamily="34" charset="0"/>
              </a:rPr>
              <a:t>В одном сказочном лесу, на волшебной полянке, росли прекрасные, волшебные цветы. Они обладали такой волшебной силой и были настолько необычны, что могли исполнить любое желание того, кто к ним прикасался.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Arial Black" panose="020B0A04020102020204" pitchFamily="34" charset="0"/>
              </a:rPr>
              <a:t>Подползёт гусеница к цветку и загадает своё заветное желание…. И вот она уже порхает разноцветной бабочкой, над цветками и собирает сладкий нектар.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Arial Black" panose="020B0A04020102020204" pitchFamily="34" charset="0"/>
              </a:rPr>
              <a:t>Прискачет Зайка – Трусишка, на лесную полянку, окутают цветы его своим волшебным ароматом. И никакой он больше не Трусишка, а самый смелый в лесу.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НО ОДНАЖДЫ СЛУЧИЛОСЬ НЕСЧАСТЬЕ!!!!</a:t>
            </a:r>
          </a:p>
          <a:p>
            <a:pPr marL="0" indent="0" algn="just">
              <a:buNone/>
            </a:pPr>
            <a:r>
              <a:rPr lang="ru-RU" sz="2000" dirty="0" smtClean="0">
                <a:latin typeface="Arial Black" panose="020B0A04020102020204" pitchFamily="34" charset="0"/>
              </a:rPr>
              <a:t>Прознала про эти «чудо-цветы» злая колдунья! И решила во чтобы то ни стало заполучить их себе, чтобы исполнять свои самые злые желания и помыслы. Но добрые цветы отказались помогать злой колдуньею она страшно разгневалась: </a:t>
            </a:r>
            <a:r>
              <a:rPr lang="ru-RU" sz="2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«АХ, ТАК!» - закричала колдунья. «РАЗ ВЫ ОТКАЗЫВАЕТЕСЬ ИСПОЛНЯТЬ МОИ ЖЕЛАНИЯ» - сказала она. «ТОГДА ВЫ БОЛЬШЕ НЕ СМОЖЕТЕ ПОМОЧЬ НИКОМУ» - и она произнесла своё страшное заклятье. </a:t>
            </a:r>
          </a:p>
          <a:p>
            <a:pPr marL="0" indent="0" algn="just">
              <a:buNone/>
            </a:pPr>
            <a:r>
              <a:rPr lang="ru-RU" sz="2000" dirty="0" smtClean="0">
                <a:latin typeface="Arial Black" panose="020B0A04020102020204" pitchFamily="34" charset="0"/>
              </a:rPr>
              <a:t>В тот же миг все цветы на волшебной полянке исчезли. Они стали невидимыми.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20883" y="5607554"/>
            <a:ext cx="2449073" cy="12909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01460" y="113977"/>
            <a:ext cx="662368" cy="6706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69956" y="5857354"/>
            <a:ext cx="988291" cy="10006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3540" y="1995054"/>
            <a:ext cx="790689" cy="702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45419" y="2941277"/>
            <a:ext cx="1097375" cy="9754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35373" y="5836546"/>
            <a:ext cx="811944" cy="83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063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643" y="-30780"/>
            <a:ext cx="11918713" cy="691956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5668" y="423262"/>
            <a:ext cx="11021290" cy="4351338"/>
          </a:xfrm>
        </p:spPr>
        <p:txBody>
          <a:bodyPr/>
          <a:lstStyle/>
          <a:p>
            <a:pPr algn="ctr"/>
            <a:r>
              <a:rPr lang="ru-RU" i="1" dirty="0">
                <a:latin typeface="Arial Black" panose="020B0A04020102020204" pitchFamily="34" charset="0"/>
              </a:rPr>
              <a:t>Решение проблемы – </a:t>
            </a:r>
            <a:r>
              <a:rPr lang="ru-RU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«ОЖИВЛЕНИЕ ЦВЕТОВ», </a:t>
            </a:r>
            <a:r>
              <a:rPr lang="ru-RU" i="1" dirty="0" smtClean="0">
                <a:latin typeface="Arial Black" panose="020B0A04020102020204" pitchFamily="34" charset="0"/>
              </a:rPr>
              <a:t>покрыть волшебными  красками белые </a:t>
            </a:r>
            <a:r>
              <a:rPr lang="ru-RU" i="1" dirty="0">
                <a:latin typeface="Arial Black" panose="020B0A04020102020204" pitchFamily="34" charset="0"/>
              </a:rPr>
              <a:t>листы, </a:t>
            </a:r>
            <a:r>
              <a:rPr lang="ru-RU" i="1" dirty="0" smtClean="0">
                <a:latin typeface="Arial Black" panose="020B0A04020102020204" pitchFamily="34" charset="0"/>
              </a:rPr>
              <a:t>и цветы  </a:t>
            </a:r>
            <a:r>
              <a:rPr lang="ru-RU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«ОЖИВАЮТ».</a:t>
            </a:r>
          </a:p>
          <a:p>
            <a:pPr marL="0" indent="0" algn="ctr">
              <a:buNone/>
            </a:pPr>
            <a:r>
              <a:rPr lang="ru-RU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i="1" dirty="0">
                <a:latin typeface="Arial Black" panose="020B0A04020102020204" pitchFamily="34" charset="0"/>
              </a:rPr>
              <a:t>С детским азартом и увлечением родители использовали краску, чтобы оживить волшебные цветы.</a:t>
            </a:r>
          </a:p>
          <a:p>
            <a:pPr algn="ctr"/>
            <a:endParaRPr lang="ru-RU" i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endParaRPr lang="ru-RU" i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endParaRPr lang="ru-RU" i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198" y="2959742"/>
            <a:ext cx="4572013" cy="25717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57882" y="2951020"/>
            <a:ext cx="4768461" cy="26840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174" y="4886036"/>
            <a:ext cx="2449073" cy="1290927"/>
          </a:xfrm>
          <a:prstGeom prst="rect">
            <a:avLst/>
          </a:prstGeom>
        </p:spPr>
      </p:pic>
      <p:pic>
        <p:nvPicPr>
          <p:cNvPr id="9" name="Picture 5" descr="Воздушные шары - клипарт в формате PNG на прозрачном фоне &quot; Выпускные фотокниги, детские портреты, свадебные фотоальбомы, фотопл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25623">
            <a:off x="4867565" y="4848802"/>
            <a:ext cx="1240798" cy="156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34597" y="60896"/>
            <a:ext cx="1258025" cy="12580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5646" y="5655166"/>
            <a:ext cx="988291" cy="10006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8260" y="5866640"/>
            <a:ext cx="1102330" cy="9796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408" r="7589"/>
          <a:stretch/>
        </p:blipFill>
        <p:spPr>
          <a:xfrm>
            <a:off x="9117855" y="5688590"/>
            <a:ext cx="953582" cy="9767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408" r="7589"/>
          <a:stretch/>
        </p:blipFill>
        <p:spPr>
          <a:xfrm>
            <a:off x="1219198" y="1208109"/>
            <a:ext cx="647229" cy="6629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101004" y="2956506"/>
            <a:ext cx="786938" cy="7038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174" y="5982896"/>
            <a:ext cx="702841" cy="62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84608" y="1838036"/>
            <a:ext cx="584701" cy="59201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6473" y="6182179"/>
            <a:ext cx="583281" cy="59057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437636" y="5646405"/>
            <a:ext cx="719390" cy="71939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874138" y="969175"/>
            <a:ext cx="719390" cy="71939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373592" y="5631580"/>
            <a:ext cx="719390" cy="71939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517370">
            <a:off x="10276759" y="5373653"/>
            <a:ext cx="1830518" cy="147207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425" y="-70985"/>
            <a:ext cx="960224" cy="98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311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643" y="-30780"/>
            <a:ext cx="11918713" cy="691956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6454" y="273915"/>
            <a:ext cx="11233728" cy="548453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i="1" dirty="0" smtClean="0">
                <a:latin typeface="Arial Black" panose="020B0A04020102020204" pitchFamily="34" charset="0"/>
              </a:rPr>
              <a:t>Родители  знакомятся с нетрадиционной техникой рисования.</a:t>
            </a:r>
          </a:p>
          <a:p>
            <a:pPr marL="0" indent="0" algn="just">
              <a:buNone/>
            </a:pPr>
            <a:r>
              <a:rPr lang="ru-RU" i="1" dirty="0">
                <a:latin typeface="Arial Black" panose="020B0A04020102020204" pitchFamily="34" charset="0"/>
              </a:rPr>
              <a:t>По завершению работы получилась замечательная цветочная поляна, на которой бабочки, зайчики и лисички, как и в прежние времена, могли любоваться красотой волшебных цветов и исполнять свои самые заветные желания. </a:t>
            </a:r>
            <a:endParaRPr lang="ru-RU" i="1" dirty="0" smtClean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i="1" dirty="0" smtClean="0">
              <a:latin typeface="Arial Black" panose="020B0A04020102020204" pitchFamily="34" charset="0"/>
            </a:endParaRPr>
          </a:p>
          <a:p>
            <a:endParaRPr lang="ru-RU" i="1" dirty="0">
              <a:latin typeface="Arial Black" panose="020B0A04020102020204" pitchFamily="34" charset="0"/>
            </a:endParaRPr>
          </a:p>
          <a:p>
            <a:endParaRPr lang="ru-RU" i="1" dirty="0" smtClean="0">
              <a:latin typeface="Arial Black" panose="020B0A04020102020204" pitchFamily="34" charset="0"/>
            </a:endParaRPr>
          </a:p>
          <a:p>
            <a:endParaRPr lang="ru-RU" i="1" dirty="0">
              <a:latin typeface="Arial Black" panose="020B0A04020102020204" pitchFamily="34" charset="0"/>
            </a:endParaRPr>
          </a:p>
          <a:p>
            <a:endParaRPr lang="ru-RU" i="1" dirty="0" smtClean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«Цветы просыпаются. Они робко протягивают лепестки навстречу легкому ветерку. Солнце озарило всё вокруг ярким светом. Пробуждается жизнь на сказочной полянке»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8728" y="2419970"/>
            <a:ext cx="3521682" cy="19809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4673" y="2419970"/>
            <a:ext cx="3371356" cy="18995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6340" y="5117866"/>
            <a:ext cx="2490972" cy="13091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916237">
            <a:off x="5651012" y="5416869"/>
            <a:ext cx="712585" cy="712585"/>
          </a:xfrm>
          <a:prstGeom prst="rect">
            <a:avLst/>
          </a:prstGeom>
        </p:spPr>
      </p:pic>
      <p:pic>
        <p:nvPicPr>
          <p:cNvPr id="9" name="Picture 5" descr="Воздушные шары - клипарт в формате PNG на прозрачном фоне &quot; Выпускные фотокниги, детские портреты, свадебные фотоальбомы, фотопл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25623">
            <a:off x="4831117" y="5543160"/>
            <a:ext cx="768917" cy="97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5713" y="5694651"/>
            <a:ext cx="898835" cy="8988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64522">
            <a:off x="5142230" y="6137758"/>
            <a:ext cx="540923" cy="6888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64522">
            <a:off x="3393578" y="6133386"/>
            <a:ext cx="523561" cy="6667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96926" y="445362"/>
            <a:ext cx="865596" cy="8655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64522">
            <a:off x="3029185" y="6193918"/>
            <a:ext cx="523561" cy="66677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64522">
            <a:off x="3832905" y="6381501"/>
            <a:ext cx="387978" cy="49410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64522">
            <a:off x="4652516" y="6176803"/>
            <a:ext cx="523561" cy="66677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64522">
            <a:off x="4292142" y="6387489"/>
            <a:ext cx="389288" cy="4957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0920" y="5964470"/>
            <a:ext cx="790689" cy="702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173" y="2976760"/>
            <a:ext cx="790689" cy="702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891" y="5801869"/>
            <a:ext cx="790689" cy="702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56100" y="1931024"/>
            <a:ext cx="790689" cy="702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25154" y="517323"/>
            <a:ext cx="450352" cy="46199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517370">
            <a:off x="10233847" y="5052601"/>
            <a:ext cx="1830518" cy="147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318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1265" y="0"/>
            <a:ext cx="9326734" cy="685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49382" y="72891"/>
            <a:ext cx="10465737" cy="7005649"/>
            <a:chOff x="0" y="-37945"/>
            <a:chExt cx="10465737" cy="7005649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39003" y="-37945"/>
              <a:ext cx="9326734" cy="685800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702411">
              <a:off x="2815026" y="2711968"/>
              <a:ext cx="2310291" cy="924117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1224077">
              <a:off x="6039454" y="2831757"/>
              <a:ext cx="1524000" cy="609600"/>
            </a:xfrm>
            <a:prstGeom prst="rect">
              <a:avLst/>
            </a:prstGeom>
          </p:spPr>
        </p:pic>
        <p:pic>
          <p:nvPicPr>
            <p:cNvPr id="7" name="Picture 2" descr="C:\Users\Администратор\Pictures\анимашки\бабочки и цветочки\1c0391eb3b14a3855e93dd21ba4a7ebf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3941580">
              <a:off x="4762357" y="917198"/>
              <a:ext cx="1441264" cy="1317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0" y="5050872"/>
              <a:ext cx="2509211" cy="1916832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24779" y="2140426"/>
              <a:ext cx="1155182" cy="1055964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18438" y="1505332"/>
              <a:ext cx="1155182" cy="1055964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86818" y="1505332"/>
              <a:ext cx="1428750" cy="1295400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199946" y="2959555"/>
              <a:ext cx="1227384" cy="1485134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649343" y="4365104"/>
              <a:ext cx="624176" cy="828648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00462" y="4173197"/>
              <a:ext cx="581025" cy="771525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373620" y="2468600"/>
              <a:ext cx="2857500" cy="2857500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1684336">
              <a:off x="5004048" y="4725144"/>
              <a:ext cx="2381250" cy="1990725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704397" y="4147620"/>
              <a:ext cx="2381250" cy="249555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327239" y="4596152"/>
              <a:ext cx="1135567" cy="1083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798729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>
        <p:sndAc>
          <p:stSnd>
            <p:snd r:embed="rId2" name="ЦВЕТЫ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643" y="-30780"/>
            <a:ext cx="11918713" cy="691956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8055" y="264679"/>
            <a:ext cx="11326090" cy="5637358"/>
          </a:xfrm>
        </p:spPr>
        <p:txBody>
          <a:bodyPr>
            <a:normAutofit/>
          </a:bodyPr>
          <a:lstStyle/>
          <a:p>
            <a:pPr marL="457200" indent="-457200" algn="ctr"/>
            <a:r>
              <a:rPr lang="ru-RU" b="1" i="1" dirty="0">
                <a:latin typeface="Arial Black" panose="020B0A04020102020204" pitchFamily="34" charset="0"/>
              </a:rPr>
              <a:t>Развивающий элемент самосознания – Погружение в сказку ,</a:t>
            </a:r>
            <a:r>
              <a:rPr lang="ru-RU" b="1" i="1" dirty="0" smtClean="0">
                <a:latin typeface="Arial Black" panose="020B0A04020102020204" pitchFamily="34" charset="0"/>
              </a:rPr>
              <a:t>прощание </a:t>
            </a:r>
            <a:r>
              <a:rPr lang="ru-RU" b="1" i="1" dirty="0">
                <a:latin typeface="Arial Black" panose="020B0A04020102020204" pitchFamily="34" charset="0"/>
              </a:rPr>
              <a:t>со сказкой</a:t>
            </a:r>
            <a:r>
              <a:rPr lang="ru-RU" b="1" i="1" dirty="0" smtClean="0">
                <a:latin typeface="Arial Black" panose="020B0A0402010202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ru-RU" b="1" i="1" dirty="0" smtClean="0">
                <a:latin typeface="Arial Black" panose="020B0A04020102020204" pitchFamily="34" charset="0"/>
              </a:rPr>
              <a:t> </a:t>
            </a:r>
            <a:r>
              <a:rPr lang="ru-RU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«Окунемся в детство и вспомним как мы верили все в сказку, верили что добро победит зло и красота спасёт МИР!!!»</a:t>
            </a:r>
            <a:endParaRPr lang="ru-RU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457200" indent="-457200"/>
            <a:r>
              <a:rPr lang="ru-RU" b="1" i="1" dirty="0">
                <a:latin typeface="Arial Black" panose="020B0A04020102020204" pitchFamily="34" charset="0"/>
              </a:rPr>
              <a:t> Ритуал «выхода из сказки</a:t>
            </a:r>
            <a:r>
              <a:rPr lang="ru-RU" b="1" i="1" dirty="0" smtClean="0">
                <a:latin typeface="Arial Black" panose="020B0A04020102020204" pitchFamily="34" charset="0"/>
              </a:rPr>
              <a:t>»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«Волшебная бабочка прилетела за нами. Закроем глаза и представим, что бабочка на своих крыльях уносит нас обратно, но сказка не исчезнет, она навсегда останется в наших сердцах!»</a:t>
            </a:r>
            <a:endParaRPr lang="ru-RU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ru-RU" i="1" dirty="0" smtClean="0">
                <a:latin typeface="Arial Black" panose="020B0A04020102020204" pitchFamily="34" charset="0"/>
              </a:rPr>
              <a:t>В </a:t>
            </a:r>
            <a:r>
              <a:rPr lang="ru-RU" i="1" dirty="0">
                <a:latin typeface="Arial Black" panose="020B0A04020102020204" pitchFamily="34" charset="0"/>
              </a:rPr>
              <a:t>ходе проведения мастер-класса родители смогли окунуться в детский мир и почувствовали себя  детьми.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32973" y="4821105"/>
            <a:ext cx="2180336" cy="2180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32973" y="580702"/>
            <a:ext cx="719390" cy="7193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8055" y="5312904"/>
            <a:ext cx="2449073" cy="12909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517370">
            <a:off x="7445779" y="5395987"/>
            <a:ext cx="2044486" cy="16441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517370">
            <a:off x="132024" y="1573239"/>
            <a:ext cx="1177051" cy="9465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517370">
            <a:off x="10700167" y="2028191"/>
            <a:ext cx="1100536" cy="8850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64522">
            <a:off x="3491595" y="6159449"/>
            <a:ext cx="523561" cy="6667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64522">
            <a:off x="3949599" y="6189716"/>
            <a:ext cx="523561" cy="6667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64522">
            <a:off x="4401185" y="6163652"/>
            <a:ext cx="523561" cy="6667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64522">
            <a:off x="4870011" y="6193918"/>
            <a:ext cx="523561" cy="66677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64522">
            <a:off x="3029185" y="6193918"/>
            <a:ext cx="523561" cy="66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175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" y="-6453"/>
            <a:ext cx="11918713" cy="691956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4236" y="384752"/>
            <a:ext cx="10515600" cy="4351338"/>
          </a:xfrm>
        </p:spPr>
        <p:txBody>
          <a:bodyPr/>
          <a:lstStyle/>
          <a:p>
            <a:r>
              <a:rPr lang="ru-RU" dirty="0"/>
              <a:t>  </a:t>
            </a:r>
            <a:r>
              <a:rPr lang="ru-RU" i="1" dirty="0" smtClean="0">
                <a:latin typeface="Arial Black" panose="020B0A04020102020204" pitchFamily="34" charset="0"/>
              </a:rPr>
              <a:t>РЕФЛЕКСИЯ</a:t>
            </a:r>
            <a:endParaRPr lang="ru-RU" dirty="0" smtClean="0"/>
          </a:p>
          <a:p>
            <a:pPr marL="0" indent="0">
              <a:buNone/>
            </a:pPr>
            <a:r>
              <a:rPr lang="ru-RU" i="1" dirty="0" smtClean="0">
                <a:latin typeface="Arial Black" panose="020B0A04020102020204" pitchFamily="34" charset="0"/>
              </a:rPr>
              <a:t>Подводя </a:t>
            </a:r>
            <a:r>
              <a:rPr lang="ru-RU" i="1" dirty="0">
                <a:latin typeface="Arial Black" panose="020B0A04020102020204" pitchFamily="34" charset="0"/>
              </a:rPr>
              <a:t>итоги, каждый желающий высказывал свое мнение. Большинство родителей отметили, что очень полезно бывает окунуться в сказку, почувствовать себя снова ребенком и вспомнить свои детские </a:t>
            </a:r>
            <a:r>
              <a:rPr lang="ru-RU" i="1" dirty="0" smtClean="0">
                <a:latin typeface="Arial Black" panose="020B0A04020102020204" pitchFamily="34" charset="0"/>
              </a:rPr>
              <a:t>переживания, и как через сказку можно освоить новые знания!!!</a:t>
            </a:r>
            <a:endParaRPr lang="ru-RU" i="1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7364" y="4098900"/>
            <a:ext cx="2616200" cy="2616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174" y="4886036"/>
            <a:ext cx="2449073" cy="1290927"/>
          </a:xfrm>
          <a:prstGeom prst="rect">
            <a:avLst/>
          </a:prstGeom>
        </p:spPr>
      </p:pic>
      <p:pic>
        <p:nvPicPr>
          <p:cNvPr id="7" name="Picture 5" descr="Воздушные шары - клипарт в формате PNG на прозрачном фоне &quot; Выпускные фотокниги, детские портреты, свадебные фотоальбомы, фотопл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25623">
            <a:off x="4792732" y="5409798"/>
            <a:ext cx="934457" cy="117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59385" y="4393698"/>
            <a:ext cx="1079687" cy="10796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98579" y="95815"/>
            <a:ext cx="968246" cy="9682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55503" y="3205941"/>
            <a:ext cx="4278757" cy="24038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5646" y="5655166"/>
            <a:ext cx="988291" cy="10006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08195" y="2147051"/>
            <a:ext cx="988291" cy="10006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0657" y="3810418"/>
            <a:ext cx="988291" cy="10006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0634" y="5843849"/>
            <a:ext cx="652005" cy="579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0310" y="4575276"/>
            <a:ext cx="942789" cy="8379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35182" y="5643736"/>
            <a:ext cx="1102330" cy="9796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86" y="205983"/>
            <a:ext cx="729054" cy="74790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89143" y="1734971"/>
            <a:ext cx="729054" cy="74790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732100" y="710011"/>
            <a:ext cx="719390" cy="71939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884500" y="862411"/>
            <a:ext cx="719390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410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477" y="0"/>
            <a:ext cx="11918713" cy="69195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7850" y="101601"/>
            <a:ext cx="10515600" cy="868218"/>
          </a:xfrm>
        </p:spPr>
        <p:txBody>
          <a:bodyPr/>
          <a:lstStyle/>
          <a:p>
            <a:pPr algn="ctr"/>
            <a:r>
              <a:rPr lang="ru-RU" i="1" dirty="0" smtClean="0">
                <a:latin typeface="Arial Black" panose="020B0A04020102020204" pitchFamily="34" charset="0"/>
              </a:rPr>
              <a:t>Основные этапы</a:t>
            </a:r>
            <a:endParaRPr lang="ru-RU" i="1" dirty="0"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3018" y="5420770"/>
            <a:ext cx="7222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Рефлексия 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838199" y="1069145"/>
          <a:ext cx="10894255" cy="510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7093444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D31BAAA-2C59-4CD1-8224-BA857551F5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graphicEl>
                                              <a:dgm id="{2D31BAAA-2C59-4CD1-8224-BA857551F5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E48E370-8C9F-4E6E-8275-A5B33293AC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graphicEl>
                                              <a:dgm id="{FE48E370-8C9F-4E6E-8275-A5B33293AC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EED5515-5518-484F-AE31-DE9222F879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graphicEl>
                                              <a:dgm id="{5EED5515-5518-484F-AE31-DE9222F879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1FA3F08-726D-4C57-927D-AC1D91471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>
                                            <p:graphicEl>
                                              <a:dgm id="{01FA3F08-726D-4C57-927D-AC1D91471A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D6E78DB-B3EE-4275-83C1-AF8942EE20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>
                                            <p:graphicEl>
                                              <a:dgm id="{7D6E78DB-B3EE-4275-83C1-AF8942EE20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DE9A07E-469E-4E13-9EA5-82B7CA1C7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>
                                            <p:graphicEl>
                                              <a:dgm id="{BDE9A07E-469E-4E13-9EA5-82B7CA1C73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58904BD-95F0-4304-AACD-01297836F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>
                                            <p:graphicEl>
                                              <a:dgm id="{158904BD-95F0-4304-AACD-01297836FB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CE234EE-8E1C-454F-8463-3A4D678CFC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">
                                            <p:graphicEl>
                                              <a:dgm id="{BCE234EE-8E1C-454F-8463-3A4D678CFC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B095604-3C58-4C3B-BF6A-92F9CF5C4D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">
                                            <p:graphicEl>
                                              <a:dgm id="{EB095604-3C58-4C3B-BF6A-92F9CF5C4D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EA79E03-B5CB-4DF1-85CA-CA533D1DFF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8">
                                            <p:graphicEl>
                                              <a:dgm id="{BEA79E03-B5CB-4DF1-85CA-CA533D1DFF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0441047-2A6A-478C-836E-F9AB06BC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">
                                            <p:graphicEl>
                                              <a:dgm id="{00441047-2A6A-478C-836E-F9AB06BC7A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EDA3220-8592-45AF-968C-1119EFDF45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8">
                                            <p:graphicEl>
                                              <a:dgm id="{EEDA3220-8592-45AF-968C-1119EFDF45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E8972B5-A71A-421E-B98C-CF93EE3061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8">
                                            <p:graphicEl>
                                              <a:dgm id="{CE8972B5-A71A-421E-B98C-CF93EE3061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3A35D13-AD79-4963-A0EA-397CFE74D1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8">
                                            <p:graphicEl>
                                              <a:dgm id="{43A35D13-AD79-4963-A0EA-397CFE74D1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071" y="0"/>
            <a:ext cx="11919857" cy="6918962"/>
          </a:xfrm>
        </p:spPr>
      </p:pic>
      <p:sp>
        <p:nvSpPr>
          <p:cNvPr id="3" name="TextBox 2"/>
          <p:cNvSpPr txBox="1"/>
          <p:nvPr/>
        </p:nvSpPr>
        <p:spPr>
          <a:xfrm>
            <a:off x="273853" y="556944"/>
            <a:ext cx="116442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«Мастер-класс» </a:t>
            </a:r>
          </a:p>
          <a:p>
            <a:pPr algn="ctr"/>
            <a:r>
              <a:rPr lang="ru-RU" sz="3600" i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600" i="1" dirty="0">
                <a:latin typeface="Arial Black" panose="020B0A04020102020204" pitchFamily="34" charset="0"/>
                <a:cs typeface="Times New Roman" panose="02020603050405020304" pitchFamily="18" charset="0"/>
              </a:rPr>
              <a:t>О</a:t>
            </a:r>
            <a:r>
              <a:rPr lang="ru-RU" sz="2600" i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дна </a:t>
            </a:r>
            <a:r>
              <a:rPr lang="ru-RU" sz="2600" i="1" dirty="0">
                <a:latin typeface="Arial Black" panose="020B0A04020102020204" pitchFamily="34" charset="0"/>
                <a:cs typeface="Times New Roman" panose="02020603050405020304" pitchFamily="18" charset="0"/>
              </a:rPr>
              <a:t>из наиболее эффективных форм работы с семьей, которая </a:t>
            </a:r>
            <a:r>
              <a:rPr lang="ru-RU" sz="2600" i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позволяет </a:t>
            </a:r>
            <a:r>
              <a:rPr lang="ru-RU" sz="2600" i="1" dirty="0">
                <a:latin typeface="Arial Black" panose="020B0A04020102020204" pitchFamily="34" charset="0"/>
                <a:cs typeface="Times New Roman" panose="02020603050405020304" pitchFamily="18" charset="0"/>
              </a:rPr>
              <a:t>реализовать потребность в установлении взаимопонимания между </a:t>
            </a:r>
            <a:r>
              <a:rPr lang="ru-RU" sz="2600" i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педагогами </a:t>
            </a:r>
            <a:r>
              <a:rPr lang="ru-RU" sz="2600" i="1" dirty="0">
                <a:latin typeface="Arial Black" panose="020B0A04020102020204" pitchFamily="34" charset="0"/>
                <a:cs typeface="Times New Roman" panose="02020603050405020304" pitchFamily="18" charset="0"/>
              </a:rPr>
              <a:t>и родителями в пространстве ДОУ, обмениваться эмоциями, знаниями, опытом так, чтобы </a:t>
            </a:r>
            <a:r>
              <a:rPr lang="ru-RU" sz="2600" i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воспитатель не навязывал </a:t>
            </a:r>
            <a:r>
              <a:rPr lang="ru-RU" sz="2600" i="1" dirty="0">
                <a:latin typeface="Arial Black" panose="020B0A04020102020204" pitchFamily="34" charset="0"/>
                <a:cs typeface="Times New Roman" panose="02020603050405020304" pitchFamily="18" charset="0"/>
              </a:rPr>
              <a:t>свою точку зрения, а давал возможность каждому родителю принять активное участие в обсуждении актуальных проблем.</a:t>
            </a:r>
            <a:endParaRPr lang="ru-RU" sz="2600" i="1" dirty="0">
              <a:latin typeface="Arial Black" panose="020B0A04020102020204" pitchFamily="34" charset="0"/>
            </a:endParaRPr>
          </a:p>
        </p:txBody>
      </p:sp>
      <p:pic>
        <p:nvPicPr>
          <p:cNvPr id="5" name="Picture 4" descr="Сладкая мелодия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8584" y="3906210"/>
            <a:ext cx="6114518" cy="321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494149">
            <a:off x="10462553" y="12242"/>
            <a:ext cx="1431636" cy="14316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828503">
            <a:off x="1709121" y="5371611"/>
            <a:ext cx="993004" cy="9930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836811" y="1156055"/>
            <a:ext cx="623351" cy="6594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144442" y="54206"/>
            <a:ext cx="621846" cy="658425"/>
          </a:xfrm>
          <a:prstGeom prst="rect">
            <a:avLst/>
          </a:prstGeom>
        </p:spPr>
      </p:pic>
      <p:pic>
        <p:nvPicPr>
          <p:cNvPr id="9" name="Picture 5" descr="Воздушные шары - клипарт в формате PNG на прозрачном фоне &quot; Выпускные фотокниги, детские портреты, свадебные фотоальбомы, фотопл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25623">
            <a:off x="4833143" y="5036652"/>
            <a:ext cx="1240798" cy="156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107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643" y="-30780"/>
            <a:ext cx="11918713" cy="691956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495589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ru-RU" sz="3600" i="1" dirty="0" smtClean="0">
              <a:latin typeface="Arial Black" panose="020B0A04020102020204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600" i="1" dirty="0" smtClean="0">
                <a:latin typeface="Arial Black" panose="020B0A04020102020204" pitchFamily="34" charset="0"/>
                <a:cs typeface="Times New Roman" pitchFamily="18" charset="0"/>
              </a:rPr>
              <a:t>Проводя мастер-класс,  никогда </a:t>
            </a:r>
            <a:r>
              <a:rPr lang="ru-RU" sz="3600" b="1" i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itchFamily="18" charset="0"/>
              </a:rPr>
              <a:t>не надо стремится просто передать знания.</a:t>
            </a:r>
            <a:r>
              <a:rPr lang="ru-RU" sz="3600" i="1" dirty="0" smtClean="0">
                <a:latin typeface="Arial Black" panose="020B0A04020102020204" pitchFamily="34" charset="0"/>
                <a:cs typeface="Times New Roman" pitchFamily="18" charset="0"/>
              </a:rPr>
              <a:t> Надо стараться задействовать </a:t>
            </a:r>
            <a:r>
              <a:rPr lang="ru-RU" sz="3600" i="1" dirty="0">
                <a:latin typeface="Arial Black" panose="020B0A04020102020204" pitchFamily="34" charset="0"/>
                <a:cs typeface="Times New Roman" pitchFamily="18" charset="0"/>
              </a:rPr>
              <a:t>участников в процесс, сделать их активными, разбудить в них то, что скрыто даже для них </a:t>
            </a:r>
            <a:r>
              <a:rPr lang="ru-RU" sz="3600" i="1" dirty="0" smtClean="0">
                <a:latin typeface="Arial Black" panose="020B0A04020102020204" pitchFamily="34" charset="0"/>
                <a:cs typeface="Times New Roman" pitchFamily="18" charset="0"/>
              </a:rPr>
              <a:t>самих</a:t>
            </a:r>
            <a:r>
              <a:rPr lang="ru-RU" sz="3600" i="1" dirty="0">
                <a:latin typeface="Arial Black" panose="020B0A04020102020204" pitchFamily="34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174" y="4886036"/>
            <a:ext cx="2449073" cy="1290927"/>
          </a:xfrm>
          <a:prstGeom prst="rect">
            <a:avLst/>
          </a:prstGeom>
        </p:spPr>
      </p:pic>
      <p:pic>
        <p:nvPicPr>
          <p:cNvPr id="7" name="Picture 5" descr="Воздушные шары - клипарт в формате PNG на прозрачном фоне &quot; Выпускные фотокниги, детские портреты, свадебные фотоальбомы, фотоп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25623">
            <a:off x="4858202" y="4895827"/>
            <a:ext cx="1240798" cy="156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89990" y="4217914"/>
            <a:ext cx="1258025" cy="12580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4823" y="3731199"/>
            <a:ext cx="3177135" cy="317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791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643" y="-61560"/>
            <a:ext cx="11918713" cy="69195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Вот и сказке конец</a:t>
            </a:r>
            <a:b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– а кто слушал молодец!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49" r="2631"/>
          <a:stretch/>
        </p:blipFill>
        <p:spPr>
          <a:xfrm>
            <a:off x="2650983" y="1874982"/>
            <a:ext cx="6890180" cy="3329120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03933" y="235247"/>
            <a:ext cx="1258025" cy="1258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51541" y="4795195"/>
            <a:ext cx="1743607" cy="19265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72217" y="4017818"/>
            <a:ext cx="5389741" cy="28401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2424" y="864259"/>
            <a:ext cx="4526134" cy="237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7468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34" y="-61560"/>
            <a:ext cx="11918713" cy="69195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/>
          <a:lstStyle/>
          <a:p>
            <a:pPr algn="ctr"/>
            <a:r>
              <a:rPr lang="ru-RU" b="1" i="1" dirty="0" smtClean="0">
                <a:latin typeface="Arial Black" panose="020B0A04020102020204" pitchFamily="34" charset="0"/>
              </a:rPr>
              <a:t>Список литературы:</a:t>
            </a:r>
            <a:endParaRPr lang="ru-RU" b="1" i="1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86231" y="5167338"/>
            <a:ext cx="2024047" cy="10668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27364" y="1623150"/>
            <a:ext cx="10515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i="1" dirty="0">
                <a:latin typeface="Arial Black" panose="020B0A04020102020204" pitchFamily="34" charset="0"/>
              </a:rPr>
              <a:t>Детский сад будущего – галерея творческих проектов. Дошкольное воспитание: инновационные проекты, методика проведения, новые идеи. Журнал для руководителей, специалистов и педагогов ДОУ, № 1 апрель 2011.</a:t>
            </a:r>
          </a:p>
          <a:p>
            <a:r>
              <a:rPr lang="ru-RU" altLang="ru-RU" sz="2400" b="1" i="1" dirty="0">
                <a:latin typeface="Arial Black" panose="020B0A04020102020204" pitchFamily="34" charset="0"/>
              </a:rPr>
              <a:t> 2.Евдокимова Е.С., Додокина Н.В., Кудрявцева Е.А. Детский сад и семья: методика работы с родителями. – М.: Мозаика –Синтез, 2007–2010.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1541" y="4795195"/>
            <a:ext cx="1743607" cy="19265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3951" y="-74756"/>
            <a:ext cx="1258025" cy="12580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6411" y="3724190"/>
            <a:ext cx="3382410" cy="338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976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4019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649" y="17547"/>
            <a:ext cx="11919857" cy="691896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649" y="769823"/>
            <a:ext cx="11660957" cy="4351338"/>
          </a:xfrm>
        </p:spPr>
        <p:txBody>
          <a:bodyPr/>
          <a:lstStyle/>
          <a:p>
            <a:pPr marL="0" indent="0">
              <a:buNone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RU" sz="3200" b="1" i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На </a:t>
            </a:r>
            <a:r>
              <a:rPr lang="ru-RU" altLang="ru-RU" sz="3200" b="1" i="1" dirty="0">
                <a:latin typeface="Arial Black" panose="020B0A04020102020204" pitchFamily="34" charset="0"/>
                <a:cs typeface="Times New Roman" panose="02020603050405020304" pitchFamily="18" charset="0"/>
              </a:rPr>
              <a:t>мастер–классе родители выступают не в роли пассивных наблюдателей за своими детьми (как, например, на </a:t>
            </a:r>
            <a:r>
              <a:rPr lang="ru-RU" altLang="ru-RU" sz="3200" b="1" i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утреннике, на обычном собрании),   </a:t>
            </a:r>
            <a:r>
              <a:rPr lang="ru-RU" altLang="ru-RU" sz="3200" b="1" i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А АКТИВНЫМИ         </a:t>
            </a:r>
          </a:p>
          <a:p>
            <a:pPr marL="0" indent="0">
              <a:buNone/>
            </a:pPr>
            <a:r>
              <a:rPr lang="ru-RU" altLang="ru-RU" sz="3200" b="1" i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3200" b="1" i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            УЧАСТНИКАМИ В ОБРАЗОВАТЕЛЬНОЙ  </a:t>
            </a:r>
          </a:p>
          <a:p>
            <a:pPr marL="0" indent="0">
              <a:buNone/>
            </a:pPr>
            <a:r>
              <a:rPr lang="ru-RU" altLang="ru-RU" sz="3200" b="1" i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3200" b="1" i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                           ДЕЯТЕЬНОСТИ!</a:t>
            </a:r>
          </a:p>
          <a:p>
            <a:endParaRPr lang="ru-RU" sz="32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298" y="4316715"/>
            <a:ext cx="6609393" cy="25172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93017" y="3482109"/>
            <a:ext cx="3351855" cy="33518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56582" y="5435667"/>
            <a:ext cx="2490972" cy="13091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32514" y="4088507"/>
            <a:ext cx="1258025" cy="12580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9828503">
            <a:off x="10838602" y="93221"/>
            <a:ext cx="1160946" cy="11609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6949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643" y="-5380"/>
            <a:ext cx="11918713" cy="69195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089275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i="1" dirty="0">
                <a:latin typeface="Arial Black" panose="020B0A04020102020204" pitchFamily="34" charset="0"/>
                <a:cs typeface="Times New Roman" panose="02020603050405020304" pitchFamily="18" charset="0"/>
              </a:rPr>
              <a:t>Совместно с </a:t>
            </a:r>
            <a:r>
              <a:rPr lang="ru-RU" altLang="ru-RU" sz="2800" i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педагогом,  со своим ребенком, родители </a:t>
            </a:r>
            <a:r>
              <a:rPr lang="ru-RU" altLang="ru-RU" sz="2800" i="1" dirty="0">
                <a:latin typeface="Arial Black" panose="020B0A04020102020204" pitchFamily="34" charset="0"/>
                <a:cs typeface="Times New Roman" panose="02020603050405020304" pitchFamily="18" charset="0"/>
              </a:rPr>
              <a:t>осваивают определенные формы обучения, например, нетрадиционные методы рисования, увлекательные спортивные упражнения, нетрадиционные приемы развития музыкальных </a:t>
            </a:r>
            <a:r>
              <a:rPr lang="ru-RU" altLang="ru-RU" sz="2800" i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творческих способностей</a:t>
            </a:r>
            <a:r>
              <a:rPr lang="ru-RU" altLang="ru-RU" sz="2800" i="1" dirty="0">
                <a:latin typeface="Arial Black" panose="020B0A04020102020204" pitchFamily="34" charset="0"/>
                <a:cs typeface="Times New Roman" panose="02020603050405020304" pitchFamily="18" charset="0"/>
              </a:rPr>
              <a:t>.</a:t>
            </a:r>
            <a:br>
              <a:rPr lang="ru-RU" altLang="ru-RU" sz="2800" i="1" dirty="0">
                <a:latin typeface="Arial Black" panose="020B0A04020102020204" pitchFamily="34" charset="0"/>
                <a:cs typeface="Times New Roman" panose="02020603050405020304" pitchFamily="18" charset="0"/>
              </a:rPr>
            </a:br>
            <a:endParaRPr lang="ru-RU" sz="2800" i="1" dirty="0">
              <a:latin typeface="Arial Black" panose="020B0A0402010202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894618" y="4763307"/>
            <a:ext cx="3029540" cy="2022218"/>
          </a:xfrm>
          <a:prstGeom prst="rect">
            <a:avLst/>
          </a:prstGeom>
        </p:spPr>
      </p:pic>
      <p:pic>
        <p:nvPicPr>
          <p:cNvPr id="5" name="Picture 4" descr="Сладкая мелодия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0663" y="4119419"/>
            <a:ext cx="3145513" cy="165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10880" y="3275466"/>
            <a:ext cx="3688640" cy="2074860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4" descr="Сладкая мелодия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5429461"/>
            <a:ext cx="2484802" cy="130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828503">
            <a:off x="10637391" y="62044"/>
            <a:ext cx="1243688" cy="1243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60979" y="6250290"/>
            <a:ext cx="636857" cy="5660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05965" y="5877018"/>
            <a:ext cx="1097375" cy="9754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62192" y="2849460"/>
            <a:ext cx="1097375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351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407" y="-26117"/>
            <a:ext cx="11918713" cy="69195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127" y="621479"/>
            <a:ext cx="10781145" cy="2876839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 smtClean="0">
                <a:latin typeface="Arial Black" panose="020B0A04020102020204" pitchFamily="34" charset="0"/>
              </a:rPr>
              <a:t>Опираясь на свой опыт, я пришла к выводу, что привлечение узких специалистов </a:t>
            </a:r>
            <a:r>
              <a:rPr lang="ru-RU" sz="2800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(логопед, психолог</a:t>
            </a:r>
            <a:r>
              <a:rPr lang="ru-RU" sz="2800" i="1" dirty="0">
                <a:solidFill>
                  <a:srgbClr val="FF0000"/>
                </a:solidFill>
                <a:latin typeface="Arial Black" panose="020B0A04020102020204" pitchFamily="34" charset="0"/>
              </a:rPr>
              <a:t>)</a:t>
            </a:r>
            <a:r>
              <a:rPr lang="ru-RU" sz="2800" i="1" dirty="0" smtClean="0">
                <a:latin typeface="Arial Black" panose="020B0A04020102020204" pitchFamily="34" charset="0"/>
              </a:rPr>
              <a:t>, приносят плодотворную работу , вносят разнообразие ,  где меняется вид деятельности, происходит смена мизансцен, работа небольшими группами, происходит освоение новых форм обучения по нескольким направлениям!!!</a:t>
            </a:r>
            <a:br>
              <a:rPr lang="ru-RU" sz="2800" i="1" dirty="0" smtClean="0">
                <a:latin typeface="Arial Black" panose="020B0A04020102020204" pitchFamily="34" charset="0"/>
              </a:rPr>
            </a:br>
            <a:endParaRPr lang="ru-RU" sz="2800" i="1" dirty="0"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036950" y="5873137"/>
            <a:ext cx="877452" cy="874528"/>
          </a:xfrm>
          <a:prstGeom prst="rect">
            <a:avLst/>
          </a:prstGeom>
        </p:spPr>
      </p:pic>
      <p:pic>
        <p:nvPicPr>
          <p:cNvPr id="6" name="Picture 4" descr="Сладкая мелодия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30694" y="411046"/>
            <a:ext cx="2715426" cy="142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55161" y="3661902"/>
            <a:ext cx="5139373" cy="2889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1990" y="5346285"/>
            <a:ext cx="2024047" cy="10668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51196" y="5588000"/>
            <a:ext cx="651426" cy="6514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9828503">
            <a:off x="10531272" y="-65765"/>
            <a:ext cx="1282170" cy="12821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34746" y="3957903"/>
            <a:ext cx="535751" cy="4762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54402" y="6162154"/>
            <a:ext cx="962067" cy="8551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98461" y="3255460"/>
            <a:ext cx="1097375" cy="9754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933" y="2714093"/>
            <a:ext cx="534683" cy="54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639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643" y="-30780"/>
            <a:ext cx="11918713" cy="69195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890" y="0"/>
            <a:ext cx="10515600" cy="1325563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Виды мастер - классов</a:t>
            </a:r>
            <a:endParaRPr lang="ru-RU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8890" y="1168724"/>
            <a:ext cx="10515600" cy="4351338"/>
          </a:xfrm>
        </p:spPr>
        <p:txBody>
          <a:bodyPr/>
          <a:lstStyle/>
          <a:p>
            <a:pPr algn="just"/>
            <a:r>
              <a:rPr lang="ru-RU" i="1" dirty="0" smtClean="0">
                <a:latin typeface="Arial Black" panose="020B0A04020102020204" pitchFamily="34" charset="0"/>
              </a:rPr>
              <a:t>Деловые игры «Играем вместе!», «Учимся или играем!»;</a:t>
            </a:r>
          </a:p>
          <a:p>
            <a:pPr algn="just"/>
            <a:r>
              <a:rPr lang="ru-RU" i="1" dirty="0" smtClean="0">
                <a:latin typeface="Arial Black" panose="020B0A04020102020204" pitchFamily="34" charset="0"/>
              </a:rPr>
              <a:t>Мастер – класс с элементами сказкотерапии «Что за прелесть эти сказки!», «Путешествие по сказкам!»;</a:t>
            </a:r>
          </a:p>
          <a:p>
            <a:pPr algn="just"/>
            <a:r>
              <a:rPr lang="ru-RU" i="1" dirty="0" smtClean="0">
                <a:latin typeface="Arial Black" panose="020B0A04020102020204" pitchFamily="34" charset="0"/>
              </a:rPr>
              <a:t>Мастер – класс по физическому развитию «</a:t>
            </a:r>
            <a:r>
              <a:rPr lang="ru-RU" i="1" dirty="0">
                <a:latin typeface="Arial Black" panose="020B0A04020102020204" pitchFamily="34" charset="0"/>
              </a:rPr>
              <a:t>Т</a:t>
            </a:r>
            <a:r>
              <a:rPr lang="ru-RU" i="1" dirty="0" smtClean="0">
                <a:latin typeface="Arial Black" panose="020B0A04020102020204" pitchFamily="34" charset="0"/>
              </a:rPr>
              <a:t>анцы на степах», «Салки - догонялки»;</a:t>
            </a:r>
          </a:p>
          <a:p>
            <a:pPr algn="just"/>
            <a:r>
              <a:rPr lang="ru-RU" i="1" dirty="0" smtClean="0">
                <a:latin typeface="Arial Black" panose="020B0A04020102020204" pitchFamily="34" charset="0"/>
              </a:rPr>
              <a:t>Мастер – класс «Роль закаливающих процедур в младшем возрасте».</a:t>
            </a:r>
            <a:endParaRPr lang="ru-RU" i="1" dirty="0">
              <a:latin typeface="Arial Black" panose="020B0A04020102020204" pitchFamily="34" charset="0"/>
            </a:endParaRPr>
          </a:p>
        </p:txBody>
      </p:sp>
      <p:pic>
        <p:nvPicPr>
          <p:cNvPr id="5" name="Picture 4" descr="Сладкая мелодия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0580" y="5363222"/>
            <a:ext cx="2288819" cy="120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50016" y="4620733"/>
            <a:ext cx="1487055" cy="2156229"/>
          </a:xfrm>
          <a:prstGeom prst="rect">
            <a:avLst/>
          </a:prstGeom>
        </p:spPr>
      </p:pic>
      <p:pic>
        <p:nvPicPr>
          <p:cNvPr id="7" name="Picture 5" descr="Воздушные шары - клипарт в формате PNG на прозрачном фоне &quot; Выпускные фотокниги, детские портреты, свадебные фотоальбомы, фотоп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25623">
            <a:off x="4810481" y="4997108"/>
            <a:ext cx="1240798" cy="156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20513" y="5144655"/>
            <a:ext cx="635231" cy="6352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9828503">
            <a:off x="10561237" y="-472"/>
            <a:ext cx="1326505" cy="13265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9365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880" y="-61560"/>
            <a:ext cx="11918713" cy="69195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418" y="75189"/>
            <a:ext cx="10515600" cy="2073107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Мастер – класс </a:t>
            </a: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3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 использованием элементов сказкотерапии</a:t>
            </a:r>
            <a:r>
              <a:rPr lang="ru-RU" sz="4000" b="1" i="1" dirty="0" smtClean="0">
                <a:latin typeface="Arial Black" panose="020B0A04020102020204" pitchFamily="34" charset="0"/>
              </a:rPr>
              <a:t>     </a:t>
            </a:r>
            <a:r>
              <a:rPr lang="ru-RU" sz="3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Times New Roman" pitchFamily="18" charset="0"/>
              </a:rPr>
              <a:t>     </a:t>
            </a:r>
            <a:br>
              <a:rPr lang="ru-RU" sz="3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Times New Roman" pitchFamily="18" charset="0"/>
              </a:rPr>
            </a:br>
            <a:r>
              <a:rPr lang="ru-RU" sz="3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Times New Roman" pitchFamily="18" charset="0"/>
              </a:rPr>
              <a:t> </a:t>
            </a:r>
            <a:r>
              <a:rPr lang="ru-RU" sz="3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Times New Roman" pitchFamily="18" charset="0"/>
              </a:rPr>
              <a:t>        </a:t>
            </a:r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«Что за прелесть эти сказки!»</a:t>
            </a:r>
            <a:endParaRPr lang="ru-RU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9486" y="895927"/>
            <a:ext cx="11141364" cy="718520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b="1" i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endParaRPr lang="ru-RU" b="1" i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    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b="1" i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endParaRPr lang="ru-RU" b="1" i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Тихо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, тихо рядом сядем</a:t>
            </a:r>
            <a:b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снова сказка входит в дом.</a:t>
            </a:r>
            <a:b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Здесь герои оживают,</a:t>
            </a:r>
            <a:b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чудеса 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кругом 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витают!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45953" y="4195973"/>
            <a:ext cx="2304454" cy="24737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5352" y="5181604"/>
            <a:ext cx="3001736" cy="1582240"/>
          </a:xfrm>
          <a:prstGeom prst="rect">
            <a:avLst/>
          </a:prstGeom>
        </p:spPr>
      </p:pic>
      <p:pic>
        <p:nvPicPr>
          <p:cNvPr id="9" name="Объект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9954" y="1742887"/>
            <a:ext cx="2242119" cy="2056291"/>
          </a:xfrm>
          <a:prstGeom prst="ellipse">
            <a:avLst/>
          </a:prstGeom>
          <a:ln>
            <a:solidFill>
              <a:srgbClr val="7030A0"/>
            </a:solidFill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37752" y="5334004"/>
            <a:ext cx="3001736" cy="15822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527" y="5087447"/>
            <a:ext cx="3001736" cy="15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423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225" y="0"/>
            <a:ext cx="11918713" cy="69195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655" y="365125"/>
            <a:ext cx="11175999" cy="1806343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Организационный момент</a:t>
            </a:r>
            <a:br>
              <a:rPr lang="ru-RU" sz="3200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200" i="1" dirty="0" smtClean="0">
                <a:latin typeface="Arial Black" panose="020B0A04020102020204" pitchFamily="34" charset="0"/>
              </a:rPr>
              <a:t>Каждый мастер класс – нужно построить так, чтобы сразу приковать внимание участников, необычностью, яркостью !!!</a:t>
            </a:r>
            <a:endParaRPr lang="ru-RU" sz="3200" i="1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5674" y="2252845"/>
            <a:ext cx="7232073" cy="3378125"/>
          </a:xfrm>
        </p:spPr>
        <p:txBody>
          <a:bodyPr>
            <a:normAutofit fontScale="92500" lnSpcReduction="20000"/>
          </a:bodyPr>
          <a:lstStyle/>
          <a:p>
            <a:pPr algn="ctr"/>
            <a:endParaRPr lang="ru-RU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 </a:t>
            </a:r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сказке ложь, </a:t>
            </a:r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…</a:t>
            </a:r>
            <a:endParaRPr lang="ru-RU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 золотом крыльце сидели…</a:t>
            </a:r>
          </a:p>
          <a:p>
            <a:pPr algn="ctr"/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 жили они…</a:t>
            </a:r>
          </a:p>
          <a:p>
            <a:pPr algn="ctr"/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 я там был…</a:t>
            </a:r>
          </a:p>
          <a:p>
            <a:pPr algn="ctr"/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Вот и сказке конец….</a:t>
            </a:r>
          </a:p>
          <a:p>
            <a:pPr algn="r"/>
            <a:endParaRPr lang="ru-RU" b="1" i="1" dirty="0" smtClean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marL="0" indent="0" algn="r">
              <a:buNone/>
            </a:pPr>
            <a:r>
              <a:rPr lang="ru-RU" b="1" i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endParaRPr lang="ru-RU" b="1" i="1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endParaRPr lang="ru-RU" dirty="0"/>
          </a:p>
        </p:txBody>
      </p:sp>
      <p:pic>
        <p:nvPicPr>
          <p:cNvPr id="6" name="Picture 4" descr="Сладкая мелодия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0580" y="5363222"/>
            <a:ext cx="2288819" cy="120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Воздушные шары - клипарт в формате PNG на прозрачном фоне &quot; Выпускные фотокниги, детские портреты, свадебные фотоальбомы, фотоп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25623">
            <a:off x="4981671" y="5325123"/>
            <a:ext cx="812865" cy="102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Сладкая мелодия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424" y="4702210"/>
            <a:ext cx="2288819" cy="120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05455" y="3910029"/>
            <a:ext cx="2754542" cy="29138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447" y="6257524"/>
            <a:ext cx="790689" cy="702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0302" y="6216350"/>
            <a:ext cx="790689" cy="702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32534" y="5697100"/>
            <a:ext cx="790689" cy="702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19642" y="1"/>
            <a:ext cx="1108364" cy="110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7337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406" y="0"/>
            <a:ext cx="11918713" cy="691956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382" y="230909"/>
            <a:ext cx="11628582" cy="535709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i="1" dirty="0">
                <a:latin typeface="Arial Black" panose="020B0A04020102020204" pitchFamily="34" charset="0"/>
              </a:rPr>
              <a:t>И</a:t>
            </a:r>
            <a:r>
              <a:rPr lang="ru-RU" sz="2400" b="1" i="1" dirty="0" smtClean="0">
                <a:latin typeface="Arial Black" panose="020B0A04020102020204" pitchFamily="34" charset="0"/>
              </a:rPr>
              <a:t>гра на сплочение  родительского коллектива, снятие напряжения, совместное действий, обсуждение, принятие решения.</a:t>
            </a:r>
          </a:p>
          <a:p>
            <a:pPr marL="0" indent="0" algn="just">
              <a:buNone/>
            </a:pPr>
            <a:r>
              <a:rPr lang="ru-RU" sz="2400" b="1" i="1" dirty="0" smtClean="0">
                <a:latin typeface="Arial Black" panose="020B0A04020102020204" pitchFamily="34" charset="0"/>
              </a:rPr>
              <a:t> Необычное задание, изготовить из обычных предметов (скотч, бумага, карандаш и т.д.) </a:t>
            </a:r>
            <a:r>
              <a:rPr lang="ru-RU" sz="24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«волшебного предмета» </a:t>
            </a:r>
            <a:r>
              <a:rPr lang="ru-RU" sz="2400" b="1" i="1" dirty="0" smtClean="0">
                <a:latin typeface="Arial Black" panose="020B0A04020102020204" pitchFamily="34" charset="0"/>
              </a:rPr>
              <a:t>- как например </a:t>
            </a:r>
            <a:r>
              <a:rPr lang="ru-RU" sz="24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«скатерть самобранка»,  </a:t>
            </a:r>
            <a:r>
              <a:rPr lang="ru-RU" sz="2400" b="1" i="1" dirty="0" smtClean="0">
                <a:latin typeface="Arial Black" panose="020B0A04020102020204" pitchFamily="34" charset="0"/>
              </a:rPr>
              <a:t>представить этот предмет (название, его волшебные необычные свойства).</a:t>
            </a:r>
          </a:p>
          <a:p>
            <a:pPr marL="0" indent="0" algn="just">
              <a:buNone/>
            </a:pPr>
            <a:endParaRPr lang="ru-RU" sz="24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600" dirty="0" smtClean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7209" y="3459780"/>
            <a:ext cx="4334632" cy="2438611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3952" y="4749562"/>
            <a:ext cx="2449073" cy="1290927"/>
          </a:xfrm>
          <a:prstGeom prst="rect">
            <a:avLst/>
          </a:prstGeom>
        </p:spPr>
      </p:pic>
      <p:pic>
        <p:nvPicPr>
          <p:cNvPr id="7" name="Picture 5" descr="Воздушные шары - клипарт в формате PNG на прозрачном фоне &quot; Выпускные фотокниги, детские портреты, свадебные фотоальбомы, фотоп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25623">
            <a:off x="4802187" y="4908693"/>
            <a:ext cx="1240798" cy="156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303909">
            <a:off x="11200908" y="701875"/>
            <a:ext cx="1082171" cy="10821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6644" y="5057484"/>
            <a:ext cx="1258025" cy="125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370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953</Words>
  <Application>Microsoft Office PowerPoint</Application>
  <PresentationFormat>Произвольный</PresentationFormat>
  <Paragraphs>85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«Мастер- класс - как действенная форма работы воспитателя ДОУ и семьи,  в рамках реализации  ФГОС ДО »</vt:lpstr>
      <vt:lpstr>Слайд 2</vt:lpstr>
      <vt:lpstr>Слайд 3</vt:lpstr>
      <vt:lpstr>Совместно с педагогом,  со своим ребенком, родители осваивают определенные формы обучения, например, нетрадиционные методы рисования, увлекательные спортивные упражнения, нетрадиционные приемы развития музыкальных творческих способностей. </vt:lpstr>
      <vt:lpstr>Опираясь на свой опыт, я пришла к выводу, что привлечение узких специалистов (логопед, психолог), приносят плодотворную работу , вносят разнообразие ,  где меняется вид деятельности, происходит смена мизансцен, работа небольшими группами, происходит освоение новых форм обучения по нескольким направлениям!!! </vt:lpstr>
      <vt:lpstr>Виды мастер - классов</vt:lpstr>
      <vt:lpstr>Мастер – класс  с использованием элементов сказкотерапии                    «Что за прелесть эти сказки!»</vt:lpstr>
      <vt:lpstr>Организационный момент Каждый мастер класс – нужно построить так, чтобы сразу приковать внимание участников, необычностью, яркостью !!!</vt:lpstr>
      <vt:lpstr>Слайд 9</vt:lpstr>
      <vt:lpstr>Слайд 10</vt:lpstr>
      <vt:lpstr>СКАЗКА О ТОМ,  ЧТО ЕСЛИ УЖ ПРИДУМАЛ ПАРОЛЬ,  ТАК СЛЕДИ ЗА ТЕМ,  ЧТОБЫ НИКТО НЕ УЗНАЛ!!!</vt:lpstr>
      <vt:lpstr>Слайд 12</vt:lpstr>
      <vt:lpstr>СКАЗКА «ВОЛШЕБНЫЕ ЦВЕТЫ»</vt:lpstr>
      <vt:lpstr>Слайд 14</vt:lpstr>
      <vt:lpstr>Слайд 15</vt:lpstr>
      <vt:lpstr>Слайд 16</vt:lpstr>
      <vt:lpstr>Слайд 17</vt:lpstr>
      <vt:lpstr>Слайд 18</vt:lpstr>
      <vt:lpstr>Основные этапы</vt:lpstr>
      <vt:lpstr>Слайд 20</vt:lpstr>
      <vt:lpstr>Вот и сказке конец – а кто слушал молодец!</vt:lpstr>
      <vt:lpstr>Список литературы:</vt:lpstr>
      <vt:lpstr>Слайд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Арсенал</cp:lastModifiedBy>
  <cp:revision>93</cp:revision>
  <dcterms:created xsi:type="dcterms:W3CDTF">2020-08-31T05:31:52Z</dcterms:created>
  <dcterms:modified xsi:type="dcterms:W3CDTF">2021-02-12T06:07:44Z</dcterms:modified>
</cp:coreProperties>
</file>