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72" r:id="rId4"/>
    <p:sldId id="258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41" autoAdjust="0"/>
  </p:normalViewPr>
  <p:slideViewPr>
    <p:cSldViewPr>
      <p:cViewPr>
        <p:scale>
          <a:sx n="81" d="100"/>
          <a:sy n="81" d="100"/>
        </p:scale>
        <p:origin x="-335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261" y="404664"/>
            <a:ext cx="4013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ТЕМА:ДЕТСКОЕ ЭКСПЕРЕМЕНТИРОВАНИЕ В РАЗЛИЧНЫХ ВИДАХ ДЕЯТЕЛЬНОСТИ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1944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37968" y="4653136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АБДУЛЛАЕВА МАЙСАТ  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ЗАПИРОВНА МБДОУ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№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КОМБИНИРОВАННОГО ВИДА «РУСАЛОЧКА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 </a:t>
            </a:r>
            <a:endParaRPr lang="ru-RU" sz="2800" dirty="0"/>
          </a:p>
        </p:txBody>
      </p:sp>
      <p:pic>
        <p:nvPicPr>
          <p:cNvPr id="1026" name="Picture 2" descr="D:\2014-05-15 11.33.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77" y="1609367"/>
            <a:ext cx="4986448" cy="30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52"/>
            <a:ext cx="8901114" cy="3357587"/>
          </a:xfrm>
        </p:spPr>
        <p:txBody>
          <a:bodyPr>
            <a:noAutofit/>
          </a:bodyPr>
          <a:lstStyle/>
          <a:p>
            <a:pPr marL="720000" indent="411480">
              <a:buNone/>
            </a:pPr>
            <a:r>
              <a:rPr lang="ru-RU" sz="2800" i="1" dirty="0" smtClean="0"/>
              <a:t>Наблюдение является непременной составной частью любого эксперимента, так как с его помощью осуществляется восприятие хода работы и ее результатов. </a:t>
            </a:r>
          </a:p>
          <a:p>
            <a:pPr marL="720000" indent="411480">
              <a:buNone/>
            </a:pPr>
            <a:r>
              <a:rPr lang="ru-RU" sz="2800" i="1" dirty="0" smtClean="0"/>
              <a:t>Но само наблюдение может происходить и без эксперимента. Например, наблюдение за весенним пробуждением природы не связано с экспериментом, поскольку процесс развивается без участия человека.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4427984" cy="280831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3929089"/>
          </a:xfrm>
        </p:spPr>
        <p:txBody>
          <a:bodyPr/>
          <a:lstStyle/>
          <a:p>
            <a:pPr marL="720000" indent="411480">
              <a:buNone/>
            </a:pPr>
            <a:r>
              <a:rPr lang="ru-RU" sz="3600" i="1" dirty="0" smtClean="0"/>
              <a:t>Аналогичные взаимоотношения возникают между экспериментом и трудом. Труд  может не быть связанным с экспериментированием, но экспериментов без выполнения трудовых действий не бывает.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6912768" cy="299695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29676" cy="4214842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i="1" dirty="0" smtClean="0"/>
              <a:t>Очень тесно связаны между собой экспериментирование и развитие речи. Это хорошо прослеживается на всех этапах эксперимента – при формулировании цели, во время обсуждения метода и хода опыта, при подведении итога и словесном отчете об увиденном. </a:t>
            </a:r>
          </a:p>
          <a:p>
            <a:pPr marL="720000" indent="411480">
              <a:buNone/>
            </a:pPr>
            <a:r>
              <a:rPr lang="ru-RU" i="1" dirty="0" smtClean="0"/>
              <a:t>Необходимо отметить двусторонний характер этих связей. Умение четко выразить свою мысль (т.е. достаточно развитая речь) облегчает проведение опыта, в то время как пополнение знаний способствует развитию речи.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5321" y="3479815"/>
            <a:ext cx="2945438" cy="356388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4357717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i="1" dirty="0" smtClean="0"/>
              <a:t>Связь детского экспериментирования с изобразительной деятельностью тоже двусторонняя. Чем сильнее развиты изобразительные способности ребёнка, тем точнее  будет зарегистрирован результат природоведческого эксперимента. В то же время</a:t>
            </a:r>
            <a:r>
              <a:rPr lang="en-US" i="1" dirty="0" smtClean="0"/>
              <a:t>,</a:t>
            </a:r>
            <a:r>
              <a:rPr lang="ru-RU" i="1" dirty="0" smtClean="0"/>
              <a:t> чем глубже исполнитель изучает объект в процессе ознакомления с природой, тем точнее он передаст его детали во время изобразительной деятельности. Для обоих видов деятельности одинаково важны развитие наблюдательности и способность регистрировать увиденное.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824536" cy="2664296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071966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sz="3200" i="1" dirty="0" smtClean="0"/>
              <a:t>Не требует особого доказательства связь экспериментирования с формированием элементарных математических представлений.  Во время проведения опытов постоянно возникает необходимость считать, измерять, сравнивать, определять форму и размеры, производить иные операции.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2"/>
            <a:ext cx="5256584" cy="266429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3600" i="1" dirty="0" smtClean="0"/>
              <a:t>Все это придает математическим представлениям реальную значимость и способствует их осознанию. В то же время  владение математическими операциями облегчает экспериментирование.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5791" y="2923563"/>
            <a:ext cx="4112023" cy="33795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48756" cy="6572296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i="1" dirty="0" smtClean="0"/>
              <a:t>Психологами доказано, что у детей первых семи лет жизни мышление является наглядно-действенным и наглядно-образным. </a:t>
            </a:r>
          </a:p>
          <a:p>
            <a:pPr marL="720000" indent="411480">
              <a:buNone/>
            </a:pPr>
            <a:r>
              <a:rPr lang="ru-RU" i="1" dirty="0" smtClean="0"/>
              <a:t>Следовательно, педагогический процесс в детском саду в основном должен строиться на методах наглядных и практических. Особенно важно соблюдать этот принцип при осуществлении естественно - научного  и экологического образования. </a:t>
            </a:r>
          </a:p>
          <a:p>
            <a:pPr marL="720000" indent="411480">
              <a:buNone/>
            </a:pPr>
            <a:r>
              <a:rPr lang="ru-RU" i="1" dirty="0" smtClean="0"/>
              <a:t>Для того чтобы педагогический процесс был эффективным, в работе с детьми необходимо уделять большое внимание проведению наблюдений и экспериментов с объектами живой и неживой природы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2800" i="1" dirty="0" smtClean="0"/>
              <a:t> </a:t>
            </a:r>
            <a:r>
              <a:rPr lang="ru-RU" sz="3200" i="1" dirty="0" smtClean="0"/>
              <a:t>Главное достоинство экспериментирования заключается в том, что оно дает детям реальные представления о различных сторонах изучения объекта, о его взаимоотношениях с другими объектами и со средой обитания.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58909"/>
            <a:ext cx="5220072" cy="333550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9588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</a:t>
            </a:r>
            <a:r>
              <a:rPr lang="ru-RU" sz="3400" i="1" dirty="0" smtClean="0"/>
              <a:t>В процессе эксперимента идёт обогащение памяти ребёнка, активизируются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 </a:t>
            </a:r>
          </a:p>
          <a:p>
            <a:pPr marL="720000" indent="411480">
              <a:buNone/>
            </a:pPr>
            <a:endParaRPr lang="ru-RU" sz="3400" i="1" dirty="0"/>
          </a:p>
          <a:p>
            <a:pPr marL="720000" indent="411480">
              <a:buNone/>
            </a:pPr>
            <a:endParaRPr lang="ru-RU" sz="3400" i="1" dirty="0" smtClean="0"/>
          </a:p>
          <a:p>
            <a:pPr marL="720000" indent="411480">
              <a:buNone/>
            </a:pPr>
            <a:endParaRPr lang="ru-RU" sz="3400" i="1" dirty="0"/>
          </a:p>
          <a:p>
            <a:pPr marL="720000" indent="411480">
              <a:buNone/>
            </a:pPr>
            <a:endParaRPr lang="ru-RU" sz="3400" i="1" dirty="0" smtClean="0"/>
          </a:p>
          <a:p>
            <a:pPr marL="720000" indent="411480">
              <a:buNone/>
            </a:pPr>
            <a:r>
              <a:rPr lang="ru-RU" sz="3400" i="1" dirty="0" smtClean="0"/>
              <a:t>  </a:t>
            </a:r>
          </a:p>
          <a:p>
            <a:pPr marL="720000" indent="411480">
              <a:buNone/>
            </a:pPr>
            <a:endParaRPr lang="ru-RU" sz="3400" i="1" dirty="0"/>
          </a:p>
          <a:p>
            <a:pPr marL="720000" indent="411480">
              <a:buNone/>
            </a:pPr>
            <a:endParaRPr lang="ru-RU" sz="3400" i="1" dirty="0" smtClean="0"/>
          </a:p>
          <a:p>
            <a:pPr marL="720000" indent="411480">
              <a:buNone/>
            </a:pPr>
            <a:r>
              <a:rPr lang="ru-RU" sz="3400" i="1" dirty="0" smtClean="0"/>
              <a:t> Необходимость давать отчет об  увиденном,   формулировать обнаруженные закономерности и выводы стимулирует развитие речи. </a:t>
            </a:r>
          </a:p>
          <a:p>
            <a:pPr marL="720000" indent="411480">
              <a:buNone/>
            </a:pPr>
            <a:r>
              <a:rPr lang="ru-RU" sz="3400" i="1" dirty="0" smtClean="0"/>
              <a:t>Следствием является не только ознакомление ребенка с новыми фактами, но и накопление фонда умственных примеров и операций, которые рассматриваются как умственные умения.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192688" cy="26642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сишка\2014-02-07 11.39.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675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69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3600" i="1" dirty="0" smtClean="0"/>
              <a:t>Нельзя не отметить положительного влияния эксперимента на эмоциональную сферу ребёнка, на развитие творческих способностей, на формирование трудовых навыков и укрепление  здоровья за счёт повышения общего уровня двигательной активности. </a:t>
            </a:r>
            <a:endParaRPr lang="ru-RU" sz="3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936" y="3315409"/>
            <a:ext cx="2737497" cy="42853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4071965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sz="3500" i="1" dirty="0" smtClean="0"/>
              <a:t>Дети очень любят экспериментировать</a:t>
            </a:r>
            <a:r>
              <a:rPr lang="en-US" sz="3500" i="1" dirty="0" smtClean="0"/>
              <a:t>.  </a:t>
            </a:r>
            <a:r>
              <a:rPr lang="ru-RU" sz="3500" i="1" dirty="0" smtClean="0"/>
              <a:t>Это объясняется тем </a:t>
            </a:r>
            <a:r>
              <a:rPr lang="en-US" sz="3500" i="1" dirty="0" smtClean="0"/>
              <a:t>,</a:t>
            </a:r>
            <a:r>
              <a:rPr lang="ru-RU" sz="3500" i="1" dirty="0" smtClean="0"/>
              <a:t> что в дошкольном возрасте метод экспериментирования является  ведущим, а в первые три года –практически единственным способом познания мира. Своими корнями экспериментирование уходит в манипулирование предметами, о чем неоднократно говорил Л.С. </a:t>
            </a:r>
            <a:r>
              <a:rPr lang="ru-RU" sz="3500" i="1" dirty="0" err="1" smtClean="0"/>
              <a:t>Выготский</a:t>
            </a:r>
            <a:r>
              <a:rPr lang="ru-RU" sz="3500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7143" y="4078018"/>
            <a:ext cx="2594176" cy="273630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3786213"/>
          </a:xfrm>
        </p:spPr>
        <p:txBody>
          <a:bodyPr>
            <a:normAutofit fontScale="85000" lnSpcReduction="20000"/>
          </a:bodyPr>
          <a:lstStyle/>
          <a:p>
            <a:pPr marL="720000" indent="411480">
              <a:buNone/>
            </a:pPr>
            <a:r>
              <a:rPr lang="ru-RU" sz="4200" i="1" dirty="0" smtClean="0"/>
              <a:t>При формировании основ естественнонаучных  и экологических понятий экспериментирование можно рассматривать как метод, близкий к идеальному.  Знания, почерпнутые не из книг, а добытые самостоятельно, всегда являются осознанными  и более прочными.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8933" y="2627503"/>
            <a:ext cx="3334365" cy="482453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29676" cy="4000528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sz="3600" i="1" dirty="0" smtClean="0"/>
              <a:t>Детское экспериментирование – это не изолированный от других вид деятельности. </a:t>
            </a:r>
          </a:p>
          <a:p>
            <a:pPr marL="720000" indent="411480">
              <a:buNone/>
            </a:pPr>
            <a:r>
              <a:rPr lang="ru-RU" sz="3600" i="1" dirty="0" smtClean="0"/>
              <a:t>Оно тесно связано со всеми видами деятельности, и в первую очередь с такими, как наблюдение и труд.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5922" y="2750996"/>
            <a:ext cx="3012195" cy="468052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611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</dc:creator>
  <cp:lastModifiedBy>RePack by Diakov</cp:lastModifiedBy>
  <cp:revision>40</cp:revision>
  <dcterms:modified xsi:type="dcterms:W3CDTF">2015-01-16T18:08:43Z</dcterms:modified>
</cp:coreProperties>
</file>