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8" r:id="rId4"/>
    <p:sldId id="283" r:id="rId5"/>
    <p:sldId id="264" r:id="rId6"/>
    <p:sldId id="277" r:id="rId7"/>
    <p:sldId id="266" r:id="rId8"/>
    <p:sldId id="265" r:id="rId9"/>
    <p:sldId id="276" r:id="rId10"/>
    <p:sldId id="267" r:id="rId11"/>
    <p:sldId id="268" r:id="rId12"/>
    <p:sldId id="284" r:id="rId13"/>
    <p:sldId id="270" r:id="rId14"/>
    <p:sldId id="271" r:id="rId15"/>
    <p:sldId id="295" r:id="rId16"/>
    <p:sldId id="297" r:id="rId17"/>
    <p:sldId id="291" r:id="rId18"/>
    <p:sldId id="292" r:id="rId19"/>
    <p:sldId id="272" r:id="rId20"/>
    <p:sldId id="275" r:id="rId21"/>
    <p:sldId id="298" r:id="rId22"/>
    <p:sldId id="278" r:id="rId23"/>
    <p:sldId id="279" r:id="rId24"/>
    <p:sldId id="299" r:id="rId25"/>
    <p:sldId id="300" r:id="rId26"/>
    <p:sldId id="302" r:id="rId27"/>
    <p:sldId id="303" r:id="rId28"/>
    <p:sldId id="281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010"/>
    <a:srgbClr val="24F86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4364" autoAdjust="0"/>
  </p:normalViewPr>
  <p:slideViewPr>
    <p:cSldViewPr>
      <p:cViewPr varScale="1">
        <p:scale>
          <a:sx n="83" d="100"/>
          <a:sy n="83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F9176-BC68-469C-929E-6E9CE8DE567B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65A7BE-63DF-400E-AAEA-AD2879F38F9A}">
      <dgm:prSet phldrT="[Текст]" custT="1"/>
      <dgm:spPr>
        <a:solidFill>
          <a:srgbClr val="00B050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Познание</a:t>
          </a:r>
        </a:p>
      </dgm:t>
    </dgm:pt>
    <dgm:pt modelId="{0841AB67-2AA8-4EB6-AAB9-4888B0957F43}" type="parTrans" cxnId="{FF72178C-3E96-424B-AE48-1AAEF17A5B3B}">
      <dgm:prSet/>
      <dgm:spPr/>
      <dgm:t>
        <a:bodyPr/>
        <a:lstStyle/>
        <a:p>
          <a:endParaRPr lang="ru-RU"/>
        </a:p>
      </dgm:t>
    </dgm:pt>
    <dgm:pt modelId="{63FD88FA-6EED-49AE-BEB9-714ACE0F2BE7}" type="sibTrans" cxnId="{FF72178C-3E96-424B-AE48-1AAEF17A5B3B}">
      <dgm:prSet/>
      <dgm:spPr/>
      <dgm:t>
        <a:bodyPr/>
        <a:lstStyle/>
        <a:p>
          <a:endParaRPr lang="ru-RU"/>
        </a:p>
      </dgm:t>
    </dgm:pt>
    <dgm:pt modelId="{BCD13319-0FCD-4DC7-91F1-774C0DD74E46}">
      <dgm:prSet phldrT="[Текст]" custT="1"/>
      <dgm:spPr>
        <a:solidFill>
          <a:srgbClr val="FFFF00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Интерес</a:t>
          </a:r>
        </a:p>
      </dgm:t>
    </dgm:pt>
    <dgm:pt modelId="{321A60E6-CF9C-41C7-AF86-232EDF4591E4}" type="parTrans" cxnId="{D59DBA22-473E-4588-AE5E-10B979100E6E}">
      <dgm:prSet/>
      <dgm:spPr/>
      <dgm:t>
        <a:bodyPr/>
        <a:lstStyle/>
        <a:p>
          <a:endParaRPr lang="ru-RU"/>
        </a:p>
      </dgm:t>
    </dgm:pt>
    <dgm:pt modelId="{170A2C0D-25F0-4472-BAC8-C438E2F7C527}" type="sibTrans" cxnId="{D59DBA22-473E-4588-AE5E-10B979100E6E}">
      <dgm:prSet/>
      <dgm:spPr/>
      <dgm:t>
        <a:bodyPr/>
        <a:lstStyle/>
        <a:p>
          <a:endParaRPr lang="ru-RU"/>
        </a:p>
      </dgm:t>
    </dgm:pt>
    <dgm:pt modelId="{7D7EE52F-303D-42E4-86AF-AC09B6FF72BE}">
      <dgm:prSet phldrT="[Текст]" custT="1"/>
      <dgm:spPr>
        <a:solidFill>
          <a:srgbClr val="00B0F0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Творчество</a:t>
          </a:r>
        </a:p>
      </dgm:t>
    </dgm:pt>
    <dgm:pt modelId="{75DCA79E-A9C4-4F4A-B6FF-97ECD4E7485E}" type="parTrans" cxnId="{DE12C568-77E7-4F50-B421-5E6750CF2512}">
      <dgm:prSet/>
      <dgm:spPr/>
      <dgm:t>
        <a:bodyPr/>
        <a:lstStyle/>
        <a:p>
          <a:endParaRPr lang="ru-RU"/>
        </a:p>
      </dgm:t>
    </dgm:pt>
    <dgm:pt modelId="{1A2B52E6-27F6-40C0-A63A-15332640A324}" type="sibTrans" cxnId="{DE12C568-77E7-4F50-B421-5E6750CF2512}">
      <dgm:prSet/>
      <dgm:spPr/>
      <dgm:t>
        <a:bodyPr/>
        <a:lstStyle/>
        <a:p>
          <a:endParaRPr lang="ru-RU"/>
        </a:p>
      </dgm:t>
    </dgm:pt>
    <dgm:pt modelId="{370E81D7-5C48-47DD-8B73-4F21B7799883}">
      <dgm:prSet phldrT="[Текст]" custT="1"/>
      <dgm:spPr/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А</a:t>
          </a:r>
        </a:p>
      </dgm:t>
    </dgm:pt>
    <dgm:pt modelId="{D66D31ED-2167-4999-8002-606F56989D99}" type="sibTrans" cxnId="{EC07703D-3009-4B6B-A2DB-243E8730DA50}">
      <dgm:prSet/>
      <dgm:spPr/>
      <dgm:t>
        <a:bodyPr/>
        <a:lstStyle/>
        <a:p>
          <a:endParaRPr lang="ru-RU"/>
        </a:p>
      </dgm:t>
    </dgm:pt>
    <dgm:pt modelId="{50E48831-EB09-4F94-8673-7364C83FBB9D}" type="parTrans" cxnId="{EC07703D-3009-4B6B-A2DB-243E8730DA50}">
      <dgm:prSet/>
      <dgm:spPr/>
      <dgm:t>
        <a:bodyPr/>
        <a:lstStyle/>
        <a:p>
          <a:endParaRPr lang="ru-RU"/>
        </a:p>
      </dgm:t>
    </dgm:pt>
    <dgm:pt modelId="{0C95297C-A3D1-4B0C-A0B4-6D5ED2BD0CFB}" type="pres">
      <dgm:prSet presAssocID="{B55F9176-BC68-469C-929E-6E9CE8DE567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4363D1-24A8-4ACE-9DC9-2D7F8631A221}" type="pres">
      <dgm:prSet presAssocID="{B55F9176-BC68-469C-929E-6E9CE8DE567B}" presName="ellipse" presStyleLbl="trBgShp" presStyleIdx="0" presStyleCnt="1" custFlipVert="0" custFlipHor="1" custScaleX="1024" custScaleY="17401" custLinFactNeighborX="2487" custLinFactNeighborY="85301"/>
      <dgm:spPr/>
    </dgm:pt>
    <dgm:pt modelId="{1DF79323-70BB-4F7C-85FC-98D7B909AB0C}" type="pres">
      <dgm:prSet presAssocID="{B55F9176-BC68-469C-929E-6E9CE8DE567B}" presName="arrow1" presStyleLbl="fgShp" presStyleIdx="0" presStyleCnt="1" custFlipVert="1" custFlipHor="1" custScaleX="7745" custScaleY="51577" custLinFactY="-85082" custLinFactNeighborX="-38932" custLinFactNeighborY="-100000"/>
      <dgm:spPr/>
    </dgm:pt>
    <dgm:pt modelId="{6AE8DDD0-F601-4B50-9BB6-CA8845376ACB}" type="pres">
      <dgm:prSet presAssocID="{B55F9176-BC68-469C-929E-6E9CE8DE567B}" presName="rectangle" presStyleLbl="revTx" presStyleIdx="0" presStyleCnt="1" custScaleX="34088" custScaleY="38493" custLinFactNeighborX="-5162" custLinFactNeighborY="-24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5ABAC-04E5-4755-839A-D6635E1B8869}" type="pres">
      <dgm:prSet presAssocID="{BCD13319-0FCD-4DC7-91F1-774C0DD74E46}" presName="item1" presStyleLbl="node1" presStyleIdx="0" presStyleCnt="3" custScaleX="176417" custScaleY="163099" custLinFactNeighborX="-28155" custLinFactNeighborY="60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60C60-6324-40A6-AE24-A2CCE7AB3CF7}" type="pres">
      <dgm:prSet presAssocID="{7D7EE52F-303D-42E4-86AF-AC09B6FF72BE}" presName="item2" presStyleLbl="node1" presStyleIdx="1" presStyleCnt="3" custScaleX="172379" custScaleY="148655" custLinFactNeighborX="-52023" custLinFactNeighborY="33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C8377-220D-4AB4-8F8A-5AD90ADD2F45}" type="pres">
      <dgm:prSet presAssocID="{370E81D7-5C48-47DD-8B73-4F21B7799883}" presName="item3" presStyleLbl="node1" presStyleIdx="2" presStyleCnt="3" custScaleX="178993" custScaleY="157456" custLinFactNeighborX="24196" custLinFactNeighborY="62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C8699-34CC-4E18-9335-659094928035}" type="pres">
      <dgm:prSet presAssocID="{B55F9176-BC68-469C-929E-6E9CE8DE567B}" presName="funnel" presStyleLbl="trAlignAcc1" presStyleIdx="0" presStyleCnt="1" custScaleX="148595" custScaleY="100645" custLinFactNeighborX="-6659" custLinFactNeighborY="23586"/>
      <dgm:spPr>
        <a:ln>
          <a:solidFill>
            <a:srgbClr val="FF0000"/>
          </a:solidFill>
        </a:ln>
      </dgm:spPr>
    </dgm:pt>
  </dgm:ptLst>
  <dgm:cxnLst>
    <dgm:cxn modelId="{17294042-CB7E-43EE-ACB0-F3110FEE9F86}" type="presOf" srcId="{7D7EE52F-303D-42E4-86AF-AC09B6FF72BE}" destId="{9A75ABAC-04E5-4755-839A-D6635E1B8869}" srcOrd="0" destOrd="0" presId="urn:microsoft.com/office/officeart/2005/8/layout/funnel1"/>
    <dgm:cxn modelId="{D59DBA22-473E-4588-AE5E-10B979100E6E}" srcId="{B55F9176-BC68-469C-929E-6E9CE8DE567B}" destId="{BCD13319-0FCD-4DC7-91F1-774C0DD74E46}" srcOrd="1" destOrd="0" parTransId="{321A60E6-CF9C-41C7-AF86-232EDF4591E4}" sibTransId="{170A2C0D-25F0-4472-BAC8-C438E2F7C527}"/>
    <dgm:cxn modelId="{6108CA27-C1F6-41E6-8F6E-9AB4440F8F35}" type="presOf" srcId="{4465A7BE-63DF-400E-AAEA-AD2879F38F9A}" destId="{276C8377-220D-4AB4-8F8A-5AD90ADD2F45}" srcOrd="0" destOrd="0" presId="urn:microsoft.com/office/officeart/2005/8/layout/funnel1"/>
    <dgm:cxn modelId="{E3C4BC2C-7A19-422C-A35B-B0E7F00479DD}" type="presOf" srcId="{B55F9176-BC68-469C-929E-6E9CE8DE567B}" destId="{0C95297C-A3D1-4B0C-A0B4-6D5ED2BD0CFB}" srcOrd="0" destOrd="0" presId="urn:microsoft.com/office/officeart/2005/8/layout/funnel1"/>
    <dgm:cxn modelId="{FF72178C-3E96-424B-AE48-1AAEF17A5B3B}" srcId="{B55F9176-BC68-469C-929E-6E9CE8DE567B}" destId="{4465A7BE-63DF-400E-AAEA-AD2879F38F9A}" srcOrd="0" destOrd="0" parTransId="{0841AB67-2AA8-4EB6-AAB9-4888B0957F43}" sibTransId="{63FD88FA-6EED-49AE-BEB9-714ACE0F2BE7}"/>
    <dgm:cxn modelId="{DE12C568-77E7-4F50-B421-5E6750CF2512}" srcId="{B55F9176-BC68-469C-929E-6E9CE8DE567B}" destId="{7D7EE52F-303D-42E4-86AF-AC09B6FF72BE}" srcOrd="2" destOrd="0" parTransId="{75DCA79E-A9C4-4F4A-B6FF-97ECD4E7485E}" sibTransId="{1A2B52E6-27F6-40C0-A63A-15332640A324}"/>
    <dgm:cxn modelId="{24E45CEB-C001-4FE3-AAD9-19E6A3DC53F2}" type="presOf" srcId="{370E81D7-5C48-47DD-8B73-4F21B7799883}" destId="{6AE8DDD0-F601-4B50-9BB6-CA8845376ACB}" srcOrd="0" destOrd="0" presId="urn:microsoft.com/office/officeart/2005/8/layout/funnel1"/>
    <dgm:cxn modelId="{21C8FC07-FEA8-4E3E-8364-83801F027BDC}" type="presOf" srcId="{BCD13319-0FCD-4DC7-91F1-774C0DD74E46}" destId="{BD560C60-6324-40A6-AE24-A2CCE7AB3CF7}" srcOrd="0" destOrd="0" presId="urn:microsoft.com/office/officeart/2005/8/layout/funnel1"/>
    <dgm:cxn modelId="{EC07703D-3009-4B6B-A2DB-243E8730DA50}" srcId="{B55F9176-BC68-469C-929E-6E9CE8DE567B}" destId="{370E81D7-5C48-47DD-8B73-4F21B7799883}" srcOrd="3" destOrd="0" parTransId="{50E48831-EB09-4F94-8673-7364C83FBB9D}" sibTransId="{D66D31ED-2167-4999-8002-606F56989D99}"/>
    <dgm:cxn modelId="{2E571440-320A-4B0B-A8EF-C47E42A405DE}" type="presParOf" srcId="{0C95297C-A3D1-4B0C-A0B4-6D5ED2BD0CFB}" destId="{7A4363D1-24A8-4ACE-9DC9-2D7F8631A221}" srcOrd="0" destOrd="0" presId="urn:microsoft.com/office/officeart/2005/8/layout/funnel1"/>
    <dgm:cxn modelId="{09634BA5-D616-4059-BA86-8DDE792D1536}" type="presParOf" srcId="{0C95297C-A3D1-4B0C-A0B4-6D5ED2BD0CFB}" destId="{1DF79323-70BB-4F7C-85FC-98D7B909AB0C}" srcOrd="1" destOrd="0" presId="urn:microsoft.com/office/officeart/2005/8/layout/funnel1"/>
    <dgm:cxn modelId="{5D2C4729-953C-4C7E-A6BA-9F617A98015A}" type="presParOf" srcId="{0C95297C-A3D1-4B0C-A0B4-6D5ED2BD0CFB}" destId="{6AE8DDD0-F601-4B50-9BB6-CA8845376ACB}" srcOrd="2" destOrd="0" presId="urn:microsoft.com/office/officeart/2005/8/layout/funnel1"/>
    <dgm:cxn modelId="{507D7E51-835E-478B-8A71-4A11F56EAB3D}" type="presParOf" srcId="{0C95297C-A3D1-4B0C-A0B4-6D5ED2BD0CFB}" destId="{9A75ABAC-04E5-4755-839A-D6635E1B8869}" srcOrd="3" destOrd="0" presId="urn:microsoft.com/office/officeart/2005/8/layout/funnel1"/>
    <dgm:cxn modelId="{41898D4D-A907-4FD3-833A-5FBA9C7C1BDC}" type="presParOf" srcId="{0C95297C-A3D1-4B0C-A0B4-6D5ED2BD0CFB}" destId="{BD560C60-6324-40A6-AE24-A2CCE7AB3CF7}" srcOrd="4" destOrd="0" presId="urn:microsoft.com/office/officeart/2005/8/layout/funnel1"/>
    <dgm:cxn modelId="{69CDB852-4BAF-41CB-AB2E-791316AC050B}" type="presParOf" srcId="{0C95297C-A3D1-4B0C-A0B4-6D5ED2BD0CFB}" destId="{276C8377-220D-4AB4-8F8A-5AD90ADD2F45}" srcOrd="5" destOrd="0" presId="urn:microsoft.com/office/officeart/2005/8/layout/funnel1"/>
    <dgm:cxn modelId="{927CB684-8BB5-488E-856B-6C81C978E8AC}" type="presParOf" srcId="{0C95297C-A3D1-4B0C-A0B4-6D5ED2BD0CFB}" destId="{EDCC8699-34CC-4E18-9335-65909492803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BD69234-7BE0-453F-8CD1-20DD31709401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428E7F-1425-413F-897C-AE206307A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22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DF3C0-1A7D-4BB4-83A9-AE538AFA8FE6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6A85-9214-494E-945F-BCF1923B9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11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EBB4-D7B5-4C0B-83BB-073B57D46497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B8BC1-55C7-4EE8-A2B2-170D307E0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B9D2C-7948-4D66-A3DF-A8EE278B0466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B2A09-D568-48E7-A385-B6AF252F1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0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9639D-BC04-420D-B9FB-C0C09749CBDA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FF784-0EDE-41D6-A9BE-86662B991D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5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39C74-9122-46F8-9651-E8324A7A964B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3FF0A-7FE9-4A6E-9D8A-A194AB69F4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5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9F3F-5F42-41FA-B693-559D53EA531E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44B75-3361-4561-A4A8-824BFEE86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3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EDA12-C7D1-4FB3-AB2D-6466DE796F53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404A1-A25D-41F2-BB7D-1E0A8B493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4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A1305-ED69-4C80-A5AD-92C06494BB76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C8689-48D7-4717-BBFB-B7BF33987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2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90EFD-6B48-43A3-B4F9-E0D5AFB188B8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939C6-2455-4852-9DF4-ED12EB4E8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4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C97E8-F465-481E-BC19-16CCD4CD7357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7D60-E3B1-4FB5-ABFD-A9F40B26E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5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4699E-C5CF-4D4A-932D-87726409DED0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8615E-3FD3-42ED-BFFB-13957C986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9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524F3A-6DA0-40EB-90EE-D31C18EE2334}" type="datetimeFigureOut">
              <a:rPr lang="ru-RU"/>
              <a:pPr>
                <a:defRPr/>
              </a:pPr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C636EB-4FA7-4D1E-B37A-484D5622B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285875" y="2780929"/>
            <a:ext cx="7358063" cy="2546722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«РАЗВИВАЮЩИЕ ИГРЫ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В.В. ВОСКОБОВИЧА»</a:t>
            </a:r>
            <a:endParaRPr lang="ru-RU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5517232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Воспитатели: М. В. Давыдова,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М. Ю. Шашкина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692696"/>
            <a:ext cx="6696744" cy="6696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Задачи технологии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Развитие у ребенка познавательного интереса, желания и потребности узнать новое.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Развитие наблюдательности, исследовательского подхода к явлениям и объектам окружающей действительности.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Развитие воображения, креативности мышления (умение гибко, оригинально мыслить, видеть обыкновенный объект под новым углом зрения).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Гармоничное, сбалансированное развитие у детей эмоционально-образного и логического начала.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Формирование базисных представлений (об окружающем мире, математических), речевых умений.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6. Развитие мелкой моторики и всех психических процессов.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822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52536" y="2060848"/>
            <a:ext cx="9684568" cy="1143000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Самые популярные игры В.В.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Коврограф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Ларчик»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domateplo.com/pics/Kovrograf_Larchik_Voskobovich_o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5689" r="5970" b="7074"/>
          <a:stretch/>
        </p:blipFill>
        <p:spPr bwMode="auto">
          <a:xfrm>
            <a:off x="2137827" y="2924944"/>
            <a:ext cx="4903841" cy="382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27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48880"/>
            <a:ext cx="4725144" cy="4725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1844824"/>
            <a:ext cx="2543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36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Геоконт</a:t>
            </a:r>
            <a:r>
              <a:rPr lang="ru-RU" sz="3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2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916832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Чудо-конструкторы: </a:t>
            </a:r>
          </a:p>
          <a:p>
            <a:pPr algn="ctr"/>
            <a:r>
              <a:rPr lang="ru-RU" sz="32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«Чудо крестики», «Чудо соты»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1513" r="16639" b="1399"/>
          <a:stretch/>
        </p:blipFill>
        <p:spPr>
          <a:xfrm rot="753728">
            <a:off x="5687876" y="3179724"/>
            <a:ext cx="2360695" cy="344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m.inteltoys.ru/granary/files/catalog/2010/01/2175_im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963" r="19229" b="2907"/>
          <a:stretch/>
        </p:blipFill>
        <p:spPr bwMode="auto">
          <a:xfrm rot="20822316">
            <a:off x="644685" y="3082560"/>
            <a:ext cx="2266331" cy="34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36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0528" y="148748"/>
            <a:ext cx="8229600" cy="11430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Чудо-крестики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mamapapa.toys/img/items/2939_1_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t="5994" r="15733" b="6103"/>
          <a:stretch/>
        </p:blipFill>
        <p:spPr bwMode="auto">
          <a:xfrm rot="21035346">
            <a:off x="357625" y="1492357"/>
            <a:ext cx="2290826" cy="335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6254" t="11467" r="14331" b="11016"/>
          <a:stretch/>
        </p:blipFill>
        <p:spPr>
          <a:xfrm rot="837344">
            <a:off x="4828614" y="1540562"/>
            <a:ext cx="2145773" cy="310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mamapapa.toys/img/items/2943_1_fu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t="10280" r="18930" b="11943"/>
          <a:stretch/>
        </p:blipFill>
        <p:spPr bwMode="auto">
          <a:xfrm>
            <a:off x="2627783" y="3268076"/>
            <a:ext cx="2326619" cy="325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8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9573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492195"/>
            <a:ext cx="6779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Математические корзинки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382" t="39741" r="10592" b="4831"/>
          <a:stretch/>
        </p:blipFill>
        <p:spPr>
          <a:xfrm rot="20940356">
            <a:off x="413611" y="1769979"/>
            <a:ext cx="4176464" cy="285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01" t="19086" r="35222" b="7383"/>
          <a:stretch/>
        </p:blipFill>
        <p:spPr>
          <a:xfrm rot="1084107">
            <a:off x="4768501" y="2485632"/>
            <a:ext cx="3373669" cy="404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45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250" y="1100"/>
            <a:ext cx="9252520" cy="693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84584" y="476672"/>
            <a:ext cx="77297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Кораблик «Плюх-плюх</a:t>
            </a:r>
          </a:p>
          <a:p>
            <a:pPr algn="ctr"/>
            <a:endParaRPr lang="ru-RU" sz="4000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Кораблик Брызг-брызг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64" l="4667" r="96667">
                        <a14:foregroundMark x1="4667" y1="81818" x2="4667" y2="81818"/>
                        <a14:foregroundMark x1="9833" y1="72000" x2="9833" y2="72000"/>
                        <a14:foregroundMark x1="92500" y1="13091" x2="93167" y2="72727"/>
                        <a14:foregroundMark x1="93167" y1="72727" x2="93000" y2="73818"/>
                        <a14:foregroundMark x1="92833" y1="12182" x2="92833" y2="12182"/>
                        <a14:foregroundMark x1="93000" y1="22545" x2="93000" y2="22545"/>
                        <a14:foregroundMark x1="96667" y1="86000" x2="96667" y2="86000"/>
                        <a14:foregroundMark x1="95833" y1="88909" x2="95833" y2="88909"/>
                        <a14:foregroundMark x1="84833" y1="92000" x2="84833" y2="92000"/>
                        <a14:foregroundMark x1="84833" y1="92000" x2="84833" y2="92000"/>
                        <a14:foregroundMark x1="63500" y1="92364" x2="63500" y2="9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62" y="3140968"/>
            <a:ext cx="4415912" cy="404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11" b="86640" l="10000" r="90000"/>
                    </a14:imgEffect>
                  </a14:imgLayer>
                </a14:imgProps>
              </a:ext>
            </a:extLst>
          </a:blip>
          <a:srcRect t="8082" b="4631"/>
          <a:stretch/>
        </p:blipFill>
        <p:spPr>
          <a:xfrm>
            <a:off x="1403648" y="-99392"/>
            <a:ext cx="4990719" cy="449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04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3965" y="274638"/>
            <a:ext cx="66903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 </a:t>
            </a:r>
          </a:p>
          <a:p>
            <a:pPr algn="ctr"/>
            <a:r>
              <a:rPr lang="ru-RU" sz="40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«Волшебная восьмерка»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6460" t="3930" r="26921" b="4240"/>
          <a:stretch/>
        </p:blipFill>
        <p:spPr>
          <a:xfrm rot="21114996">
            <a:off x="331648" y="1986027"/>
            <a:ext cx="2802706" cy="4415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993" t="5109" r="6765" b="8043"/>
          <a:stretch/>
        </p:blipFill>
        <p:spPr>
          <a:xfrm rot="759140">
            <a:off x="4315632" y="2515149"/>
            <a:ext cx="4014544" cy="395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121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" y="0"/>
            <a:ext cx="9144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40" y="476672"/>
            <a:ext cx="5578194" cy="1409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Волшебный квадрат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Воскобовича</a:t>
            </a:r>
            <a:endParaRPr lang="ru-RU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14" t="10631" r="1724" b="12478"/>
          <a:stretch/>
        </p:blipFill>
        <p:spPr>
          <a:xfrm rot="21045524">
            <a:off x="470941" y="2315008"/>
            <a:ext cx="3888432" cy="309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4681">
            <a:off x="4555901" y="2505792"/>
            <a:ext cx="3758947" cy="375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640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16832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Практическая часть</a:t>
            </a:r>
          </a:p>
          <a:p>
            <a:pPr algn="ctr"/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 с </a:t>
            </a:r>
            <a:r>
              <a:rPr lang="ru-RU" sz="2800" b="1" i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«Волшебным квадратом </a:t>
            </a:r>
            <a:r>
              <a:rPr lang="ru-RU" sz="2800" b="1" i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Воскобовича</a:t>
            </a:r>
            <a:r>
              <a:rPr lang="ru-RU" sz="2800" b="1" i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по мотивам сказки </a:t>
            </a:r>
            <a:r>
              <a:rPr lang="ru-RU" sz="2800" b="1" i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«Теремок»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19" t="50000" r="3419" b="1486"/>
          <a:stretch/>
        </p:blipFill>
        <p:spPr>
          <a:xfrm>
            <a:off x="539552" y="3719674"/>
            <a:ext cx="8064896" cy="2589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5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772816"/>
            <a:ext cx="8856984" cy="496855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повышение профессиональной компетентности воспитателей через использование инновационных игровых технологий при организации работы с детьми.</a:t>
            </a:r>
            <a:r>
              <a:rPr lang="ru-RU" sz="28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Задачи: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познакомить воспитателей с развивающими играми В. В. </a:t>
            </a:r>
            <a:r>
              <a:rPr lang="ru-RU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, их особенностями, формами и методами работы с играми;</a:t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- развивать творческий познавательный интерес к играм В. В. </a:t>
            </a:r>
            <a:r>
              <a:rPr lang="ru-RU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  <a:t>- закрепить теоретические знания в практической деятельности. </a:t>
            </a:r>
            <a:br>
              <a:rPr lang="ru-RU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1" b="98775" l="7489" r="89978">
                        <a14:foregroundMark x1="66520" y1="10131" x2="66520" y2="10131"/>
                        <a14:foregroundMark x1="67291" y1="6291" x2="67291" y2="6291"/>
                        <a14:foregroundMark x1="7489" y1="76879" x2="7489" y2="76879"/>
                        <a14:foregroundMark x1="57048" y1="98775" x2="57048" y2="987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18403"/>
            <a:ext cx="3059832" cy="412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43111"/>
            <a:ext cx="8370533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87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852936"/>
            <a:ext cx="6175783" cy="35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s://xn--80aavk2aha7f.xn--d1acj3b/wp-content/uploads/2012/06/1364-768x5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5" y="1556792"/>
            <a:ext cx="3707904" cy="28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78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артинки по запросу геоко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Рисунок 49" descr="C:\Users\Люда\AppData\Local\Microsoft\Windows\INetCache\Content.Word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78" y="3212976"/>
            <a:ext cx="636492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33" b="93500" l="10000" r="90000">
                        <a14:foregroundMark x1="50125" y1="93500" x2="50125" y2="93500"/>
                        <a14:foregroundMark x1="55375" y1="41333" x2="55375" y2="41333"/>
                        <a14:foregroundMark x1="67375" y1="9333" x2="67375" y2="9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3485" y="1584624"/>
            <a:ext cx="4715125" cy="329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800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62" descr="C:\Users\Люда\AppData\Local\Microsoft\Windows\INetCache\Content.Word\Слайд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603885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167" l="20649" r="76844">
                        <a14:foregroundMark x1="53097" y1="6333" x2="53097" y2="6333"/>
                        <a14:foregroundMark x1="75074" y1="4000" x2="75074" y2="4000"/>
                        <a14:foregroundMark x1="61947" y1="76833" x2="61947" y2="76833"/>
                        <a14:foregroundMark x1="61209" y1="76833" x2="61209" y2="76833"/>
                        <a14:foregroundMark x1="59587" y1="95167" x2="59587" y2="95167"/>
                      </a14:backgroundRemoval>
                    </a14:imgEffect>
                  </a14:imgLayer>
                </a14:imgProps>
              </a:ext>
            </a:extLst>
          </a:blip>
          <a:srcRect l="13732" r="15894"/>
          <a:stretch/>
        </p:blipFill>
        <p:spPr>
          <a:xfrm>
            <a:off x="-324544" y="-315416"/>
            <a:ext cx="3275562" cy="450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035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09" y="0"/>
            <a:ext cx="9156509" cy="68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0" b="89975" l="7326" r="90000">
                        <a14:foregroundMark x1="7326" y1="73935" x2="7326" y2="73935"/>
                        <a14:foregroundMark x1="17093" y1="62907" x2="17093" y2="62907"/>
                        <a14:foregroundMark x1="16628" y1="63158" x2="16628" y2="63158"/>
                        <a14:foregroundMark x1="16163" y1="63283" x2="16163" y2="63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8520" y="1628800"/>
            <a:ext cx="5243014" cy="486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0" b="93125" l="1125" r="96625">
                        <a14:foregroundMark x1="32875" y1="7500" x2="32875" y2="7500"/>
                        <a14:foregroundMark x1="50750" y1="11500" x2="51500" y2="11250"/>
                        <a14:foregroundMark x1="52625" y1="12250" x2="58750" y2="19500"/>
                        <a14:foregroundMark x1="37875" y1="7500" x2="50750" y2="11250"/>
                        <a14:foregroundMark x1="96625" y1="69875" x2="96625" y2="69875"/>
                        <a14:foregroundMark x1="92625" y1="72000" x2="87000" y2="72000"/>
                        <a14:foregroundMark x1="73125" y1="34125" x2="73125" y2="34125"/>
                        <a14:foregroundMark x1="71250" y1="31500" x2="71250" y2="31250"/>
                        <a14:foregroundMark x1="71250" y1="31250" x2="71250" y2="31250"/>
                        <a14:foregroundMark x1="51750" y1="93125" x2="51750" y2="93125"/>
                        <a14:foregroundMark x1="5625" y1="41375" x2="5625" y2="41375"/>
                        <a14:foregroundMark x1="17875" y1="40875" x2="17875" y2="40875"/>
                        <a14:foregroundMark x1="20375" y1="42375" x2="20875" y2="42375"/>
                        <a14:foregroundMark x1="1125" y1="59250" x2="1125" y2="59250"/>
                        <a14:foregroundMark x1="40125" y1="30375" x2="40125" y2="30375"/>
                        <a14:foregroundMark x1="40125" y1="30375" x2="40125" y2="30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4307" y="2309264"/>
            <a:ext cx="4179693" cy="417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8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1100" t="23540" r="31100" b="9680"/>
          <a:stretch/>
        </p:blipFill>
        <p:spPr>
          <a:xfrm>
            <a:off x="5148064" y="3717032"/>
            <a:ext cx="1224136" cy="2162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D49B86-83BB-4441-B2C1-C5532323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9"/>
            <a:ext cx="9223100" cy="6799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C8AB33-A29D-4D2B-B52F-E911CB083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0" t="10041" r="28080" b="5400"/>
          <a:stretch/>
        </p:blipFill>
        <p:spPr>
          <a:xfrm>
            <a:off x="5148064" y="4077072"/>
            <a:ext cx="1300622" cy="240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59934D-1353-4381-9048-B697204B1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4375" l="9940" r="93976">
                        <a14:foregroundMark x1="30120" y1="10313" x2="30120" y2="10313"/>
                        <a14:foregroundMark x1="30723" y1="9063" x2="30723" y2="9063"/>
                        <a14:foregroundMark x1="30723" y1="9063" x2="30723" y2="9063"/>
                        <a14:foregroundMark x1="45783" y1="5000" x2="45783" y2="5000"/>
                        <a14:foregroundMark x1="94277" y1="52188" x2="94277" y2="52188"/>
                        <a14:foregroundMark x1="9940" y1="29375" x2="9940" y2="29375"/>
                        <a14:foregroundMark x1="10542" y1="26875" x2="10542" y2="26875"/>
                        <a14:foregroundMark x1="9940" y1="26875" x2="9940" y2="26875"/>
                        <a14:foregroundMark x1="54819" y1="94375" x2="54819" y2="94375"/>
                        <a14:foregroundMark x1="34036" y1="94375" x2="34036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32856"/>
            <a:ext cx="4752528" cy="45807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27984" y="2492896"/>
            <a:ext cx="4572000" cy="3352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большой – для меня это важно … / неважно …</a:t>
            </a:r>
            <a:endParaRPr lang="ru-RU" sz="1200" dirty="0">
              <a:solidFill>
                <a:srgbClr val="1111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указательный - я получил конкретные рекомендации… / я не узнал для себя ничего нового…</a:t>
            </a:r>
            <a:endParaRPr lang="ru-RU" sz="1200" dirty="0">
              <a:solidFill>
                <a:srgbClr val="1111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 - мне было интересно, легко… / скучно, неинтересно, трудно (не понравилось)…</a:t>
            </a:r>
            <a:endParaRPr lang="ru-RU" sz="1200" dirty="0">
              <a:solidFill>
                <a:srgbClr val="1111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безымянный – моя оценка психологической атмосферы…</a:t>
            </a:r>
            <a:endParaRPr lang="ru-RU" sz="1200" dirty="0">
              <a:solidFill>
                <a:srgbClr val="1111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мизинец – буду применять…</a:t>
            </a:r>
            <a:endParaRPr lang="ru-RU" sz="1200" dirty="0">
              <a:solidFill>
                <a:srgbClr val="11111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6502678" cy="3562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72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Удачи в игре,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72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успехов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72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развитии!</a:t>
            </a:r>
            <a:endParaRPr lang="ru-RU" sz="7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661EAF-83EE-4EAB-928B-B8A1E1E39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597" y="2924944"/>
            <a:ext cx="5008089" cy="37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7272808" cy="5544616"/>
          </a:xfrm>
        </p:spPr>
        <p:txBody>
          <a:bodyPr/>
          <a:lstStyle/>
          <a:p>
            <a:pPr marL="0" indent="0" algn="ctr">
              <a:buNone/>
            </a:pP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В.А. Сухомлинский считал, </a:t>
            </a:r>
          </a:p>
          <a:p>
            <a:pPr marL="0" indent="0" algn="ctr">
              <a:buNone/>
            </a:pPr>
            <a: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что духовная жизнь ребенка полноценна лишь       тогда, когда он живет в мире игры, сказки, музыки, фантазии, творчества. Без того он – засушенный цветок.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2060848"/>
            <a:ext cx="8784976" cy="46805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История развивающей технологии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 время перестроечного дефицита петербургский инженер физик — Вячеслав Владимирович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пытаясь найти альтернативу обычным постсоветским игрушкам, натолкнулся на опыт Никитина и Зайцева, но решил пойти своим путем.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 появились его первые творческие игры:</a:t>
            </a:r>
          </a:p>
          <a:p>
            <a:pPr marL="0" indent="0">
              <a:buNone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ru-R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Геоконт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 «Игровой квадрат», «Цветовые часы».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Чуть позже был создан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</a:p>
          <a:p>
            <a:pPr marL="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ООО «Развивающие игры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» 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разработке, производству, внедрению и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распространению методик  развивающих и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коррекционных игр.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C8FA62C-5312-459B-B084-BDB6EBD2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43" y="3535754"/>
            <a:ext cx="2453852" cy="3212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1324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531" y="3881370"/>
            <a:ext cx="8229600" cy="1143000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Развивающие игры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основаны на трех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основных принципах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995457"/>
              </p:ext>
            </p:extLst>
          </p:nvPr>
        </p:nvGraphicFramePr>
        <p:xfrm>
          <a:off x="3054471" y="4436311"/>
          <a:ext cx="3240360" cy="2502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78207" y="2062931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Методика </a:t>
            </a:r>
            <a:r>
              <a:rPr lang="ru-RU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предполагает использование развивающей предметно-пространственной среды («Фиолетовый лес», «</a:t>
            </a:r>
            <a:r>
              <a:rPr lang="ru-RU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Коврограф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Ларчик»)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:\Users\%D0%93%D1%83%D1%80%D1%8B%D0%BB%D0%B5%D0%B2%D1%8B\Desktop\%D0%B2%D0%B8%D0%BA%D1%82%D0%BE%D1%80%D0%B8%D1%8F %D0%B3%D1%83%D1%80%D1%8B%D0%BB%D0%B5%D0%B2%D0%B0\0101_fioletovyy_les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808" y="0"/>
            <a:ext cx="3564384" cy="1916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4101" t="5999" r="5662" b="6001"/>
          <a:stretch/>
        </p:blipFill>
        <p:spPr>
          <a:xfrm>
            <a:off x="0" y="1"/>
            <a:ext cx="3563888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6696744" cy="547260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Плюсы и минусы технологии</a:t>
            </a:r>
          </a:p>
          <a:p>
            <a:pPr marL="0" lv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Плюсы:</a:t>
            </a:r>
          </a:p>
          <a:p>
            <a:pPr lvl="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Установление комфортного общения взрослого с ребёнком, занятия проходят непринуждённо.</a:t>
            </a:r>
          </a:p>
          <a:p>
            <a:pPr lvl="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Игры подходят для детей от 1 года до 7 лет, задания предполагают усложнение.</a:t>
            </a:r>
          </a:p>
          <a:p>
            <a:pPr lvl="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направлена на всестороннее развитие ребёнка: совершенствуются умственные и творческие способности.</a:t>
            </a:r>
          </a:p>
          <a:p>
            <a:pPr lvl="0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Минус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- это невозможность изготовить все игровые материалы своими руками.</a:t>
            </a:r>
          </a:p>
          <a:p>
            <a:pPr marL="0" indent="0">
              <a:buNone/>
            </a:pP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91938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348880"/>
            <a:ext cx="83529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Пять развивающих областей:</a:t>
            </a:r>
          </a:p>
          <a:p>
            <a:pPr algn="ctr"/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социально-коммуникативное развитие,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познавательное развитие,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речевое развитие,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художественно-эстетическое развитие,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физическое развитие.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9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196752"/>
            <a:ext cx="691276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3 блока развивающих игр:</a:t>
            </a:r>
          </a:p>
          <a:p>
            <a:pPr marL="0" indent="0">
              <a:buNone/>
            </a:pP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Универсальный блок 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Предметный блок 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Конструктивный блок </a:t>
            </a:r>
          </a:p>
        </p:txBody>
      </p:sp>
    </p:spTree>
    <p:extLst>
      <p:ext uri="{BB962C8B-B14F-4D97-AF65-F5344CB8AC3E}">
        <p14:creationId xmlns:p14="http://schemas.microsoft.com/office/powerpoint/2010/main" val="1784366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развивающих игр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Игры разработаны, исходя из интересов детей.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Широкий возрастной диапазон участников игр.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Многофункциональность развивающих игр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Воскобовича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Вариативность игровых заданий и упражнений.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Творческий потенциал каждой игры.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223694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2398</TotalTime>
  <Words>352</Words>
  <Application>Microsoft Office PowerPoint</Application>
  <PresentationFormat>Экран (4:3)</PresentationFormat>
  <Paragraphs>80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Symbol</vt:lpstr>
      <vt:lpstr>Times New Roman</vt:lpstr>
      <vt:lpstr>Wingdings</vt:lpstr>
      <vt:lpstr>Шаблон 2</vt:lpstr>
      <vt:lpstr> МАСТЕР-КЛАСС «РАЗВИВАЮЩИЕ ИГРЫ В.В. ВОСКОБОВИЧА»</vt:lpstr>
      <vt:lpstr> Цель: повышение профессиональной компетентности воспитателей через использование инновационных игровых технологий при организации работы с детьми. Задачи:  - познакомить воспитателей с развивающими играми В. В. Воскобовича, их особенностями, формами и методами работы с играми;  - развивать творческий познавательный интерес к играм В. В. Воскобовича;  - закрепить теоретические знания в практической деятельности.  </vt:lpstr>
      <vt:lpstr>Презентация PowerPoint</vt:lpstr>
      <vt:lpstr>Презентация PowerPoint</vt:lpstr>
      <vt:lpstr>Развивающие игры Воскобовича основаны на трех основных принципах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популярные игры В.В. Воскобовича «Коврограф Ларчик» </vt:lpstr>
      <vt:lpstr>Презентация PowerPoint</vt:lpstr>
      <vt:lpstr>Презентация PowerPoint</vt:lpstr>
      <vt:lpstr>Чудо-крестики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разработка  «Системно – деятельностный подход в построении работы с детьми раннего возраста, через включение сказки»</dc:title>
  <dc:creator>Людмила</dc:creator>
  <cp:lastModifiedBy>Шашкин</cp:lastModifiedBy>
  <cp:revision>190</cp:revision>
  <dcterms:created xsi:type="dcterms:W3CDTF">2013-10-28T09:06:51Z</dcterms:created>
  <dcterms:modified xsi:type="dcterms:W3CDTF">2019-11-11T16:07:10Z</dcterms:modified>
</cp:coreProperties>
</file>