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93" r:id="rId3"/>
    <p:sldId id="292" r:id="rId4"/>
    <p:sldId id="269" r:id="rId5"/>
    <p:sldId id="281" r:id="rId6"/>
    <p:sldId id="277" r:id="rId7"/>
    <p:sldId id="279" r:id="rId8"/>
    <p:sldId id="295" r:id="rId9"/>
    <p:sldId id="294" r:id="rId10"/>
    <p:sldId id="297" r:id="rId11"/>
    <p:sldId id="296" r:id="rId12"/>
    <p:sldId id="299" r:id="rId13"/>
    <p:sldId id="298" r:id="rId14"/>
    <p:sldId id="284" r:id="rId15"/>
    <p:sldId id="289" r:id="rId16"/>
    <p:sldId id="274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3300"/>
    <a:srgbClr val="A18CFA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32" autoAdjust="0"/>
  </p:normalViewPr>
  <p:slideViewPr>
    <p:cSldViewPr>
      <p:cViewPr>
        <p:scale>
          <a:sx n="100" d="100"/>
          <a:sy n="100" d="100"/>
        </p:scale>
        <p:origin x="-2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октябрь 2015г.</c:v>
                </c:pt>
                <c:pt idx="1">
                  <c:v>апрель 2016г.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октябрь 2015г.</c:v>
                </c:pt>
                <c:pt idx="1">
                  <c:v>апрель 2016г.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октябрь 2015г.</c:v>
                </c:pt>
                <c:pt idx="1">
                  <c:v>апрель 2016г.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  <c:pt idx="1">
                  <c:v>60</c:v>
                </c:pt>
              </c:numCache>
            </c:numRef>
          </c:val>
        </c:ser>
        <c:shape val="cylinder"/>
        <c:axId val="255414656"/>
        <c:axId val="255416192"/>
        <c:axId val="0"/>
      </c:bar3DChart>
      <c:catAx>
        <c:axId val="255414656"/>
        <c:scaling>
          <c:orientation val="minMax"/>
        </c:scaling>
        <c:axPos val="b"/>
        <c:tickLblPos val="nextTo"/>
        <c:crossAx val="255416192"/>
        <c:crosses val="autoZero"/>
        <c:auto val="1"/>
        <c:lblAlgn val="ctr"/>
        <c:lblOffset val="100"/>
      </c:catAx>
      <c:valAx>
        <c:axId val="255416192"/>
        <c:scaling>
          <c:orientation val="minMax"/>
        </c:scaling>
        <c:axPos val="l"/>
        <c:majorGridlines/>
        <c:numFmt formatCode="General" sourceLinked="1"/>
        <c:tickLblPos val="nextTo"/>
        <c:crossAx val="2554146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2D6F1-2145-45AD-A328-1DA8C5270D1F}" type="datetimeFigureOut">
              <a:rPr lang="ru-RU" smtClean="0"/>
              <a:pPr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66B4E-7642-4FE1-B28A-2FB2DEDD3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10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6B4E-7642-4FE1-B28A-2FB2DEDD306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20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806D-202B-4C2E-AFB5-A572247C1537}" type="datetimeFigureOut">
              <a:rPr lang="ru-RU" smtClean="0"/>
              <a:pPr/>
              <a:t>04.05.2018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48DA-5AFA-43E3-8D14-8F98495EDB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3" b="133"/>
          <a:stretch>
            <a:fillRect/>
          </a:stretch>
        </p:blipFill>
        <p:spPr>
          <a:xfrm>
            <a:off x="0" y="2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476672"/>
            <a:ext cx="6408712" cy="468052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endParaRPr lang="ru-RU" sz="2400" b="1" i="1" dirty="0" smtClean="0">
              <a:solidFill>
                <a:srgbClr val="006600"/>
              </a:solidFill>
              <a:latin typeface="+mj-lt"/>
              <a:ea typeface="Microsoft Himalaya" pitchFamily="2" charset="0"/>
              <a:cs typeface="Microsoft Himalaya" pitchFamily="2" charset="0"/>
            </a:endParaRPr>
          </a:p>
          <a:p>
            <a:pPr algn="ctr">
              <a:spcBef>
                <a:spcPts val="0"/>
              </a:spcBef>
            </a:pPr>
            <a:r>
              <a:rPr lang="ru-RU" sz="3900" b="1" i="1" dirty="0" smtClean="0">
                <a:solidFill>
                  <a:srgbClr val="FF0000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Тема самообразования:</a:t>
            </a:r>
          </a:p>
          <a:p>
            <a:pPr algn="ctr"/>
            <a:r>
              <a:rPr lang="ru-RU" sz="4800" b="1" i="1" dirty="0" smtClean="0">
                <a:solidFill>
                  <a:srgbClr val="0000CC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«Игры и эксперименты как средство экологического воспитания дошкольников»</a:t>
            </a:r>
            <a:endParaRPr lang="en-US" sz="4800" b="1" i="1" dirty="0" smtClean="0">
              <a:solidFill>
                <a:srgbClr val="0000CC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  <a:p>
            <a:pPr algn="ctr"/>
            <a:endParaRPr lang="ru-RU" sz="2800" b="1" i="1" dirty="0" smtClean="0">
              <a:solidFill>
                <a:srgbClr val="006600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5949280"/>
            <a:ext cx="388843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6600"/>
                </a:solidFill>
                <a:latin typeface="Monotype Corsiva" pitchFamily="66" charset="0"/>
                <a:ea typeface="Microsoft Himalaya" pitchFamily="2" charset="0"/>
                <a:cs typeface="Microsoft Himalaya" pitchFamily="2" charset="0"/>
              </a:rPr>
              <a:t>Воспитатель: Паламарчук  О. В.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02122013_1uyknjdba7hce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25820" y="0"/>
            <a:ext cx="916982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pPr algn="ctr"/>
            <a:endParaRPr lang="ru-RU" sz="3600" dirty="0" smtClean="0"/>
          </a:p>
          <a:p>
            <a:pPr algn="just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692695"/>
          <a:ext cx="6096000" cy="110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118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уровни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низкий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средний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высокий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844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Начало года (октябрь)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детей - 25%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10детей</a:t>
                      </a:r>
                      <a:r>
                        <a:rPr lang="ru-RU" sz="1200" baseline="0" dirty="0" smtClean="0"/>
                        <a:t> -50%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детей -25%</a:t>
                      </a:r>
                      <a:endParaRPr lang="ru-RU" sz="1200" dirty="0"/>
                    </a:p>
                  </a:txBody>
                  <a:tcPr/>
                </a:tc>
              </a:tr>
              <a:tr h="3118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Конец года (апрель)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детей – 10%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 детей – 30%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 детей – 60%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524000" y="2708920"/>
          <a:ext cx="6144344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94990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02122013_1uyknjdba7hce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25820" y="0"/>
            <a:ext cx="916982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0"/>
            <a:ext cx="8712968" cy="640871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Использование дидактических игр на занятиях.</a:t>
            </a:r>
          </a:p>
          <a:p>
            <a:pPr algn="just"/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-По развитию речи </a:t>
            </a:r>
            <a:r>
              <a:rPr lang="ru-RU" sz="4000" dirty="0" smtClean="0">
                <a:latin typeface="Monotype Corsiva" pitchFamily="66" charset="0"/>
              </a:rPr>
              <a:t>(составления описательных и сравнительных рассказов, придумывание загадок, рассказов из личного опыта детей), </a:t>
            </a:r>
          </a:p>
          <a:p>
            <a:pPr algn="just">
              <a:buFontTx/>
              <a:buChar char="-"/>
            </a:pPr>
            <a:r>
              <a:rPr lang="ru-RU" sz="4000" b="1" dirty="0" smtClean="0">
                <a:latin typeface="Monotype Corsiva" pitchFamily="66" charset="0"/>
              </a:rPr>
              <a:t>По математике </a:t>
            </a:r>
            <a:r>
              <a:rPr lang="ru-RU" sz="4000" dirty="0" smtClean="0">
                <a:latin typeface="Monotype Corsiva" pitchFamily="66" charset="0"/>
              </a:rPr>
              <a:t>(счет предметов, лабиринты, задачи экологического воспитания), </a:t>
            </a:r>
          </a:p>
          <a:p>
            <a:pPr algn="just"/>
            <a:r>
              <a:rPr lang="ru-RU" sz="4000" b="1" dirty="0" smtClean="0">
                <a:latin typeface="Monotype Corsiva" pitchFamily="66" charset="0"/>
              </a:rPr>
              <a:t>- По ознакомлению с окружающим.</a:t>
            </a:r>
            <a:endParaRPr lang="ru-RU" sz="4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990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02122013_1uyknjdba7hce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" b="3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Работа с родителями: Привлечение к оформлению развивающей среды группы Родительские собрания в форме развлечения, игр Привлечение родителей к участию в экологических выставках Участие в праздниках и развлечениях Индивидуальные беседы, консультации Стендовые консультации Анкетирование Клуб выходного дня</a:t>
            </a:r>
            <a:endParaRPr lang="ru-RU"/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02122013_1uyknjdba7hce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25820" y="0"/>
            <a:ext cx="916982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pPr algn="ctr"/>
            <a:endParaRPr lang="ru-RU" sz="4400" b="1" i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i="1" u="sng" dirty="0" smtClean="0">
                <a:solidFill>
                  <a:srgbClr val="C00000"/>
                </a:solidFill>
              </a:rPr>
              <a:t>Основные направления работы:</a:t>
            </a:r>
          </a:p>
          <a:p>
            <a:pPr algn="ctr"/>
            <a:endParaRPr lang="ru-RU" sz="1000" b="1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*Рассмотрела методику некоторых игр </a:t>
            </a:r>
          </a:p>
          <a:p>
            <a:pPr algn="just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и экспериментов.</a:t>
            </a:r>
          </a:p>
          <a:p>
            <a:pPr algn="just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*Проанализировала литературу по</a:t>
            </a:r>
          </a:p>
          <a:p>
            <a:pPr algn="just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данной проблеме.</a:t>
            </a:r>
          </a:p>
          <a:p>
            <a:pPr algn="just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*Разрабатываю методический банк( экологические игры, опыты,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эсперименты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990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  <p:pic>
        <p:nvPicPr>
          <p:cNvPr id="5" name="Рисунок 4" descr="Фото0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17032"/>
            <a:ext cx="3456384" cy="2592287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Фото04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341" y="188640"/>
            <a:ext cx="3102812" cy="232710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Фото04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6083" y="188641"/>
            <a:ext cx="2976329" cy="2232247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 descr="E:\Фото049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67652" y="3630692"/>
            <a:ext cx="3571504" cy="2678627"/>
          </a:xfrm>
          <a:prstGeom prst="roundRect">
            <a:avLst>
              <a:gd name="adj" fmla="val 11111"/>
            </a:avLst>
          </a:prstGeom>
          <a:ln w="190500" cap="rnd">
            <a:solidFill>
              <a:srgbClr val="A18CFA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1691680" y="2564903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«Ребенок по своей природе –</a:t>
            </a: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пытливый исследователь, открыватель мира»</a:t>
            </a: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ocs.google.com/viewer?url=http%3A%2F%2Fnsportal.ru%2Fsites%2Fdefault%2Ffiles%2F2013%2F4%2Fekologicheskoe_vospitanie_v_detskom_sadu.pdf&amp;docid=10069fa1d1cf261fea724eaf8a34313a&amp;a=bi&amp;pagenumber=7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G:\Новая папка (4)\01984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51"/>
            <a:ext cx="9144000" cy="6878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73069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Результаты экологического воспитания: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08720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Дошкольники: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*проявляют  </a:t>
            </a:r>
            <a:r>
              <a:rPr lang="ru-RU" sz="2400" smtClean="0"/>
              <a:t>познавательную активность;</a:t>
            </a:r>
            <a:endParaRPr lang="ru-RU" sz="2400" dirty="0" smtClean="0"/>
          </a:p>
          <a:p>
            <a:pPr algn="just"/>
            <a:r>
              <a:rPr lang="ru-RU" sz="2400" dirty="0" smtClean="0"/>
              <a:t>*проявляют интерес к явлениям природы (живой и неживой);</a:t>
            </a:r>
          </a:p>
          <a:p>
            <a:pPr algn="just"/>
            <a:r>
              <a:rPr lang="ru-RU" sz="2400" dirty="0" smtClean="0"/>
              <a:t>*умеют устанавливать логические связи и зависимости предметов и действий;</a:t>
            </a:r>
          </a:p>
          <a:p>
            <a:pPr algn="just"/>
            <a:r>
              <a:rPr lang="ru-RU" sz="2400" dirty="0" smtClean="0"/>
              <a:t>*сравнивают, классифицируют</a:t>
            </a:r>
            <a:r>
              <a:rPr lang="en-US" sz="2400" dirty="0" smtClean="0"/>
              <a:t>,</a:t>
            </a:r>
            <a:r>
              <a:rPr lang="ru-RU" sz="2400" dirty="0" smtClean="0"/>
              <a:t> отражают результаты в речи;</a:t>
            </a:r>
          </a:p>
          <a:p>
            <a:pPr algn="just"/>
            <a:r>
              <a:rPr lang="ru-RU" sz="2400" dirty="0" smtClean="0"/>
              <a:t>*умеют устанавливать логические связи и зависимости предметов и действий;</a:t>
            </a:r>
          </a:p>
          <a:p>
            <a:pPr algn="just"/>
            <a:r>
              <a:rPr lang="ru-RU" sz="2400" dirty="0" smtClean="0"/>
              <a:t>*принимают активное участие в экспериментировании с </a:t>
            </a:r>
            <a:r>
              <a:rPr lang="ru-RU" sz="2400" dirty="0" err="1" smtClean="0"/>
              <a:t>различными-предметами</a:t>
            </a:r>
            <a:r>
              <a:rPr lang="ru-RU" sz="2400" dirty="0" smtClean="0"/>
              <a:t>: воспринимают цель</a:t>
            </a:r>
            <a:r>
              <a:rPr lang="en-US" sz="2400" dirty="0" smtClean="0"/>
              <a:t>,</a:t>
            </a:r>
            <a:r>
              <a:rPr lang="ru-RU" sz="2400" dirty="0" smtClean="0"/>
              <a:t> все действия выполняют последовательно</a:t>
            </a:r>
            <a:r>
              <a:rPr lang="en-US" sz="2400" dirty="0" smtClean="0"/>
              <a:t>,</a:t>
            </a:r>
            <a:r>
              <a:rPr lang="ru-RU" sz="2400" dirty="0" smtClean="0"/>
              <a:t> оценивают результат. 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611560" y="4935869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iki.iteach.ru/images/4/40/1229498736_0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329"/>
            <a:ext cx="9144000" cy="7088079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714348" y="357166"/>
            <a:ext cx="8072494" cy="578647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071538" y="642918"/>
            <a:ext cx="74295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Результатом экологического воспитания дошкольников является экологическая культура личности. Замечательный педагог  В.А. Сухомлинский писал: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был и  всегда остается сыном природы, и то, 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природы с безграничным богатством явлений, с неисчерпаемой красотой. Здесь в природе, вечный источник детского разума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datas/doshkolnoe-obrazovanie/Dejatelnost-DOU/0011-011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32" name="Picture 8" descr="http://detsad93.ru/d/382038/d/slayd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-214338"/>
            <a:ext cx="9286908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hablon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" b="31"/>
          <a:stretch>
            <a:fillRect/>
          </a:stretch>
        </p:blipFill>
        <p:spPr>
          <a:xfrm>
            <a:off x="-28673" y="0"/>
            <a:ext cx="917267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65312"/>
            <a:ext cx="8640960" cy="6192688"/>
          </a:xfrm>
        </p:spPr>
        <p:txBody>
          <a:bodyPr/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Актуальность.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Особое значение для развития личности  имеет усвоение им представлений о взаимосвязи природы и человека. Овладение способами практического взаимодействия с окружающей средой обеспечивает становление мировидения ребенка, его личностный рост. Существенную роль в этом направлении играет поисково-познавательная деятельность дошкольников, протекающая в форме экспериментальных действий. В их процессе дети преобразуют объекты с целью выявить их скрытые существенные связи с явлениями природы.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245053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hablon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" b="31"/>
          <a:stretch>
            <a:fillRect/>
          </a:stretch>
        </p:blipFill>
        <p:spPr>
          <a:xfrm>
            <a:off x="-28673" y="0"/>
            <a:ext cx="917267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640960" cy="619268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исследование игры и 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познавательно-исследовательской 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деятельности как средство       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экологического воспитания               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дошкольника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245053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_555d0_b1c6651f_XX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7564" y="188640"/>
            <a:ext cx="8064896" cy="6336704"/>
          </a:xfrm>
        </p:spPr>
        <p:txBody>
          <a:bodyPr anchor="t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  </a:t>
            </a:r>
          </a:p>
          <a:p>
            <a:pPr algn="ctr"/>
            <a:endParaRPr lang="ru-RU" sz="3600" b="1" i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pPr marL="514350" indent="-514350" algn="ctr">
              <a:buAutoNum type="arabicPeriod"/>
            </a:pPr>
            <a:r>
              <a:rPr lang="ru-RU" sz="3200" b="1" dirty="0" smtClean="0">
                <a:latin typeface="Monotype Corsiva" pitchFamily="66" charset="0"/>
              </a:rPr>
              <a:t>Изучить особенности познавательной активности через игровую деятельность, а именно экологические игры.</a:t>
            </a:r>
            <a:endParaRPr lang="ru-RU" sz="3200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2. Развивать у детей способности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    устанавливать причинно-следственные      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    связи на основе элементарного 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    эксперимента.</a:t>
            </a:r>
            <a:endParaRPr lang="ru-RU" sz="3200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3. Воспитывать экологическую грамотность 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    дошкольника.</a:t>
            </a:r>
            <a:endParaRPr lang="ru-RU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02122013_1uyknjdba7hce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25820" y="0"/>
            <a:ext cx="916982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032" y="188640"/>
            <a:ext cx="8712968" cy="6408712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alt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Этапы реализации проекта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Подготовительный этап :сентябрь</a:t>
            </a:r>
          </a:p>
          <a:p>
            <a:pPr algn="ctr"/>
            <a:endParaRPr lang="ru-RU" altLang="ru-RU" sz="4400" dirty="0" smtClean="0">
              <a:latin typeface="Monotype Corsiva" pitchFamily="66" charset="0"/>
            </a:endParaRP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Основной этап: октябрь - апрель</a:t>
            </a:r>
          </a:p>
          <a:p>
            <a:pPr algn="ctr"/>
            <a:endParaRPr lang="ru-RU" altLang="ru-RU" sz="4400" dirty="0" smtClean="0">
              <a:latin typeface="Monotype Corsiva" pitchFamily="66" charset="0"/>
            </a:endParaRPr>
          </a:p>
          <a:p>
            <a:pPr algn="ctr"/>
            <a:r>
              <a:rPr lang="ru-RU" altLang="ru-RU" sz="4400" dirty="0" smtClean="0">
                <a:latin typeface="Monotype Corsiva" pitchFamily="66" charset="0"/>
              </a:rPr>
              <a:t>Обобщающий этап: май</a:t>
            </a:r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990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hablon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" b="31"/>
          <a:stretch>
            <a:fillRect/>
          </a:stretch>
        </p:blipFill>
        <p:spPr>
          <a:xfrm>
            <a:off x="-28673" y="0"/>
            <a:ext cx="9172673" cy="74614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640960" cy="6192688"/>
          </a:xfrm>
        </p:spPr>
        <p:txBody>
          <a:bodyPr>
            <a:normAutofit/>
          </a:bodyPr>
          <a:lstStyle/>
          <a:p>
            <a:pPr algn="ctr"/>
            <a:endParaRPr lang="ru-RU" altLang="ru-RU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alt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Принципы работы:</a:t>
            </a:r>
          </a:p>
          <a:p>
            <a:pPr algn="ctr">
              <a:buFont typeface="Wingdings" pitchFamily="2" charset="2"/>
              <a:buChar char="Ø"/>
            </a:pPr>
            <a:r>
              <a:rPr lang="ru-RU" altLang="ru-RU" sz="4400" dirty="0" smtClean="0">
                <a:latin typeface="Monotype Corsiva" pitchFamily="66" charset="0"/>
              </a:rPr>
              <a:t>Принцип регионального компонента (изучение природы родного края)</a:t>
            </a:r>
          </a:p>
          <a:p>
            <a:pPr algn="ctr">
              <a:buFont typeface="Wingdings" pitchFamily="2" charset="2"/>
              <a:buChar char="Ø"/>
            </a:pPr>
            <a:r>
              <a:rPr lang="ru-RU" altLang="ru-RU" sz="4400" dirty="0" smtClean="0">
                <a:latin typeface="Monotype Corsiva" pitchFamily="66" charset="0"/>
              </a:rPr>
              <a:t>Принцип научности и доступности понятий</a:t>
            </a:r>
          </a:p>
          <a:p>
            <a:pPr algn="ctr"/>
            <a:endParaRPr lang="ru-RU" sz="5400" dirty="0" smtClean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5053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hablon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" b="31"/>
          <a:stretch>
            <a:fillRect/>
          </a:stretch>
        </p:blipFill>
        <p:spPr>
          <a:xfrm>
            <a:off x="-28673" y="0"/>
            <a:ext cx="917267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640960" cy="6192688"/>
          </a:xfrm>
        </p:spPr>
        <p:txBody>
          <a:bodyPr>
            <a:normAutofit/>
          </a:bodyPr>
          <a:lstStyle/>
          <a:p>
            <a:pPr algn="ctr"/>
            <a:endParaRPr lang="ru-RU" sz="5400" dirty="0" smtClean="0"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Направления работы в рамках методической темы: </a:t>
            </a:r>
          </a:p>
          <a:p>
            <a:pPr marL="914400" indent="-914400"/>
            <a:r>
              <a:rPr lang="ru-RU" sz="4400" dirty="0" smtClean="0">
                <a:latin typeface="Monotype Corsiva" pitchFamily="66" charset="0"/>
              </a:rPr>
              <a:t>1. Создание развивающей экологической среды </a:t>
            </a:r>
          </a:p>
          <a:p>
            <a:pPr marL="914400" indent="-914400"/>
            <a:r>
              <a:rPr lang="ru-RU" sz="4400" dirty="0" smtClean="0">
                <a:latin typeface="Monotype Corsiva" pitchFamily="66" charset="0"/>
              </a:rPr>
              <a:t>2. Работа с детьми </a:t>
            </a:r>
          </a:p>
          <a:p>
            <a:pPr marL="914400" indent="-914400"/>
            <a:r>
              <a:rPr lang="ru-RU" sz="4400" dirty="0" smtClean="0">
                <a:latin typeface="Monotype Corsiva" pitchFamily="66" charset="0"/>
              </a:rPr>
              <a:t>3. Работа с родителями</a:t>
            </a:r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                   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4ced2b7972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188640"/>
            <a:ext cx="1331640" cy="1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3622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02122013_1uyknjdba7hce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25820" y="0"/>
            <a:ext cx="9169820" cy="6597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pPr algn="just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0"/>
            <a:ext cx="757398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Предметно-развивающая экологическая среда </a:t>
            </a:r>
          </a:p>
          <a:p>
            <a:pPr algn="just"/>
            <a:r>
              <a:rPr lang="ru-RU" sz="4000" b="1" dirty="0" smtClean="0">
                <a:latin typeface="Monotype Corsiva" pitchFamily="66" charset="0"/>
              </a:rPr>
              <a:t>Уголок </a:t>
            </a:r>
            <a:r>
              <a:rPr lang="ru-RU" sz="4000" b="1" dirty="0" smtClean="0">
                <a:latin typeface="Monotype Corsiva" pitchFamily="66" charset="0"/>
              </a:rPr>
              <a:t>природы</a:t>
            </a:r>
          </a:p>
          <a:p>
            <a:pPr algn="just"/>
            <a:r>
              <a:rPr lang="ru-RU" sz="4000" b="1" dirty="0" smtClean="0">
                <a:latin typeface="Monotype Corsiva" pitchFamily="66" charset="0"/>
              </a:rPr>
              <a:t>Мини- огород </a:t>
            </a:r>
          </a:p>
          <a:p>
            <a:pPr algn="just"/>
            <a:r>
              <a:rPr lang="ru-RU" sz="4000" b="1" dirty="0" smtClean="0">
                <a:latin typeface="Monotype Corsiva" pitchFamily="66" charset="0"/>
              </a:rPr>
              <a:t>Календарь природы </a:t>
            </a:r>
          </a:p>
          <a:p>
            <a:pPr algn="just"/>
            <a:r>
              <a:rPr lang="ru-RU" sz="4000" b="1" dirty="0" err="1" smtClean="0">
                <a:latin typeface="Monotype Corsiva" pitchFamily="66" charset="0"/>
              </a:rPr>
              <a:t>Экологи-ческие</a:t>
            </a:r>
            <a:r>
              <a:rPr lang="ru-RU" sz="4000" b="1" dirty="0" smtClean="0">
                <a:latin typeface="Monotype Corsiva" pitchFamily="66" charset="0"/>
              </a:rPr>
              <a:t> игры </a:t>
            </a:r>
          </a:p>
          <a:p>
            <a:pPr algn="just"/>
            <a:r>
              <a:rPr lang="ru-RU" sz="4000" b="1" dirty="0" err="1" smtClean="0">
                <a:latin typeface="Monotype Corsiva" pitchFamily="66" charset="0"/>
              </a:rPr>
              <a:t>Мини-лабора-тория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</a:p>
          <a:p>
            <a:pPr algn="just"/>
            <a:r>
              <a:rPr lang="ru-RU" sz="4000" b="1" dirty="0" smtClean="0">
                <a:latin typeface="Monotype Corsiva" pitchFamily="66" charset="0"/>
              </a:rPr>
              <a:t>Игрушки-аналоги </a:t>
            </a:r>
          </a:p>
          <a:p>
            <a:pPr algn="just"/>
            <a:r>
              <a:rPr lang="ru-RU" sz="4000" b="1" dirty="0" smtClean="0">
                <a:latin typeface="Monotype Corsiva" pitchFamily="66" charset="0"/>
              </a:rPr>
              <a:t>Муляжи овощей и фруктов</a:t>
            </a:r>
            <a:endParaRPr lang="ru-RU" sz="4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990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02122013_1uyknjdba7hcey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-25820" y="0"/>
            <a:ext cx="916982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712968" cy="6408712"/>
          </a:xfrm>
        </p:spPr>
        <p:txBody>
          <a:bodyPr>
            <a:normAutofit/>
          </a:bodyPr>
          <a:lstStyle/>
          <a:p>
            <a:pPr algn="just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Принципы дидактической игры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400" dirty="0" smtClean="0">
                <a:latin typeface="Monotype Corsiva" pitchFamily="66" charset="0"/>
              </a:rPr>
              <a:t>Системность, </a:t>
            </a:r>
          </a:p>
          <a:p>
            <a:r>
              <a:rPr lang="ru-RU" sz="4400" dirty="0" smtClean="0">
                <a:latin typeface="Monotype Corsiva" pitchFamily="66" charset="0"/>
              </a:rPr>
              <a:t>Развивающее обучение, </a:t>
            </a:r>
          </a:p>
          <a:p>
            <a:r>
              <a:rPr lang="ru-RU" sz="4400" dirty="0" smtClean="0">
                <a:latin typeface="Monotype Corsiva" pitchFamily="66" charset="0"/>
              </a:rPr>
              <a:t>Доступность, </a:t>
            </a:r>
          </a:p>
          <a:p>
            <a:r>
              <a:rPr lang="ru-RU" sz="4400" dirty="0" smtClean="0">
                <a:latin typeface="Monotype Corsiva" pitchFamily="66" charset="0"/>
              </a:rPr>
              <a:t>Принцип опоры на ведущую деятельность детей.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990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544</Words>
  <Application>Microsoft Office PowerPoint</Application>
  <PresentationFormat>Экран (4:3)</PresentationFormat>
  <Paragraphs>97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Миша</cp:lastModifiedBy>
  <cp:revision>180</cp:revision>
  <dcterms:created xsi:type="dcterms:W3CDTF">2013-04-14T18:53:23Z</dcterms:created>
  <dcterms:modified xsi:type="dcterms:W3CDTF">2018-05-04T10:15:12Z</dcterms:modified>
</cp:coreProperties>
</file>