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D65C52F-58C5-4C40-BCEB-8FE9979A5C68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A2B9214-ABEB-4274-96B0-CAEB24AC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30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52F-58C5-4C40-BCEB-8FE9979A5C68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9214-ABEB-4274-96B0-CAEB24AC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6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52F-58C5-4C40-BCEB-8FE9979A5C68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9214-ABEB-4274-96B0-CAEB24AC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41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52F-58C5-4C40-BCEB-8FE9979A5C68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9214-ABEB-4274-96B0-CAEB24AC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9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52F-58C5-4C40-BCEB-8FE9979A5C68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9214-ABEB-4274-96B0-CAEB24AC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28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52F-58C5-4C40-BCEB-8FE9979A5C68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9214-ABEB-4274-96B0-CAEB24AC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62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52F-58C5-4C40-BCEB-8FE9979A5C68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9214-ABEB-4274-96B0-CAEB24AC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67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52F-58C5-4C40-BCEB-8FE9979A5C68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9214-ABEB-4274-96B0-CAEB24AC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13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52F-58C5-4C40-BCEB-8FE9979A5C68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9214-ABEB-4274-96B0-CAEB24AC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20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C52F-58C5-4C40-BCEB-8FE9979A5C68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A2B9214-ABEB-4274-96B0-CAEB24AC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5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D65C52F-58C5-4C40-BCEB-8FE9979A5C68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A2B9214-ABEB-4274-96B0-CAEB24AC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0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D65C52F-58C5-4C40-BCEB-8FE9979A5C68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A2B9214-ABEB-4274-96B0-CAEB24AC7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23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7604" t="22935" r="49744" b="24540"/>
          <a:stretch/>
        </p:blipFill>
        <p:spPr>
          <a:xfrm>
            <a:off x="3031298" y="-104539"/>
            <a:ext cx="7064679" cy="69625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6803" y="353482"/>
            <a:ext cx="3989932" cy="1658198"/>
          </a:xfrm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Was ist das</a:t>
            </a:r>
            <a:r>
              <a:rPr lang="ru-RU" sz="4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Das ist ein Blatt.</a:t>
            </a:r>
            <a:endParaRPr lang="ru-RU" sz="44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13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47" y="818952"/>
            <a:ext cx="6255318" cy="57623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 Black" panose="020B0A04020102020204" pitchFamily="34" charset="0"/>
              </a:rPr>
              <a:t>Die Pflaume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8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7" y="235540"/>
            <a:ext cx="8450213" cy="633766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541" y="3404370"/>
            <a:ext cx="10772775" cy="1658198"/>
          </a:xfrm>
        </p:spPr>
        <p:txBody>
          <a:bodyPr/>
          <a:lstStyle/>
          <a:p>
            <a:r>
              <a:rPr lang="de-DE" dirty="0" smtClean="0">
                <a:latin typeface="Arial Black" panose="020B0A04020102020204" pitchFamily="34" charset="0"/>
              </a:rPr>
              <a:t>Die Weintraube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3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77" y="0"/>
            <a:ext cx="8655485" cy="69893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87" y="3494652"/>
            <a:ext cx="10772775" cy="1658198"/>
          </a:xfrm>
        </p:spPr>
        <p:txBody>
          <a:bodyPr/>
          <a:lstStyle/>
          <a:p>
            <a:r>
              <a:rPr lang="de-DE" dirty="0" smtClean="0">
                <a:latin typeface="Arial Black" panose="020B0A04020102020204" pitchFamily="34" charset="0"/>
              </a:rPr>
              <a:t>Der Pfirsich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0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63" y="0"/>
            <a:ext cx="8369918" cy="69749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 Black" panose="020B0A04020102020204" pitchFamily="34" charset="0"/>
              </a:rPr>
              <a:t>Die Melone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0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49" y="499533"/>
            <a:ext cx="8169013" cy="700307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02" y="-329566"/>
            <a:ext cx="10772775" cy="1658198"/>
          </a:xfrm>
        </p:spPr>
        <p:txBody>
          <a:bodyPr/>
          <a:lstStyle/>
          <a:p>
            <a:r>
              <a:rPr lang="de-DE" dirty="0" smtClean="0">
                <a:latin typeface="Arial Black" panose="020B0A04020102020204" pitchFamily="34" charset="0"/>
              </a:rPr>
              <a:t>Die Wassermelone 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0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26" y="0"/>
            <a:ext cx="8741369" cy="69880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Der Kohl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5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64" y="-350728"/>
            <a:ext cx="9016582" cy="761400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4337" y="98700"/>
            <a:ext cx="10772775" cy="1658198"/>
          </a:xfrm>
        </p:spPr>
        <p:txBody>
          <a:bodyPr/>
          <a:lstStyle/>
          <a:p>
            <a:r>
              <a:rPr lang="de-DE" dirty="0" smtClean="0">
                <a:latin typeface="Arial Black" panose="020B0A04020102020204" pitchFamily="34" charset="0"/>
              </a:rPr>
              <a:t>Die Mohrrübe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0038"/>
            <a:ext cx="8166970" cy="68763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 Black" panose="020B0A04020102020204" pitchFamily="34" charset="0"/>
              </a:rPr>
              <a:t>Die Zwiebel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4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436" y="0"/>
            <a:ext cx="10772775" cy="1658198"/>
          </a:xfrm>
        </p:spPr>
        <p:txBody>
          <a:bodyPr/>
          <a:lstStyle/>
          <a:p>
            <a:pPr algn="ctr"/>
            <a:r>
              <a:rPr lang="de-DE" dirty="0" smtClean="0">
                <a:latin typeface="Arial Black" panose="020B0A04020102020204" pitchFamily="34" charset="0"/>
              </a:rPr>
              <a:t>Wie ist es richtig</a:t>
            </a:r>
            <a:r>
              <a:rPr lang="ru-RU" dirty="0" smtClean="0">
                <a:latin typeface="Arial Black" panose="020B0A04020102020204" pitchFamily="34" charset="0"/>
              </a:rPr>
              <a:t>?</a:t>
            </a:r>
            <a:endParaRPr lang="ru-RU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715743"/>
              </p:ext>
            </p:extLst>
          </p:nvPr>
        </p:nvGraphicFramePr>
        <p:xfrm>
          <a:off x="638436" y="1177442"/>
          <a:ext cx="10985326" cy="4296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0371"/>
                <a:gridCol w="8054955"/>
              </a:tblGrid>
              <a:tr h="537054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 Black" panose="020B0A04020102020204" pitchFamily="34" charset="0"/>
                        </a:rPr>
                        <a:t>Im Herbst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 Black" panose="020B0A04020102020204" pitchFamily="34" charset="0"/>
                        </a:rPr>
                        <a:t>ist manchmal schönes</a:t>
                      </a:r>
                      <a:r>
                        <a:rPr lang="de-DE" sz="2000" baseline="0" dirty="0" smtClean="0">
                          <a:latin typeface="Arial Black" panose="020B0A04020102020204" pitchFamily="34" charset="0"/>
                        </a:rPr>
                        <a:t> Wetter.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537054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 Black" panose="020B0A04020102020204" pitchFamily="34" charset="0"/>
                        </a:rPr>
                        <a:t>Die Blätter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 Black" panose="020B0A04020102020204" pitchFamily="34" charset="0"/>
                        </a:rPr>
                        <a:t>fliegen in warme Länder.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537054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 Black" panose="020B0A04020102020204" pitchFamily="34" charset="0"/>
                        </a:rPr>
                        <a:t>Viele Vögel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 Black" panose="020B0A04020102020204" pitchFamily="34" charset="0"/>
                        </a:rPr>
                        <a:t>fallen auf die Erde.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537054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 Black" panose="020B0A04020102020204" pitchFamily="34" charset="0"/>
                        </a:rPr>
                        <a:t>Einige Vögel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 Black" panose="020B0A04020102020204" pitchFamily="34" charset="0"/>
                        </a:rPr>
                        <a:t>bringen</a:t>
                      </a:r>
                      <a:r>
                        <a:rPr lang="de-DE" sz="2000" baseline="0" dirty="0" smtClean="0">
                          <a:latin typeface="Arial Black" panose="020B0A04020102020204" pitchFamily="34" charset="0"/>
                        </a:rPr>
                        <a:t> die Ernte ein.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537054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 Black" panose="020B0A04020102020204" pitchFamily="34" charset="0"/>
                        </a:rPr>
                        <a:t>Die Bauern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 Black" panose="020B0A04020102020204" pitchFamily="34" charset="0"/>
                        </a:rPr>
                        <a:t>bleiben</a:t>
                      </a:r>
                      <a:r>
                        <a:rPr lang="de-DE" sz="2000" baseline="0" dirty="0" smtClean="0">
                          <a:latin typeface="Arial Black" panose="020B0A04020102020204" pitchFamily="34" charset="0"/>
                        </a:rPr>
                        <a:t> hier.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537054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 Black" panose="020B0A04020102020204" pitchFamily="34" charset="0"/>
                        </a:rPr>
                        <a:t>Es gibt</a:t>
                      </a:r>
                      <a:r>
                        <a:rPr lang="de-DE" sz="2000" baseline="0" dirty="0" smtClean="0">
                          <a:latin typeface="Arial Black" panose="020B0A04020102020204" pitchFamily="34" charset="0"/>
                        </a:rPr>
                        <a:t> im Herbst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 Black" panose="020B0A04020102020204" pitchFamily="34" charset="0"/>
                        </a:rPr>
                        <a:t>oft eine reiche Ernte.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537054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 Black" panose="020B0A04020102020204" pitchFamily="34" charset="0"/>
                        </a:rPr>
                        <a:t>Viele Menschen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 Black" panose="020B0A04020102020204" pitchFamily="34" charset="0"/>
                        </a:rPr>
                        <a:t>denken gern an die Sommerferien zurück.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537054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 Black" panose="020B0A04020102020204" pitchFamily="34" charset="0"/>
                        </a:rPr>
                        <a:t>Die Schüler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 Black" panose="020B0A04020102020204" pitchFamily="34" charset="0"/>
                        </a:rPr>
                        <a:t>denken im</a:t>
                      </a:r>
                      <a:r>
                        <a:rPr lang="de-DE" sz="2000" baseline="0" dirty="0" smtClean="0">
                          <a:latin typeface="Arial Black" panose="020B0A04020102020204" pitchFamily="34" charset="0"/>
                        </a:rPr>
                        <a:t> Herbst gern an den Sommer zurück.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2530258" y="1402915"/>
            <a:ext cx="9895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250510" y="1931096"/>
            <a:ext cx="1269304" cy="461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390384" y="1931096"/>
            <a:ext cx="1129430" cy="461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599152" y="2995808"/>
            <a:ext cx="1020870" cy="436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460321" y="2995808"/>
            <a:ext cx="1059493" cy="576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096017" y="4035469"/>
            <a:ext cx="524005" cy="39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530258" y="4672208"/>
            <a:ext cx="989556" cy="490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025036" y="4649244"/>
            <a:ext cx="594986" cy="513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86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854" y="252724"/>
            <a:ext cx="10772775" cy="1658198"/>
          </a:xfrm>
        </p:spPr>
        <p:txBody>
          <a:bodyPr/>
          <a:lstStyle/>
          <a:p>
            <a:r>
              <a:rPr lang="de-DE" dirty="0" smtClean="0">
                <a:latin typeface="Arial Black" panose="020B0A04020102020204" pitchFamily="34" charset="0"/>
              </a:rPr>
              <a:t>Was bringen der Bauer ein</a:t>
            </a:r>
            <a:r>
              <a:rPr lang="ru-RU" dirty="0" smtClean="0">
                <a:latin typeface="Arial Black" panose="020B0A04020102020204" pitchFamily="34" charset="0"/>
              </a:rPr>
              <a:t>?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178" y="1530745"/>
            <a:ext cx="8313172" cy="5195732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78873" y="2041741"/>
            <a:ext cx="3378311" cy="4684735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>
                <a:latin typeface="Arial Black" panose="020B0A04020102020204" pitchFamily="34" charset="0"/>
              </a:rPr>
              <a:t>Die Gurke </a:t>
            </a:r>
          </a:p>
          <a:p>
            <a:endParaRPr lang="de-DE" dirty="0" smtClean="0">
              <a:latin typeface="Arial Black" panose="020B0A04020102020204" pitchFamily="34" charset="0"/>
            </a:endParaRPr>
          </a:p>
          <a:p>
            <a:r>
              <a:rPr lang="de-DE" dirty="0" smtClean="0">
                <a:latin typeface="Arial Black" panose="020B0A04020102020204" pitchFamily="34" charset="0"/>
              </a:rPr>
              <a:t>Die Tomate</a:t>
            </a:r>
          </a:p>
          <a:p>
            <a:endParaRPr lang="de-DE" dirty="0" smtClean="0">
              <a:latin typeface="Arial Black" panose="020B0A04020102020204" pitchFamily="34" charset="0"/>
            </a:endParaRPr>
          </a:p>
          <a:p>
            <a:r>
              <a:rPr lang="de-DE" dirty="0" smtClean="0">
                <a:latin typeface="Arial Black" panose="020B0A04020102020204" pitchFamily="34" charset="0"/>
              </a:rPr>
              <a:t>Der Rotkohl</a:t>
            </a:r>
          </a:p>
          <a:p>
            <a:endParaRPr lang="de-DE" dirty="0" smtClean="0">
              <a:latin typeface="Arial Black" panose="020B0A04020102020204" pitchFamily="34" charset="0"/>
            </a:endParaRPr>
          </a:p>
          <a:p>
            <a:r>
              <a:rPr lang="de-DE" dirty="0" smtClean="0">
                <a:latin typeface="Arial Black" panose="020B0A04020102020204" pitchFamily="34" charset="0"/>
              </a:rPr>
              <a:t>Die Mohrrübe</a:t>
            </a:r>
          </a:p>
          <a:p>
            <a:endParaRPr lang="de-DE" dirty="0" smtClean="0">
              <a:latin typeface="Arial Black" panose="020B0A04020102020204" pitchFamily="34" charset="0"/>
            </a:endParaRPr>
          </a:p>
          <a:p>
            <a:r>
              <a:rPr lang="de-DE" dirty="0" smtClean="0">
                <a:latin typeface="Arial Black" panose="020B0A04020102020204" pitchFamily="34" charset="0"/>
              </a:rPr>
              <a:t>Die Zwiebel</a:t>
            </a:r>
          </a:p>
          <a:p>
            <a:endParaRPr lang="de-DE" dirty="0" smtClean="0">
              <a:latin typeface="Arial Black" panose="020B0A04020102020204" pitchFamily="34" charset="0"/>
            </a:endParaRPr>
          </a:p>
          <a:p>
            <a:r>
              <a:rPr lang="de-DE" dirty="0" smtClean="0">
                <a:latin typeface="Arial Black" panose="020B0A04020102020204" pitchFamily="34" charset="0"/>
              </a:rPr>
              <a:t>Der Blumenkohl</a:t>
            </a:r>
            <a:endParaRPr lang="ru-RU" dirty="0">
              <a:latin typeface="Arial Black" panose="020B0A040201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929008" y="2157731"/>
            <a:ext cx="6125228" cy="161260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929008" y="3009627"/>
            <a:ext cx="4271376" cy="76070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104372" y="3188943"/>
            <a:ext cx="7390357" cy="69738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281824" y="4622230"/>
            <a:ext cx="3166998" cy="17931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104372" y="3022028"/>
            <a:ext cx="5223354" cy="251542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736936" y="4128611"/>
            <a:ext cx="2862198" cy="227313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99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4" y="385175"/>
            <a:ext cx="11711836" cy="66701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3192" y="131639"/>
            <a:ext cx="10782300" cy="3352800"/>
          </a:xfrm>
        </p:spPr>
        <p:txBody>
          <a:bodyPr/>
          <a:lstStyle/>
          <a:p>
            <a:pPr algn="ctr"/>
            <a:r>
              <a:rPr lang="de-DE" dirty="0" smtClean="0"/>
              <a:t>Welche Jahreszeit haben wir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0241" y="3720229"/>
            <a:ext cx="9228201" cy="1645920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 smtClean="0">
                <a:latin typeface="Arial Black" panose="020B0A04020102020204" pitchFamily="34" charset="0"/>
              </a:rPr>
              <a:t>Das ist ein Herbst.</a:t>
            </a:r>
            <a:endParaRPr lang="ru-RU" sz="4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2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62" y="1528918"/>
            <a:ext cx="4503498" cy="5034720"/>
          </a:xfrm>
        </p:spPr>
        <p:txBody>
          <a:bodyPr>
            <a:normAutofit/>
          </a:bodyPr>
          <a:lstStyle/>
          <a:p>
            <a:r>
              <a:rPr lang="de-DE" sz="27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Der Apfel</a:t>
            </a:r>
            <a:br>
              <a:rPr lang="de-DE" sz="27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de-DE" sz="27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de-DE" sz="27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de-DE" sz="27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die Banane</a:t>
            </a:r>
            <a:br>
              <a:rPr lang="de-DE" sz="27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de-DE" sz="27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de-DE" sz="27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de-DE" sz="27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die Weintraube</a:t>
            </a:r>
            <a:br>
              <a:rPr lang="de-DE" sz="27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de-DE" sz="27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de-DE" sz="27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de-DE" sz="27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die Pflaume</a:t>
            </a:r>
            <a:br>
              <a:rPr lang="de-DE" sz="27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de-DE" sz="27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de-DE" sz="27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de-DE" sz="27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die Birne</a:t>
            </a:r>
            <a:br>
              <a:rPr lang="de-DE" sz="27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de-DE" sz="27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de-DE" sz="27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de-DE" sz="27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die </a:t>
            </a:r>
            <a:r>
              <a:rPr lang="de-DE" sz="2700" dirty="0">
                <a:solidFill>
                  <a:schemeClr val="tx1"/>
                </a:solidFill>
                <a:latin typeface="Arial Black" panose="020B0A04020102020204" pitchFamily="34" charset="0"/>
              </a:rPr>
              <a:t>Orange</a:t>
            </a:r>
            <a:r>
              <a:rPr lang="de-DE" dirty="0" smtClean="0"/>
              <a:t/>
            </a:r>
            <a:br>
              <a:rPr lang="de-DE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06" y="0"/>
            <a:ext cx="7290147" cy="701676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0249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dirty="0" smtClean="0">
                <a:latin typeface="Arial Black" panose="020B0A04020102020204" pitchFamily="34" charset="0"/>
              </a:rPr>
              <a:t>Was bringen der Bauer ein</a:t>
            </a:r>
            <a:r>
              <a:rPr lang="ru-RU" sz="6000" dirty="0" smtClean="0">
                <a:latin typeface="Arial Black" panose="020B0A04020102020204" pitchFamily="34" charset="0"/>
              </a:rPr>
              <a:t>?</a:t>
            </a:r>
            <a:endParaRPr lang="ru-RU" sz="6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016690" y="1954060"/>
            <a:ext cx="5749447" cy="21294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229632" y="2680258"/>
            <a:ext cx="7540669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895600" y="2417523"/>
            <a:ext cx="2390383" cy="91549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319403" y="3193514"/>
            <a:ext cx="6110613" cy="92880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036522" y="1209876"/>
            <a:ext cx="6669067" cy="346389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229632" y="4242407"/>
            <a:ext cx="4885152" cy="121518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46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938" y="72894"/>
            <a:ext cx="10772775" cy="865804"/>
          </a:xfrm>
        </p:spPr>
        <p:txBody>
          <a:bodyPr/>
          <a:lstStyle/>
          <a:p>
            <a:pPr algn="ctr"/>
            <a:r>
              <a:rPr lang="de-DE" dirty="0" smtClean="0"/>
              <a:t>Wer kann das lesen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2083"/>
            <a:ext cx="12192000" cy="5611660"/>
          </a:xfrm>
        </p:spPr>
        <p:txBody>
          <a:bodyPr>
            <a:noAutofit/>
          </a:bodyPr>
          <a:lstStyle/>
          <a:p>
            <a:r>
              <a:rPr lang="de-DE" sz="4400" b="1" dirty="0" smtClean="0"/>
              <a:t>Im Her</a:t>
            </a:r>
            <a:r>
              <a:rPr lang="ru-RU" sz="4400" b="1" dirty="0" smtClean="0"/>
              <a:t>_</a:t>
            </a:r>
            <a:r>
              <a:rPr lang="de-DE" sz="4400" b="1" dirty="0" err="1" smtClean="0"/>
              <a:t>st</a:t>
            </a:r>
            <a:r>
              <a:rPr lang="de-DE" sz="4400" b="1" dirty="0" smtClean="0"/>
              <a:t> </a:t>
            </a:r>
            <a:r>
              <a:rPr lang="de-DE" sz="4400" b="1" dirty="0" err="1" smtClean="0"/>
              <a:t>gi</a:t>
            </a:r>
            <a:r>
              <a:rPr lang="en-US" sz="4400" b="1" dirty="0" smtClean="0"/>
              <a:t>_</a:t>
            </a:r>
            <a:r>
              <a:rPr lang="de-DE" sz="4400" b="1" dirty="0" smtClean="0"/>
              <a:t>t es oft eine </a:t>
            </a:r>
            <a:r>
              <a:rPr lang="de-DE" sz="4400" b="1" dirty="0" err="1" smtClean="0"/>
              <a:t>rei</a:t>
            </a:r>
            <a:r>
              <a:rPr lang="de-DE" sz="4400" b="1" dirty="0" smtClean="0"/>
              <a:t>__e </a:t>
            </a:r>
            <a:r>
              <a:rPr lang="de-DE" sz="4400" b="1" dirty="0" err="1" smtClean="0"/>
              <a:t>Ern_e</a:t>
            </a:r>
            <a:r>
              <a:rPr lang="de-DE" sz="4400" b="1" dirty="0" smtClean="0"/>
              <a:t>. Es </a:t>
            </a:r>
            <a:r>
              <a:rPr lang="de-DE" sz="4400" b="1" dirty="0" err="1" smtClean="0"/>
              <a:t>g_bt</a:t>
            </a:r>
            <a:r>
              <a:rPr lang="de-DE" sz="4400" b="1" dirty="0" smtClean="0"/>
              <a:t> </a:t>
            </a:r>
            <a:r>
              <a:rPr lang="de-DE" sz="4400" b="1" dirty="0" err="1" smtClean="0"/>
              <a:t>vi_l</a:t>
            </a:r>
            <a:r>
              <a:rPr lang="de-DE" sz="4400" b="1" dirty="0" smtClean="0"/>
              <a:t> </a:t>
            </a:r>
            <a:r>
              <a:rPr lang="de-DE" sz="4400" b="1" dirty="0" err="1" smtClean="0"/>
              <a:t>O_st</a:t>
            </a:r>
            <a:r>
              <a:rPr lang="de-DE" sz="4400" b="1" dirty="0" smtClean="0"/>
              <a:t> und </a:t>
            </a:r>
            <a:r>
              <a:rPr lang="de-DE" sz="4400" b="1" dirty="0" err="1" smtClean="0"/>
              <a:t>Gem_se</a:t>
            </a:r>
            <a:r>
              <a:rPr lang="de-DE" sz="4400" b="1" dirty="0" smtClean="0"/>
              <a:t>. Auf dem Markt sieht alles bunt aus</a:t>
            </a:r>
            <a:r>
              <a:rPr lang="ru-RU" sz="4400" b="1" dirty="0" smtClean="0"/>
              <a:t>: </a:t>
            </a:r>
            <a:r>
              <a:rPr lang="de-DE" sz="4400" b="1" dirty="0" smtClean="0"/>
              <a:t>rote  </a:t>
            </a:r>
            <a:r>
              <a:rPr lang="ru-RU" sz="4400" b="1" dirty="0" smtClean="0"/>
              <a:t>_</a:t>
            </a:r>
            <a:r>
              <a:rPr lang="de-DE" sz="4400" b="1" dirty="0" err="1" smtClean="0"/>
              <a:t>pfel</a:t>
            </a:r>
            <a:r>
              <a:rPr lang="de-DE" sz="4400" b="1" dirty="0" smtClean="0"/>
              <a:t>, gelbe Bi</a:t>
            </a:r>
            <a:r>
              <a:rPr lang="ru-RU" sz="4400" b="1" dirty="0" smtClean="0"/>
              <a:t>_</a:t>
            </a:r>
            <a:r>
              <a:rPr lang="de-DE" sz="4400" b="1" dirty="0" err="1" smtClean="0"/>
              <a:t>nen</a:t>
            </a:r>
            <a:r>
              <a:rPr lang="de-DE" sz="4400" b="1" dirty="0" smtClean="0"/>
              <a:t>, blaue </a:t>
            </a:r>
            <a:r>
              <a:rPr lang="de-DE" sz="4400" b="1" dirty="0" err="1" smtClean="0"/>
              <a:t>Pfla</a:t>
            </a:r>
            <a:r>
              <a:rPr lang="en-US" sz="4400" b="1" dirty="0" smtClean="0"/>
              <a:t>_</a:t>
            </a:r>
            <a:r>
              <a:rPr lang="de-DE" sz="4400" b="1" dirty="0" err="1" smtClean="0"/>
              <a:t>men</a:t>
            </a:r>
            <a:r>
              <a:rPr lang="de-DE" sz="4400" b="1" dirty="0" smtClean="0"/>
              <a:t>, dunkle und Helle </a:t>
            </a:r>
            <a:r>
              <a:rPr lang="de-DE" sz="4400" b="1" dirty="0" err="1" smtClean="0"/>
              <a:t>Weintr</a:t>
            </a:r>
            <a:r>
              <a:rPr lang="de-DE" sz="4400" b="1" dirty="0" smtClean="0"/>
              <a:t>__</a:t>
            </a:r>
            <a:r>
              <a:rPr lang="de-DE" sz="4400" b="1" dirty="0" err="1" smtClean="0"/>
              <a:t>ben</a:t>
            </a:r>
            <a:r>
              <a:rPr lang="de-DE" sz="4400" b="1" dirty="0" smtClean="0"/>
              <a:t>, </a:t>
            </a:r>
            <a:r>
              <a:rPr lang="de-DE" sz="4400" b="1" dirty="0" err="1" smtClean="0"/>
              <a:t>rotgelbe</a:t>
            </a:r>
            <a:r>
              <a:rPr lang="de-DE" sz="4400" b="1" dirty="0" smtClean="0"/>
              <a:t> </a:t>
            </a:r>
            <a:r>
              <a:rPr lang="de-DE" sz="4400" b="1" dirty="0" err="1" smtClean="0"/>
              <a:t>Pfirsi</a:t>
            </a:r>
            <a:r>
              <a:rPr lang="de-DE" sz="4400" b="1" dirty="0" smtClean="0"/>
              <a:t>__e, gelbe </a:t>
            </a:r>
            <a:r>
              <a:rPr lang="de-DE" sz="4400" b="1" dirty="0" err="1" smtClean="0"/>
              <a:t>Ban_nen</a:t>
            </a:r>
            <a:r>
              <a:rPr lang="de-DE" sz="4400" b="1" dirty="0" smtClean="0"/>
              <a:t>, grüne </a:t>
            </a:r>
            <a:r>
              <a:rPr lang="de-DE" sz="4400" b="1" dirty="0" err="1" smtClean="0"/>
              <a:t>Wasserme_onen</a:t>
            </a:r>
            <a:r>
              <a:rPr lang="de-DE" sz="4400" b="1" dirty="0" smtClean="0"/>
              <a:t>, gelbe Zuckermelonen, grüne </a:t>
            </a:r>
            <a:r>
              <a:rPr lang="de-DE" sz="4400" b="1" dirty="0" err="1" smtClean="0"/>
              <a:t>Gur_en</a:t>
            </a:r>
            <a:r>
              <a:rPr lang="de-DE" sz="4400" b="1" dirty="0" smtClean="0"/>
              <a:t>, rote _</a:t>
            </a:r>
            <a:r>
              <a:rPr lang="de-DE" sz="4400" b="1" dirty="0" err="1" smtClean="0"/>
              <a:t>omaten</a:t>
            </a:r>
            <a:r>
              <a:rPr lang="de-DE" sz="4400" b="1" dirty="0" smtClean="0"/>
              <a:t>, braune </a:t>
            </a:r>
            <a:r>
              <a:rPr lang="de-DE" sz="4400" b="1" dirty="0" err="1" smtClean="0"/>
              <a:t>Zw</a:t>
            </a:r>
            <a:r>
              <a:rPr lang="de-DE" sz="4400" b="1" dirty="0" smtClean="0"/>
              <a:t>__</a:t>
            </a:r>
            <a:r>
              <a:rPr lang="de-DE" sz="4400" b="1" dirty="0" err="1" smtClean="0"/>
              <a:t>bel</a:t>
            </a:r>
            <a:r>
              <a:rPr lang="de-DE" sz="4400" b="1" dirty="0" smtClean="0"/>
              <a:t>, </a:t>
            </a:r>
            <a:r>
              <a:rPr lang="de-DE" sz="4400" b="1" dirty="0" err="1" smtClean="0"/>
              <a:t>rotgelbe</a:t>
            </a:r>
            <a:r>
              <a:rPr lang="de-DE" sz="4400" b="1" dirty="0" smtClean="0"/>
              <a:t> </a:t>
            </a:r>
            <a:r>
              <a:rPr lang="de-DE" sz="4400" b="1" dirty="0" err="1" smtClean="0"/>
              <a:t>Mohr_üben</a:t>
            </a:r>
            <a:r>
              <a:rPr lang="de-DE" sz="4400" b="1" dirty="0" smtClean="0"/>
              <a:t>, braune Kartoffeln.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15856" y="914400"/>
            <a:ext cx="325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C00000"/>
                </a:solidFill>
              </a:rPr>
              <a:t>b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955" y="926926"/>
            <a:ext cx="325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C00000"/>
                </a:solidFill>
              </a:rPr>
              <a:t>b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7499" y="926926"/>
            <a:ext cx="67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ch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1373" y="914400"/>
            <a:ext cx="361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t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13095" y="926926"/>
            <a:ext cx="33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i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64444" y="914400"/>
            <a:ext cx="398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e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665" y="1476562"/>
            <a:ext cx="41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b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9898" y="1476562"/>
            <a:ext cx="436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C00000"/>
                </a:solidFill>
              </a:rPr>
              <a:t>ü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9192" y="2077811"/>
            <a:ext cx="41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C00000"/>
                </a:solidFill>
              </a:rPr>
              <a:t>Ä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9595" y="2077811"/>
            <a:ext cx="386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C00000"/>
                </a:solidFill>
              </a:rPr>
              <a:t>r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70513" y="2077811"/>
            <a:ext cx="448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u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2627" y="2654009"/>
            <a:ext cx="781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au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51486" y="2654009"/>
            <a:ext cx="67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ch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6433" y="3217681"/>
            <a:ext cx="386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a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3217681"/>
            <a:ext cx="263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l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31278" y="3781353"/>
            <a:ext cx="386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k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33950" y="3806405"/>
            <a:ext cx="3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T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1938" y="4400046"/>
            <a:ext cx="67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ie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2120" y="4345777"/>
            <a:ext cx="361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r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8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93631" y="2967335"/>
            <a:ext cx="7004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Aufwiedersehen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!!!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4" y="385175"/>
            <a:ext cx="11711836" cy="667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Welche Assoziationen haben wir mit diesem Wort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dirty="0" smtClean="0">
                <a:latin typeface="Arial Black" panose="020B0A04020102020204" pitchFamily="34" charset="0"/>
              </a:rPr>
              <a:t>Das Herbstwetter.</a:t>
            </a:r>
          </a:p>
          <a:p>
            <a:r>
              <a:rPr lang="de-DE" b="1" dirty="0" smtClean="0">
                <a:latin typeface="Arial Black" panose="020B0A04020102020204" pitchFamily="34" charset="0"/>
              </a:rPr>
              <a:t>Es regnet.</a:t>
            </a:r>
          </a:p>
          <a:p>
            <a:r>
              <a:rPr lang="de-DE" b="1" dirty="0">
                <a:latin typeface="Arial Black" panose="020B0A04020102020204" pitchFamily="34" charset="0"/>
              </a:rPr>
              <a:t>E</a:t>
            </a:r>
            <a:r>
              <a:rPr lang="de-DE" b="1" dirty="0" smtClean="0">
                <a:latin typeface="Arial Black" panose="020B0A04020102020204" pitchFamily="34" charset="0"/>
              </a:rPr>
              <a:t>s ist nicht warm.</a:t>
            </a:r>
          </a:p>
          <a:p>
            <a:r>
              <a:rPr lang="de-DE" b="1" dirty="0" smtClean="0">
                <a:latin typeface="Arial Black" panose="020B0A04020102020204" pitchFamily="34" charset="0"/>
              </a:rPr>
              <a:t>Der Wind weht stark.</a:t>
            </a:r>
          </a:p>
          <a:p>
            <a:r>
              <a:rPr lang="de-DE" b="1" dirty="0" smtClean="0">
                <a:latin typeface="Arial Black" panose="020B0A04020102020204" pitchFamily="34" charset="0"/>
              </a:rPr>
              <a:t>Der Himmel ist grau.</a:t>
            </a:r>
          </a:p>
          <a:p>
            <a:r>
              <a:rPr lang="de-DE" b="1" dirty="0" smtClean="0">
                <a:latin typeface="Arial Black" panose="020B0A04020102020204" pitchFamily="34" charset="0"/>
              </a:rPr>
              <a:t>Die Vögel fliegen weg.</a:t>
            </a:r>
          </a:p>
          <a:p>
            <a:r>
              <a:rPr lang="de-DE" b="1" dirty="0" smtClean="0">
                <a:latin typeface="Arial Black" panose="020B0A04020102020204" pitchFamily="34" charset="0"/>
              </a:rPr>
              <a:t>Die Sonne scheint nicht hell.</a:t>
            </a:r>
          </a:p>
          <a:p>
            <a:r>
              <a:rPr lang="de-DE" b="1" dirty="0" smtClean="0">
                <a:latin typeface="Arial Black" panose="020B0A04020102020204" pitchFamily="34" charset="0"/>
              </a:rPr>
              <a:t>Die Blatter fallen auf die Erde.</a:t>
            </a:r>
          </a:p>
          <a:p>
            <a:r>
              <a:rPr lang="de-DE" b="1" dirty="0" smtClean="0">
                <a:latin typeface="Arial Black" panose="020B0A04020102020204" pitchFamily="34" charset="0"/>
              </a:rPr>
              <a:t>Die Blätter sind bunt.</a:t>
            </a:r>
          </a:p>
          <a:p>
            <a:endParaRPr lang="de-DE" dirty="0" smtClean="0"/>
          </a:p>
        </p:txBody>
      </p:sp>
      <p:sp>
        <p:nvSpPr>
          <p:cNvPr id="4" name="Овал 3"/>
          <p:cNvSpPr/>
          <p:nvPr/>
        </p:nvSpPr>
        <p:spPr>
          <a:xfrm>
            <a:off x="5047989" y="2011680"/>
            <a:ext cx="3757808" cy="2417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dirty="0" smtClean="0"/>
              <a:t>Herbst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69130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049" y="0"/>
            <a:ext cx="5751967" cy="70638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Bauer</a:t>
            </a:r>
            <a:r>
              <a:rPr lang="ru-RU" dirty="0" smtClean="0"/>
              <a:t>-</a:t>
            </a:r>
            <a:br>
              <a:rPr lang="ru-RU" dirty="0" smtClean="0"/>
            </a:br>
            <a:r>
              <a:rPr lang="ru-RU" dirty="0" smtClean="0"/>
              <a:t>крестьянин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04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68" y="-145734"/>
            <a:ext cx="8930080" cy="70037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Ernte</a:t>
            </a:r>
            <a:r>
              <a:rPr lang="ru-RU" dirty="0" smtClean="0"/>
              <a:t>-</a:t>
            </a:r>
            <a:br>
              <a:rPr lang="ru-RU" dirty="0" smtClean="0"/>
            </a:br>
            <a:r>
              <a:rPr lang="ru-RU" dirty="0" smtClean="0"/>
              <a:t>урожай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96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67137"/>
            <a:ext cx="10772775" cy="1658198"/>
          </a:xfrm>
        </p:spPr>
        <p:txBody>
          <a:bodyPr/>
          <a:lstStyle/>
          <a:p>
            <a:r>
              <a:rPr lang="de-DE" dirty="0" smtClean="0"/>
              <a:t>Einbringen</a:t>
            </a:r>
            <a:r>
              <a:rPr lang="ru-RU" dirty="0" smtClean="0"/>
              <a:t> - собирать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5353" cy="376713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19" y="-112734"/>
            <a:ext cx="5524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2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11" y="0"/>
            <a:ext cx="8705589" cy="704585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Wegfliegen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</a:t>
            </a:r>
            <a:b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улетать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1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7587" y="3856509"/>
            <a:ext cx="2799959" cy="165819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Der Spatz</a:t>
            </a:r>
            <a:r>
              <a:rPr lang="ru-RU" dirty="0" smtClean="0"/>
              <a:t>-воробей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6696" cy="37671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8219" t="29741" r="53151" b="32759"/>
          <a:stretch/>
        </p:blipFill>
        <p:spPr>
          <a:xfrm>
            <a:off x="7302674" y="109537"/>
            <a:ext cx="4709786" cy="36576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96057" y="4146695"/>
            <a:ext cx="2799959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Der Rabe</a:t>
            </a:r>
            <a:r>
              <a:rPr lang="ru-RU" dirty="0" smtClean="0"/>
              <a:t>-</a:t>
            </a:r>
          </a:p>
          <a:p>
            <a:r>
              <a:rPr lang="ru-RU" dirty="0" smtClean="0"/>
              <a:t>ворон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97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03" y="0"/>
            <a:ext cx="6889315" cy="68893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33518"/>
            <a:ext cx="10772775" cy="1658198"/>
          </a:xfrm>
        </p:spPr>
        <p:txBody>
          <a:bodyPr/>
          <a:lstStyle/>
          <a:p>
            <a:r>
              <a:rPr lang="de-DE" dirty="0" smtClean="0">
                <a:latin typeface="Arial Black" panose="020B0A04020102020204" pitchFamily="34" charset="0"/>
              </a:rPr>
              <a:t>Zurückdenken</a:t>
            </a:r>
            <a:r>
              <a:rPr lang="ru-RU" dirty="0" smtClean="0">
                <a:latin typeface="Arial Black" panose="020B0A04020102020204" pitchFamily="34" charset="0"/>
              </a:rPr>
              <a:t> – 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вспоминать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3531" y="-124680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latin typeface="Arial Black" panose="020B0A04020102020204" pitchFamily="34" charset="0"/>
              </a:rPr>
              <a:t>Denken an den Sommer</a:t>
            </a:r>
            <a:r>
              <a:rPr lang="ru-RU" dirty="0" smtClean="0">
                <a:latin typeface="Arial Black" panose="020B0A04020102020204" pitchFamily="34" charset="0"/>
              </a:rPr>
              <a:t> –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Думать о лете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7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FCF9E9"/>
      </a:dk1>
      <a:lt1>
        <a:sysClr val="window" lastClr="151206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99</TotalTime>
  <Words>318</Words>
  <Application>Microsoft Office PowerPoint</Application>
  <PresentationFormat>Широкоэкранный</PresentationFormat>
  <Paragraphs>86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Aharoni</vt:lpstr>
      <vt:lpstr>Algerian</vt:lpstr>
      <vt:lpstr>Arial</vt:lpstr>
      <vt:lpstr>Arial Black</vt:lpstr>
      <vt:lpstr>Calibri Light</vt:lpstr>
      <vt:lpstr>Метрополия</vt:lpstr>
      <vt:lpstr>Was ist das?</vt:lpstr>
      <vt:lpstr>Welche Jahreszeit haben wir?</vt:lpstr>
      <vt:lpstr>Welche Assoziationen haben wir mit diesem Wort?</vt:lpstr>
      <vt:lpstr>Der Bauer- крестьянин</vt:lpstr>
      <vt:lpstr>Die Ernte- урожай</vt:lpstr>
      <vt:lpstr>Einbringen - собирать</vt:lpstr>
      <vt:lpstr>Wegfliegen- улетать</vt:lpstr>
      <vt:lpstr>Der Spatz-воробей </vt:lpstr>
      <vt:lpstr>Zurückdenken –  вспоминать</vt:lpstr>
      <vt:lpstr>Die Pflaume</vt:lpstr>
      <vt:lpstr>Die Weintraube</vt:lpstr>
      <vt:lpstr>Der Pfirsich</vt:lpstr>
      <vt:lpstr>Die Melone</vt:lpstr>
      <vt:lpstr>Die Wassermelone </vt:lpstr>
      <vt:lpstr>Der Kohl</vt:lpstr>
      <vt:lpstr>Die Mohrrübe</vt:lpstr>
      <vt:lpstr>Die Zwiebel</vt:lpstr>
      <vt:lpstr>Wie ist es richtig?</vt:lpstr>
      <vt:lpstr>Was bringen der Bauer ein?</vt:lpstr>
      <vt:lpstr>Der Apfel  die Banane  die Weintraube  die Pflaume  die Birne  die Orange </vt:lpstr>
      <vt:lpstr>Wer kann das lesen?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</cp:revision>
  <dcterms:created xsi:type="dcterms:W3CDTF">2020-06-16T12:10:43Z</dcterms:created>
  <dcterms:modified xsi:type="dcterms:W3CDTF">2020-06-17T10:30:48Z</dcterms:modified>
</cp:coreProperties>
</file>