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2" r:id="rId6"/>
    <p:sldId id="263" r:id="rId7"/>
    <p:sldId id="259" r:id="rId8"/>
    <p:sldId id="258"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62" y="5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1D6F25D-9F42-47B4-A79F-3511E1B4945B}" type="datetimeFigureOut">
              <a:rPr lang="ru-RU" smtClean="0"/>
              <a:t>27.06.2020</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60659BF-8CA4-4310-A99B-AAC183663C85}"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1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D6F25D-9F42-47B4-A79F-3511E1B4945B}" type="datetimeFigureOut">
              <a:rPr lang="ru-RU" smtClean="0"/>
              <a:t>27.06.2020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0659BF-8CA4-4310-A99B-AAC183663C85}" type="slidenum">
              <a:rPr lang="ru-RU" smtClean="0"/>
              <a:t>‹#›</a:t>
            </a:fld>
            <a:endParaRPr lang="ru-RU"/>
          </a:p>
        </p:txBody>
      </p:sp>
    </p:spTree>
    <p:extLst>
      <p:ext uri="{BB962C8B-B14F-4D97-AF65-F5344CB8AC3E}">
        <p14:creationId xmlns:p14="http://schemas.microsoft.com/office/powerpoint/2010/main" val="227269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D6F25D-9F42-47B4-A79F-3511E1B4945B}" type="datetimeFigureOut">
              <a:rPr lang="ru-RU" smtClean="0"/>
              <a:t>27.06.2020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0659BF-8CA4-4310-A99B-AAC183663C85}" type="slidenum">
              <a:rPr lang="ru-RU" smtClean="0"/>
              <a:t>‹#›</a:t>
            </a:fld>
            <a:endParaRPr lang="ru-RU"/>
          </a:p>
        </p:txBody>
      </p:sp>
    </p:spTree>
    <p:extLst>
      <p:ext uri="{BB962C8B-B14F-4D97-AF65-F5344CB8AC3E}">
        <p14:creationId xmlns:p14="http://schemas.microsoft.com/office/powerpoint/2010/main" val="176714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D6F25D-9F42-47B4-A79F-3511E1B4945B}" type="datetimeFigureOut">
              <a:rPr lang="ru-RU" smtClean="0"/>
              <a:t>27.06.2020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0659BF-8CA4-4310-A99B-AAC183663C85}" type="slidenum">
              <a:rPr lang="ru-RU" smtClean="0"/>
              <a:t>‹#›</a:t>
            </a:fld>
            <a:endParaRPr lang="ru-RU"/>
          </a:p>
        </p:txBody>
      </p:sp>
    </p:spTree>
    <p:extLst>
      <p:ext uri="{BB962C8B-B14F-4D97-AF65-F5344CB8AC3E}">
        <p14:creationId xmlns:p14="http://schemas.microsoft.com/office/powerpoint/2010/main" val="3409199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D6F25D-9F42-47B4-A79F-3511E1B4945B}" type="datetimeFigureOut">
              <a:rPr lang="ru-RU" smtClean="0"/>
              <a:t>27.06.2020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0659BF-8CA4-4310-A99B-AAC183663C85}"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93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1D6F25D-9F42-47B4-A79F-3511E1B4945B}" type="datetimeFigureOut">
              <a:rPr lang="ru-RU" smtClean="0"/>
              <a:t>27.06.2020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0659BF-8CA4-4310-A99B-AAC183663C85}" type="slidenum">
              <a:rPr lang="ru-RU" smtClean="0"/>
              <a:t>‹#›</a:t>
            </a:fld>
            <a:endParaRPr lang="ru-RU"/>
          </a:p>
        </p:txBody>
      </p:sp>
    </p:spTree>
    <p:extLst>
      <p:ext uri="{BB962C8B-B14F-4D97-AF65-F5344CB8AC3E}">
        <p14:creationId xmlns:p14="http://schemas.microsoft.com/office/powerpoint/2010/main" val="3410941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1D6F25D-9F42-47B4-A79F-3511E1B4945B}" type="datetimeFigureOut">
              <a:rPr lang="ru-RU" smtClean="0"/>
              <a:t>27.06.2020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60659BF-8CA4-4310-A99B-AAC183663C85}" type="slidenum">
              <a:rPr lang="ru-RU" smtClean="0"/>
              <a:t>‹#›</a:t>
            </a:fld>
            <a:endParaRPr lang="ru-RU"/>
          </a:p>
        </p:txBody>
      </p:sp>
    </p:spTree>
    <p:extLst>
      <p:ext uri="{BB962C8B-B14F-4D97-AF65-F5344CB8AC3E}">
        <p14:creationId xmlns:p14="http://schemas.microsoft.com/office/powerpoint/2010/main" val="34085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1D6F25D-9F42-47B4-A79F-3511E1B4945B}" type="datetimeFigureOut">
              <a:rPr lang="ru-RU" smtClean="0"/>
              <a:t>27.06.2020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60659BF-8CA4-4310-A99B-AAC183663C85}" type="slidenum">
              <a:rPr lang="ru-RU" smtClean="0"/>
              <a:t>‹#›</a:t>
            </a:fld>
            <a:endParaRPr lang="ru-RU"/>
          </a:p>
        </p:txBody>
      </p:sp>
    </p:spTree>
    <p:extLst>
      <p:ext uri="{BB962C8B-B14F-4D97-AF65-F5344CB8AC3E}">
        <p14:creationId xmlns:p14="http://schemas.microsoft.com/office/powerpoint/2010/main" val="204807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6F25D-9F42-47B4-A79F-3511E1B4945B}" type="datetimeFigureOut">
              <a:rPr lang="ru-RU" smtClean="0"/>
              <a:t>27.06.2020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60659BF-8CA4-4310-A99B-AAC183663C85}" type="slidenum">
              <a:rPr lang="ru-RU" smtClean="0"/>
              <a:t>‹#›</a:t>
            </a:fld>
            <a:endParaRPr lang="ru-RU"/>
          </a:p>
        </p:txBody>
      </p:sp>
    </p:spTree>
    <p:extLst>
      <p:ext uri="{BB962C8B-B14F-4D97-AF65-F5344CB8AC3E}">
        <p14:creationId xmlns:p14="http://schemas.microsoft.com/office/powerpoint/2010/main" val="428111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D6F25D-9F42-47B4-A79F-3511E1B4945B}" type="datetimeFigureOut">
              <a:rPr lang="ru-RU" smtClean="0"/>
              <a:t>27.06.2020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0659BF-8CA4-4310-A99B-AAC183663C85}" type="slidenum">
              <a:rPr lang="ru-RU" smtClean="0"/>
              <a:t>‹#›</a:t>
            </a:fld>
            <a:endParaRPr lang="ru-RU"/>
          </a:p>
        </p:txBody>
      </p:sp>
    </p:spTree>
    <p:extLst>
      <p:ext uri="{BB962C8B-B14F-4D97-AF65-F5344CB8AC3E}">
        <p14:creationId xmlns:p14="http://schemas.microsoft.com/office/powerpoint/2010/main" val="17727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D6F25D-9F42-47B4-A79F-3511E1B4945B}" type="datetimeFigureOut">
              <a:rPr lang="ru-RU" smtClean="0"/>
              <a:t>27.06.2020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0659BF-8CA4-4310-A99B-AAC183663C85}" type="slidenum">
              <a:rPr lang="ru-RU" smtClean="0"/>
              <a:t>‹#›</a:t>
            </a:fld>
            <a:endParaRPr lang="ru-RU"/>
          </a:p>
        </p:txBody>
      </p:sp>
    </p:spTree>
    <p:extLst>
      <p:ext uri="{BB962C8B-B14F-4D97-AF65-F5344CB8AC3E}">
        <p14:creationId xmlns:p14="http://schemas.microsoft.com/office/powerpoint/2010/main" val="381164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1D6F25D-9F42-47B4-A79F-3511E1B4945B}" type="datetimeFigureOut">
              <a:rPr lang="ru-RU" smtClean="0"/>
              <a:t>27.06.2020</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60659BF-8CA4-4310-A99B-AAC183663C85}" type="slidenum">
              <a:rPr lang="ru-RU" smtClean="0"/>
              <a:t>‹#›</a:t>
            </a:fld>
            <a:endParaRPr lang="ru-RU"/>
          </a:p>
        </p:txBody>
      </p:sp>
    </p:spTree>
    <p:extLst>
      <p:ext uri="{BB962C8B-B14F-4D97-AF65-F5344CB8AC3E}">
        <p14:creationId xmlns:p14="http://schemas.microsoft.com/office/powerpoint/2010/main" val="2286171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jpg"/><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147" y="0"/>
            <a:ext cx="8298626" cy="6761844"/>
          </a:xfrm>
          <a:prstGeom prst="rect">
            <a:avLst/>
          </a:prstGeom>
        </p:spPr>
      </p:pic>
      <p:sp>
        <p:nvSpPr>
          <p:cNvPr id="2" name="Заголовок 1"/>
          <p:cNvSpPr>
            <a:spLocks noGrp="1"/>
          </p:cNvSpPr>
          <p:nvPr>
            <p:ph type="ctrTitle"/>
          </p:nvPr>
        </p:nvSpPr>
        <p:spPr>
          <a:xfrm>
            <a:off x="150312" y="826718"/>
            <a:ext cx="6350696" cy="540841"/>
          </a:xfrm>
        </p:spPr>
        <p:txBody>
          <a:bodyPr>
            <a:normAutofit fontScale="90000"/>
          </a:bodyPr>
          <a:lstStyle/>
          <a:p>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2904657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8038926" y="225467"/>
            <a:ext cx="3923429" cy="6338171"/>
          </a:xfrm>
        </p:spPr>
        <p:txBody>
          <a:bodyPr>
            <a:normAutofit/>
          </a:bodyPr>
          <a:lstStyle/>
          <a:p>
            <a:r>
              <a:rPr lang="de-DE" sz="2800" u="sng" dirty="0" smtClean="0"/>
              <a:t>Unter den Linden </a:t>
            </a:r>
            <a:r>
              <a:rPr lang="de-DE" sz="2800" dirty="0" smtClean="0"/>
              <a:t>ist die zentrale Prachtstraße Berlins. Sie ist 1,5 km lang, verläuft vom Brandenburger Tor bis zur Schlossbrücke und verbindet zahlreiche wichtige Einrichtungen und Sehenswürdigkeiten. Hier befinden sich die Humboldt-Universität, die Staatsbibliothek, Museen, Cafés und Geschäfte.</a:t>
            </a:r>
            <a:endParaRPr lang="ru-RU" sz="28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468"/>
            <a:ext cx="8038927" cy="4521896"/>
          </a:xfrm>
          <a:prstGeom prst="rect">
            <a:avLst/>
          </a:prstGeom>
        </p:spPr>
      </p:pic>
    </p:spTree>
    <p:extLst>
      <p:ext uri="{BB962C8B-B14F-4D97-AF65-F5344CB8AC3E}">
        <p14:creationId xmlns:p14="http://schemas.microsoft.com/office/powerpoint/2010/main" val="46626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481264" y="319414"/>
            <a:ext cx="3430988" cy="6538586"/>
          </a:xfrm>
        </p:spPr>
        <p:txBody>
          <a:bodyPr>
            <a:normAutofit/>
          </a:bodyPr>
          <a:lstStyle/>
          <a:p>
            <a:r>
              <a:rPr lang="de-DE" sz="2400" u="sng" dirty="0" smtClean="0"/>
              <a:t>Das Reichstagsgebäude </a:t>
            </a:r>
            <a:r>
              <a:rPr lang="de-DE" sz="2400" dirty="0" smtClean="0"/>
              <a:t>wurde von dem Architekten Paul </a:t>
            </a:r>
            <a:r>
              <a:rPr lang="de-DE" sz="2400" dirty="0" err="1" smtClean="0"/>
              <a:t>Wallot</a:t>
            </a:r>
            <a:r>
              <a:rPr lang="de-DE" sz="2400" dirty="0" smtClean="0"/>
              <a:t> 1884 bis 1894 errichtet. Von 1991 bis 1999 wurde das Gebäude grundlegend umgestaltet. Während der Hitlerzeit war hier die Reichskanzlei Hitlers. Seit 1999befindet sich hier der Sitzt des Deutschen Bundestages.</a:t>
            </a:r>
            <a:endParaRPr lang="ru-RU"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771"/>
            <a:ext cx="8481264" cy="5656937"/>
          </a:xfrm>
          <a:prstGeom prst="rect">
            <a:avLst/>
          </a:prstGeom>
        </p:spPr>
      </p:pic>
    </p:spTree>
    <p:extLst>
      <p:ext uri="{BB962C8B-B14F-4D97-AF65-F5344CB8AC3E}">
        <p14:creationId xmlns:p14="http://schemas.microsoft.com/office/powerpoint/2010/main" val="2370767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824087" y="388307"/>
            <a:ext cx="3013009" cy="5707693"/>
          </a:xfrm>
        </p:spPr>
        <p:txBody>
          <a:bodyPr>
            <a:normAutofit/>
          </a:bodyPr>
          <a:lstStyle/>
          <a:p>
            <a:r>
              <a:rPr lang="de-DE" sz="2400" u="sng" dirty="0" smtClean="0"/>
              <a:t>Der Alexanderplatz </a:t>
            </a:r>
            <a:r>
              <a:rPr lang="de-DE" sz="2400" dirty="0" smtClean="0"/>
              <a:t>ist ein zentraler Platz und Verkehrsknotenpunkt in Berlin. Er liegt im Ortsteil Mitte und wird im Volksmund kurz Alex genannt. Ihr wisst, das er seinen Namen zu Ehren des russischen Zaren Alexander des Ersten bekommen hat.</a:t>
            </a:r>
            <a:endParaRPr lang="ru-RU" sz="2400"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2586455530"/>
              </p:ext>
            </p:extLst>
          </p:nvPr>
        </p:nvGraphicFramePr>
        <p:xfrm>
          <a:off x="92075" y="92075"/>
          <a:ext cx="712788" cy="863600"/>
        </p:xfrm>
        <a:graphic>
          <a:graphicData uri="http://schemas.openxmlformats.org/presentationml/2006/ole">
            <mc:AlternateContent xmlns:mc="http://schemas.openxmlformats.org/markup-compatibility/2006">
              <mc:Choice xmlns:v="urn:schemas-microsoft-com:vml" Requires="v">
                <p:oleObj spid="_x0000_s1027" name="Объект упаковщика для оболочки" showAsIcon="1" r:id="rId3" imgW="712080" imgH="862920" progId="Package">
                  <p:embed/>
                </p:oleObj>
              </mc:Choice>
              <mc:Fallback>
                <p:oleObj name="Объект упаковщика для оболочки" showAsIcon="1" r:id="rId3" imgW="712080" imgH="862920" progId="Package">
                  <p:embed/>
                  <p:pic>
                    <p:nvPicPr>
                      <p:cNvPr id="0" name=""/>
                      <p:cNvPicPr/>
                      <p:nvPr/>
                    </p:nvPicPr>
                    <p:blipFill>
                      <a:blip r:embed="rId4"/>
                      <a:stretch>
                        <a:fillRect/>
                      </a:stretch>
                    </p:blipFill>
                    <p:spPr>
                      <a:xfrm>
                        <a:off x="92075" y="92075"/>
                        <a:ext cx="712788" cy="863600"/>
                      </a:xfrm>
                      <a:prstGeom prst="rect">
                        <a:avLst/>
                      </a:prstGeom>
                    </p:spPr>
                  </p:pic>
                </p:oleObj>
              </mc:Fallback>
            </mc:AlternateContent>
          </a:graphicData>
        </a:graphic>
      </p:graphicFrame>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2942"/>
            <a:ext cx="8824087" cy="5873533"/>
          </a:xfrm>
          <a:prstGeom prst="rect">
            <a:avLst/>
          </a:prstGeom>
        </p:spPr>
      </p:pic>
    </p:spTree>
    <p:extLst>
      <p:ext uri="{BB962C8B-B14F-4D97-AF65-F5344CB8AC3E}">
        <p14:creationId xmlns:p14="http://schemas.microsoft.com/office/powerpoint/2010/main" val="4153075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7206119" y="382738"/>
            <a:ext cx="4731185" cy="6155847"/>
          </a:xfrm>
        </p:spPr>
        <p:txBody>
          <a:bodyPr>
            <a:normAutofit/>
          </a:bodyPr>
          <a:lstStyle/>
          <a:p>
            <a:r>
              <a:rPr lang="de-DE" sz="2800" dirty="0" smtClean="0"/>
              <a:t>Die Berliner nennen es </a:t>
            </a:r>
            <a:r>
              <a:rPr lang="de-DE" sz="2800" u="sng" dirty="0" smtClean="0"/>
              <a:t>Rotes Rathaus. </a:t>
            </a:r>
            <a:r>
              <a:rPr lang="de-DE" sz="2800" dirty="0" smtClean="0"/>
              <a:t>Das Rote Rathaus liegt an der Rathausstraße in Alt-Berlin und ist Sitzt des Berliner Senats und des Regierenden Bürgermeisters. Auf 36 Terrakottareliefs kann man die Geschichte der Stadt bis zum Jahre 1871 sehen.</a:t>
            </a:r>
            <a:endParaRPr lang="ru-RU"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06119" cy="4804079"/>
          </a:xfrm>
          <a:prstGeom prst="rect">
            <a:avLst/>
          </a:prstGeom>
        </p:spPr>
      </p:pic>
    </p:spTree>
    <p:extLst>
      <p:ext uri="{BB962C8B-B14F-4D97-AF65-F5344CB8AC3E}">
        <p14:creationId xmlns:p14="http://schemas.microsoft.com/office/powerpoint/2010/main" val="570314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501180" y="288099"/>
            <a:ext cx="3436123" cy="5807901"/>
          </a:xfrm>
        </p:spPr>
        <p:txBody>
          <a:bodyPr>
            <a:normAutofit lnSpcReduction="10000"/>
          </a:bodyPr>
          <a:lstStyle/>
          <a:p>
            <a:r>
              <a:rPr lang="de-DE" u="sng" dirty="0" smtClean="0"/>
              <a:t>Die Berliner Museumsinsel </a:t>
            </a:r>
            <a:r>
              <a:rPr lang="de-DE" dirty="0" smtClean="0"/>
              <a:t>ist ein Teil der Spreeinsel im Zentrum Berlins. Sie ist mit ihren Museen einer der wichtigsten Museumskomplexe der Welt. Seit 1999 gehört die Museumsinsel dem Weltkulturerbe der UNESKO an. Hier befinden sich das Alte Museum und das Neue Museum, das Pergamonmuseum und das Bode-Museum: Die Museen beherbergen vorwiegend archäologische Sammlungen und Kunst des 19. Jahrhunderts.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92"/>
            <a:ext cx="8501181" cy="6043808"/>
          </a:xfrm>
          <a:prstGeom prst="rect">
            <a:avLst/>
          </a:prstGeom>
        </p:spPr>
      </p:pic>
    </p:spTree>
    <p:extLst>
      <p:ext uri="{BB962C8B-B14F-4D97-AF65-F5344CB8AC3E}">
        <p14:creationId xmlns:p14="http://schemas.microsoft.com/office/powerpoint/2010/main" val="99519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210001" y="316282"/>
            <a:ext cx="3739829" cy="6184726"/>
          </a:xfrm>
        </p:spPr>
        <p:txBody>
          <a:bodyPr>
            <a:normAutofit lnSpcReduction="10000"/>
          </a:bodyPr>
          <a:lstStyle/>
          <a:p>
            <a:r>
              <a:rPr lang="de-DE" sz="2800" u="sng" dirty="0" smtClean="0"/>
              <a:t>Der Pergamonaltar </a:t>
            </a:r>
            <a:r>
              <a:rPr lang="de-DE" sz="2800" dirty="0" smtClean="0"/>
              <a:t>ist ein monumentaler Altar der kleinasiatischen Stadt Pergamon )eine antike griechische Stadt, die heute unter dem Namen </a:t>
            </a:r>
            <a:r>
              <a:rPr lang="de-DE" sz="2800" dirty="0" err="1" smtClean="0"/>
              <a:t>Bergama</a:t>
            </a:r>
            <a:r>
              <a:rPr lang="de-DE" sz="2800" dirty="0" smtClean="0"/>
              <a:t> zur Türkei gehört.) Der Altar befindet sich im Pergamonmuseum und ist das bekannteste Ausstellungsstück der Antikensammlung auf der Museumsinsel</a:t>
            </a:r>
            <a:r>
              <a:rPr lang="de-DE"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07352" cy="5498926"/>
          </a:xfrm>
          <a:prstGeom prst="rect">
            <a:avLst/>
          </a:prstGeom>
        </p:spPr>
      </p:pic>
    </p:spTree>
    <p:extLst>
      <p:ext uri="{BB962C8B-B14F-4D97-AF65-F5344CB8AC3E}">
        <p14:creationId xmlns:p14="http://schemas.microsoft.com/office/powerpoint/2010/main" val="1493819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7884652" y="441542"/>
            <a:ext cx="4276868" cy="6046940"/>
          </a:xfrm>
        </p:spPr>
        <p:txBody>
          <a:bodyPr>
            <a:normAutofit/>
          </a:bodyPr>
          <a:lstStyle/>
          <a:p>
            <a:r>
              <a:rPr lang="de-DE" u="sng" dirty="0" smtClean="0"/>
              <a:t>Das Nikolaiviertel</a:t>
            </a:r>
            <a:r>
              <a:rPr lang="de-DE" dirty="0" smtClean="0"/>
              <a:t>, der älteste Stadtteil Berlins, liegt in Berlin-Mitte, am östlichen Ufer der Spree. An dieser Stelle wurde 1237 die Stadt gegründet. In mitten des Nikolaiviertel steht die Nikolaiviertels steht die Nikolaikirche, die älteste Kirche Berlins.</a:t>
            </a:r>
          </a:p>
          <a:p>
            <a:r>
              <a:rPr lang="de-DE" dirty="0" smtClean="0"/>
              <a:t>Das Nikolaiviertel ist einer der wenigen Orte in ganz Berlin, wo man ruhig bummeln, shoppen und zwischendurch in einem der gemütlichen Cafés sitzen kann.</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14"/>
            <a:ext cx="8066762" cy="5301690"/>
          </a:xfrm>
          <a:prstGeom prst="rect">
            <a:avLst/>
          </a:prstGeom>
        </p:spPr>
      </p:pic>
    </p:spTree>
    <p:extLst>
      <p:ext uri="{BB962C8B-B14F-4D97-AF65-F5344CB8AC3E}">
        <p14:creationId xmlns:p14="http://schemas.microsoft.com/office/powerpoint/2010/main" val="123412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210827" cy="7051986"/>
          </a:xfrm>
        </p:spPr>
      </p:pic>
      <p:sp>
        <p:nvSpPr>
          <p:cNvPr id="6" name="TextBox 5"/>
          <p:cNvSpPr txBox="1"/>
          <p:nvPr/>
        </p:nvSpPr>
        <p:spPr>
          <a:xfrm>
            <a:off x="5210827" y="275573"/>
            <a:ext cx="6676373" cy="4801314"/>
          </a:xfrm>
          <a:prstGeom prst="rect">
            <a:avLst/>
          </a:prstGeom>
          <a:noFill/>
        </p:spPr>
        <p:txBody>
          <a:bodyPr wrap="square" rtlCol="0">
            <a:spAutoFit/>
          </a:bodyPr>
          <a:lstStyle/>
          <a:p>
            <a:r>
              <a:rPr lang="de-DE" sz="3200" dirty="0" smtClean="0">
                <a:latin typeface="Times New Roman" panose="02020603050405020304" pitchFamily="18" charset="0"/>
                <a:cs typeface="Times New Roman" panose="02020603050405020304" pitchFamily="18" charset="0"/>
              </a:rPr>
              <a:t>Die Bundesrepublik Deutschland liegt im Zentrum Europas. Sie hat 9 Nachbarstaaten</a:t>
            </a:r>
            <a:r>
              <a:rPr lang="ru-RU" sz="3200" dirty="0" smtClean="0">
                <a:latin typeface="Times New Roman" panose="02020603050405020304" pitchFamily="18" charset="0"/>
                <a:cs typeface="Times New Roman" panose="02020603050405020304" pitchFamily="18" charset="0"/>
              </a:rPr>
              <a:t>: </a:t>
            </a:r>
            <a:r>
              <a:rPr lang="de-DE" sz="3200" dirty="0" smtClean="0">
                <a:latin typeface="Times New Roman" panose="02020603050405020304" pitchFamily="18" charset="0"/>
                <a:cs typeface="Times New Roman" panose="02020603050405020304" pitchFamily="18" charset="0"/>
              </a:rPr>
              <a:t>Dänemark im Norden, die Niederlande, Belgien und Frankreich im Westen, die Schweiz und Österreich im Süden und die Tschechische Republik  und Polen im Osten. Deutschland hat Meeresgrenzen. Das sind Nordsee und Ostsee.</a:t>
            </a:r>
          </a:p>
          <a:p>
            <a:endParaRPr lang="ru-RU" dirty="0"/>
          </a:p>
        </p:txBody>
      </p:sp>
    </p:spTree>
    <p:extLst>
      <p:ext uri="{BB962C8B-B14F-4D97-AF65-F5344CB8AC3E}">
        <p14:creationId xmlns:p14="http://schemas.microsoft.com/office/powerpoint/2010/main" val="3867917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 name="Объект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1348" y="0"/>
            <a:ext cx="6388274" cy="6819484"/>
          </a:xfrm>
        </p:spPr>
      </p:pic>
      <p:pic>
        <p:nvPicPr>
          <p:cNvPr id="13" name="Рисунок 12"/>
          <p:cNvPicPr>
            <a:picLocks noChangeAspect="1"/>
          </p:cNvPicPr>
          <p:nvPr/>
        </p:nvPicPr>
        <p:blipFill rotWithShape="1">
          <a:blip r:embed="rId3"/>
          <a:srcRect l="11609" t="12917" r="47911" b="22871"/>
          <a:stretch/>
        </p:blipFill>
        <p:spPr>
          <a:xfrm>
            <a:off x="0" y="0"/>
            <a:ext cx="5461348" cy="6930642"/>
          </a:xfrm>
          <a:prstGeom prst="rect">
            <a:avLst/>
          </a:prstGeom>
        </p:spPr>
      </p:pic>
    </p:spTree>
    <p:extLst>
      <p:ext uri="{BB962C8B-B14F-4D97-AF65-F5344CB8AC3E}">
        <p14:creationId xmlns:p14="http://schemas.microsoft.com/office/powerpoint/2010/main" val="2342926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65372" cy="6858000"/>
          </a:xfrm>
          <a:prstGeom prst="rect">
            <a:avLst/>
          </a:prstGeom>
        </p:spPr>
      </p:pic>
      <p:sp>
        <p:nvSpPr>
          <p:cNvPr id="3" name="Объект 2"/>
          <p:cNvSpPr>
            <a:spLocks noGrp="1"/>
          </p:cNvSpPr>
          <p:nvPr>
            <p:ph idx="1"/>
          </p:nvPr>
        </p:nvSpPr>
        <p:spPr>
          <a:xfrm>
            <a:off x="4365372" y="228600"/>
            <a:ext cx="6556605" cy="4038600"/>
          </a:xfrm>
        </p:spPr>
        <p:txBody>
          <a:bodyPr>
            <a:noAutofit/>
          </a:bodyPr>
          <a:lstStyle/>
          <a:p>
            <a:r>
              <a:rPr lang="de-DE" sz="4000" dirty="0" smtClean="0"/>
              <a:t>Das Staatsgebiet der Bundesrepublik Deutschland ist 375.000 Quadratkilometer groß. Die Längste Ausdehnung von Norden nach Süden beträgt in der Luftlinie 876 km, von Westen nach Osten 640 km. Die Grenzen der Bundesrepublik haben eine Länge von insgesamt 3.767 km. </a:t>
            </a:r>
            <a:endParaRPr lang="ru-RU" sz="4000" dirty="0"/>
          </a:p>
        </p:txBody>
      </p:sp>
    </p:spTree>
    <p:extLst>
      <p:ext uri="{BB962C8B-B14F-4D97-AF65-F5344CB8AC3E}">
        <p14:creationId xmlns:p14="http://schemas.microsoft.com/office/powerpoint/2010/main" val="1627405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280615" y="5849029"/>
            <a:ext cx="1612726" cy="91440"/>
          </a:xfrm>
        </p:spPr>
        <p:txBody>
          <a:bodyPr>
            <a:noAutofit/>
          </a:bodyPr>
          <a:lstStyle/>
          <a:p>
            <a:r>
              <a:rPr lang="ru-RU" sz="1400" dirty="0"/>
              <a:t>Пейзаж </a:t>
            </a:r>
            <a:r>
              <a:rPr lang="ru-RU" sz="1400" b="1" dirty="0" smtClean="0"/>
              <a:t>Германия</a:t>
            </a:r>
            <a:r>
              <a:rPr lang="de-DE" sz="1400" b="1" dirty="0" smtClean="0"/>
              <a:t/>
            </a:r>
            <a:br>
              <a:rPr lang="de-DE" sz="1400" b="1" dirty="0" smtClean="0"/>
            </a:br>
            <a:r>
              <a:rPr lang="ru-RU" sz="1400" dirty="0" smtClean="0"/>
              <a:t> </a:t>
            </a:r>
            <a:r>
              <a:rPr lang="de-DE" sz="1400" dirty="0" err="1"/>
              <a:t>Riedenburg</a:t>
            </a:r>
            <a:r>
              <a:rPr lang="de-DE" sz="1400" dirty="0"/>
              <a:t> </a:t>
            </a:r>
            <a:r>
              <a:rPr lang="ru-RU" sz="1400" dirty="0"/>
              <a:t>Бавария </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0615" y="278704"/>
            <a:ext cx="6648816" cy="4155510"/>
          </a:xfrm>
        </p:spPr>
      </p:pic>
      <p:sp>
        <p:nvSpPr>
          <p:cNvPr id="5" name="TextBox 4"/>
          <p:cNvSpPr txBox="1"/>
          <p:nvPr/>
        </p:nvSpPr>
        <p:spPr>
          <a:xfrm>
            <a:off x="7089732" y="450937"/>
            <a:ext cx="4872624" cy="6124754"/>
          </a:xfrm>
          <a:prstGeom prst="rect">
            <a:avLst/>
          </a:prstGeom>
          <a:noFill/>
        </p:spPr>
        <p:txBody>
          <a:bodyPr wrap="square" rtlCol="0">
            <a:spAutoFit/>
          </a:bodyPr>
          <a:lstStyle/>
          <a:p>
            <a:r>
              <a:rPr lang="de-DE" sz="2800" dirty="0" smtClean="0"/>
              <a:t>Die deutschen Landschaften sind vielfältig und reizvoll. Niedrige und hohe Gebirgszuge wechseln mit Hochflächen, Stufenländern, Hügel-, Berg- und Seenlandschaften sowie weiten, offenen Ebenen. Von Norden nach Süden unterteilt sich Deutschland in fünf große Landschaftsräume</a:t>
            </a:r>
            <a:r>
              <a:rPr lang="ru-RU" sz="2800" dirty="0" smtClean="0"/>
              <a:t>: </a:t>
            </a:r>
            <a:r>
              <a:rPr lang="de-DE" sz="2800" dirty="0" smtClean="0"/>
              <a:t>das Norddeutsche Tiefland, die Mittelgebirgsschwelle, das Südwestdeutsche Alpenvorland und die Bayerischen Alpen.</a:t>
            </a:r>
            <a:endParaRPr lang="ru-RU" sz="2800" dirty="0"/>
          </a:p>
        </p:txBody>
      </p:sp>
    </p:spTree>
    <p:extLst>
      <p:ext uri="{BB962C8B-B14F-4D97-AF65-F5344CB8AC3E}">
        <p14:creationId xmlns:p14="http://schemas.microsoft.com/office/powerpoint/2010/main" val="1803241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6638" y="0"/>
            <a:ext cx="5361140" cy="6802737"/>
          </a:xfrm>
        </p:spPr>
      </p:pic>
      <p:sp>
        <p:nvSpPr>
          <p:cNvPr id="5" name="TextBox 4"/>
          <p:cNvSpPr txBox="1"/>
          <p:nvPr/>
        </p:nvSpPr>
        <p:spPr>
          <a:xfrm>
            <a:off x="6087649" y="237994"/>
            <a:ext cx="5887233" cy="5078313"/>
          </a:xfrm>
          <a:prstGeom prst="rect">
            <a:avLst/>
          </a:prstGeom>
          <a:noFill/>
        </p:spPr>
        <p:txBody>
          <a:bodyPr wrap="square" rtlCol="0">
            <a:spAutoFit/>
          </a:bodyPr>
          <a:lstStyle/>
          <a:p>
            <a:r>
              <a:rPr lang="de-DE" sz="3600" dirty="0" smtClean="0"/>
              <a:t>Von Norden nach Süden unterteilt sich Deutschland in fünf große Landschaftsräume</a:t>
            </a:r>
            <a:r>
              <a:rPr lang="ru-RU" sz="3600" dirty="0" smtClean="0"/>
              <a:t>: </a:t>
            </a:r>
            <a:r>
              <a:rPr lang="de-DE" sz="3600" dirty="0" smtClean="0"/>
              <a:t>das Norddeutsches Tiefland, die Mittelgebirgsschwelle, das Südwestdeutsche Alpenvorland und die Bayerischen Alpen.</a:t>
            </a:r>
            <a:endParaRPr lang="ru-RU" sz="3600" dirty="0"/>
          </a:p>
        </p:txBody>
      </p:sp>
    </p:spTree>
    <p:extLst>
      <p:ext uri="{BB962C8B-B14F-4D97-AF65-F5344CB8AC3E}">
        <p14:creationId xmlns:p14="http://schemas.microsoft.com/office/powerpoint/2010/main" val="1120497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291198" y="837991"/>
            <a:ext cx="3809791" cy="518578"/>
          </a:xfrm>
        </p:spPr>
        <p:txBody>
          <a:bodyPr/>
          <a:lstStyle/>
          <a:p>
            <a:r>
              <a:rPr lang="de-DE" dirty="0" smtClean="0"/>
              <a:t>Die deutschen Bundesländern</a:t>
            </a:r>
            <a:endParaRPr lang="ru-RU" dirty="0"/>
          </a:p>
        </p:txBody>
      </p:sp>
      <p:sp>
        <p:nvSpPr>
          <p:cNvPr id="6" name="Объект 5"/>
          <p:cNvSpPr>
            <a:spLocks noGrp="1"/>
          </p:cNvSpPr>
          <p:nvPr>
            <p:ph idx="1"/>
          </p:nvPr>
        </p:nvSpPr>
        <p:spPr>
          <a:xfrm>
            <a:off x="5160724" y="1640909"/>
            <a:ext cx="6739002" cy="4570747"/>
          </a:xfrm>
        </p:spPr>
        <p:txBody>
          <a:bodyPr>
            <a:normAutofit fontScale="92500" lnSpcReduction="20000"/>
          </a:bodyPr>
          <a:lstStyle/>
          <a:p>
            <a:r>
              <a:rPr lang="de-DE" sz="2100" dirty="0">
                <a:latin typeface="Arial" panose="020B0604020202020204" pitchFamily="34" charset="0"/>
                <a:cs typeface="Arial" panose="020B0604020202020204" pitchFamily="34" charset="0"/>
              </a:rPr>
              <a:t>Bundesrepublik Deutschland besteht aus 16 Ländern </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in Klammern die Hauptstädte</a:t>
            </a:r>
            <a:r>
              <a:rPr lang="ru-RU" sz="2100" dirty="0">
                <a:latin typeface="Arial" panose="020B0604020202020204" pitchFamily="34" charset="0"/>
                <a:cs typeface="Arial" panose="020B0604020202020204" pitchFamily="34" charset="0"/>
              </a:rPr>
              <a:t>): </a:t>
            </a:r>
            <a:r>
              <a:rPr lang="de-DE" sz="2100" dirty="0">
                <a:latin typeface="Arial" panose="020B0604020202020204" pitchFamily="34" charset="0"/>
                <a:cs typeface="Arial" panose="020B0604020202020204" pitchFamily="34" charset="0"/>
              </a:rPr>
              <a:t>Baden-Württemberg </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Stuttgart</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 Bayern </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München</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 Berlin </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Berlin</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 Brandenburg </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Potsdam</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 Bremen </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Bremen</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 Hamburg </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Hamburg</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 Hessen </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Wiesbaden</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 Mecklenburg-Vorpommern </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Schwerin</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 Niedersachsen </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Hannover</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 Nordrhein-Westfalen </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Düsseldorf</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 </a:t>
            </a:r>
            <a:r>
              <a:rPr lang="de-DE" sz="2100" dirty="0" smtClean="0">
                <a:latin typeface="Arial" panose="020B0604020202020204" pitchFamily="34" charset="0"/>
                <a:cs typeface="Arial" panose="020B0604020202020204" pitchFamily="34" charset="0"/>
              </a:rPr>
              <a:t>Rheinland-Pfalz </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Mainz</a:t>
            </a:r>
            <a:r>
              <a:rPr lang="ru-RU" sz="2100" dirty="0">
                <a:latin typeface="Arial" panose="020B0604020202020204" pitchFamily="34" charset="0"/>
                <a:cs typeface="Arial" panose="020B0604020202020204" pitchFamily="34" charset="0"/>
              </a:rPr>
              <a:t>)</a:t>
            </a:r>
            <a:r>
              <a:rPr lang="de-DE" sz="2100" dirty="0">
                <a:latin typeface="Arial" panose="020B0604020202020204" pitchFamily="34" charset="0"/>
                <a:cs typeface="Arial" panose="020B0604020202020204" pitchFamily="34" charset="0"/>
              </a:rPr>
              <a:t>, </a:t>
            </a:r>
            <a:r>
              <a:rPr lang="de-DE" sz="2100" dirty="0" smtClean="0">
                <a:latin typeface="Arial" panose="020B0604020202020204" pitchFamily="34" charset="0"/>
                <a:cs typeface="Arial" panose="020B0604020202020204" pitchFamily="34" charset="0"/>
              </a:rPr>
              <a:t>Saarland </a:t>
            </a:r>
            <a:r>
              <a:rPr lang="ru-RU" sz="2100" dirty="0" smtClean="0">
                <a:latin typeface="Arial" panose="020B0604020202020204" pitchFamily="34" charset="0"/>
                <a:cs typeface="Arial" panose="020B0604020202020204" pitchFamily="34" charset="0"/>
              </a:rPr>
              <a:t>(</a:t>
            </a:r>
            <a:r>
              <a:rPr lang="de-DE" sz="2100" dirty="0" smtClean="0">
                <a:latin typeface="Arial" panose="020B0604020202020204" pitchFamily="34" charset="0"/>
                <a:cs typeface="Arial" panose="020B0604020202020204" pitchFamily="34" charset="0"/>
              </a:rPr>
              <a:t>Saarbrücken</a:t>
            </a:r>
            <a:r>
              <a:rPr lang="ru-RU" sz="2100" dirty="0" smtClean="0">
                <a:latin typeface="Arial" panose="020B0604020202020204" pitchFamily="34" charset="0"/>
                <a:cs typeface="Arial" panose="020B0604020202020204" pitchFamily="34" charset="0"/>
              </a:rPr>
              <a:t>)</a:t>
            </a:r>
            <a:r>
              <a:rPr lang="de-DE" sz="2100" dirty="0" smtClean="0">
                <a:latin typeface="Arial" panose="020B0604020202020204" pitchFamily="34" charset="0"/>
                <a:cs typeface="Arial" panose="020B0604020202020204" pitchFamily="34" charset="0"/>
              </a:rPr>
              <a:t>, Sachsen </a:t>
            </a:r>
            <a:r>
              <a:rPr lang="ru-RU" sz="2100" dirty="0" smtClean="0">
                <a:latin typeface="Arial" panose="020B0604020202020204" pitchFamily="34" charset="0"/>
                <a:cs typeface="Arial" panose="020B0604020202020204" pitchFamily="34" charset="0"/>
              </a:rPr>
              <a:t>(</a:t>
            </a:r>
            <a:r>
              <a:rPr lang="de-DE" sz="2100" dirty="0" smtClean="0">
                <a:latin typeface="Arial" panose="020B0604020202020204" pitchFamily="34" charset="0"/>
                <a:cs typeface="Arial" panose="020B0604020202020204" pitchFamily="34" charset="0"/>
              </a:rPr>
              <a:t>Dresden</a:t>
            </a:r>
            <a:r>
              <a:rPr lang="ru-RU" sz="2100" dirty="0" smtClean="0">
                <a:latin typeface="Arial" panose="020B0604020202020204" pitchFamily="34" charset="0"/>
                <a:cs typeface="Arial" panose="020B0604020202020204" pitchFamily="34" charset="0"/>
              </a:rPr>
              <a:t>)</a:t>
            </a:r>
            <a:r>
              <a:rPr lang="de-DE" sz="2100" dirty="0" smtClean="0">
                <a:latin typeface="Arial" panose="020B0604020202020204" pitchFamily="34" charset="0"/>
                <a:cs typeface="Arial" panose="020B0604020202020204" pitchFamily="34" charset="0"/>
              </a:rPr>
              <a:t>, Sachsen-Anhalt </a:t>
            </a:r>
            <a:r>
              <a:rPr lang="ru-RU" sz="2100" dirty="0" smtClean="0">
                <a:latin typeface="Arial" panose="020B0604020202020204" pitchFamily="34" charset="0"/>
                <a:cs typeface="Arial" panose="020B0604020202020204" pitchFamily="34" charset="0"/>
              </a:rPr>
              <a:t>(</a:t>
            </a:r>
            <a:r>
              <a:rPr lang="de-DE" sz="2100" dirty="0" smtClean="0">
                <a:latin typeface="Arial" panose="020B0604020202020204" pitchFamily="34" charset="0"/>
                <a:cs typeface="Arial" panose="020B0604020202020204" pitchFamily="34" charset="0"/>
              </a:rPr>
              <a:t>Magdeburg</a:t>
            </a:r>
            <a:r>
              <a:rPr lang="ru-RU" sz="2100" dirty="0" smtClean="0">
                <a:latin typeface="Arial" panose="020B0604020202020204" pitchFamily="34" charset="0"/>
                <a:cs typeface="Arial" panose="020B0604020202020204" pitchFamily="34" charset="0"/>
              </a:rPr>
              <a:t>)</a:t>
            </a:r>
            <a:r>
              <a:rPr lang="de-DE" sz="2100" dirty="0" smtClean="0">
                <a:latin typeface="Arial" panose="020B0604020202020204" pitchFamily="34" charset="0"/>
                <a:cs typeface="Arial" panose="020B0604020202020204" pitchFamily="34" charset="0"/>
              </a:rPr>
              <a:t>, Schleswig – Holstein </a:t>
            </a:r>
            <a:r>
              <a:rPr lang="ru-RU" sz="2100" dirty="0" smtClean="0">
                <a:latin typeface="Arial" panose="020B0604020202020204" pitchFamily="34" charset="0"/>
                <a:cs typeface="Arial" panose="020B0604020202020204" pitchFamily="34" charset="0"/>
              </a:rPr>
              <a:t>(</a:t>
            </a:r>
            <a:r>
              <a:rPr lang="de-DE" sz="2100" dirty="0" smtClean="0">
                <a:latin typeface="Arial" panose="020B0604020202020204" pitchFamily="34" charset="0"/>
                <a:cs typeface="Arial" panose="020B0604020202020204" pitchFamily="34" charset="0"/>
              </a:rPr>
              <a:t>Kiel</a:t>
            </a:r>
            <a:r>
              <a:rPr lang="ru-RU" sz="2100" dirty="0" smtClean="0">
                <a:latin typeface="Arial" panose="020B0604020202020204" pitchFamily="34" charset="0"/>
                <a:cs typeface="Arial" panose="020B0604020202020204" pitchFamily="34" charset="0"/>
              </a:rPr>
              <a:t>)</a:t>
            </a:r>
            <a:r>
              <a:rPr lang="de-DE" sz="2100" dirty="0" smtClean="0">
                <a:latin typeface="Arial" panose="020B0604020202020204" pitchFamily="34" charset="0"/>
                <a:cs typeface="Arial" panose="020B0604020202020204" pitchFamily="34" charset="0"/>
              </a:rPr>
              <a:t>, Thüringen </a:t>
            </a:r>
            <a:r>
              <a:rPr lang="ru-RU" sz="2100" dirty="0" smtClean="0">
                <a:latin typeface="Arial" panose="020B0604020202020204" pitchFamily="34" charset="0"/>
                <a:cs typeface="Arial" panose="020B0604020202020204" pitchFamily="34" charset="0"/>
              </a:rPr>
              <a:t>(</a:t>
            </a:r>
            <a:r>
              <a:rPr lang="de-DE" sz="2100" dirty="0" smtClean="0">
                <a:latin typeface="Arial" panose="020B0604020202020204" pitchFamily="34" charset="0"/>
                <a:cs typeface="Arial" panose="020B0604020202020204" pitchFamily="34" charset="0"/>
              </a:rPr>
              <a:t>Erfurt</a:t>
            </a:r>
            <a:r>
              <a:rPr lang="ru-RU" sz="2100" dirty="0" smtClean="0">
                <a:latin typeface="Arial" panose="020B0604020202020204" pitchFamily="34" charset="0"/>
                <a:cs typeface="Arial" panose="020B0604020202020204" pitchFamily="34" charset="0"/>
              </a:rPr>
              <a:t>)</a:t>
            </a:r>
            <a:r>
              <a:rPr lang="de-DE" sz="2100" dirty="0" smtClean="0">
                <a:latin typeface="Arial" panose="020B0604020202020204" pitchFamily="34" charset="0"/>
                <a:cs typeface="Arial" panose="020B0604020202020204" pitchFamily="34" charset="0"/>
              </a:rPr>
              <a:t>. </a:t>
            </a:r>
          </a:p>
          <a:p>
            <a:r>
              <a:rPr lang="de-DE" sz="2100" dirty="0" smtClean="0">
                <a:latin typeface="Arial" panose="020B0604020202020204" pitchFamily="34" charset="0"/>
                <a:cs typeface="Arial" panose="020B0604020202020204" pitchFamily="34" charset="0"/>
              </a:rPr>
              <a:t>Die Bundesländer in ihrer heutigen Gestalt sind größtenteils nach 1945 gebildet worden</a:t>
            </a:r>
            <a:r>
              <a:rPr lang="ru-RU" sz="2100" dirty="0" smtClean="0">
                <a:latin typeface="Arial" panose="020B0604020202020204" pitchFamily="34" charset="0"/>
                <a:cs typeface="Arial" panose="020B0604020202020204" pitchFamily="34" charset="0"/>
              </a:rPr>
              <a:t>; </a:t>
            </a:r>
            <a:r>
              <a:rPr lang="de-DE" sz="2100" dirty="0" smtClean="0">
                <a:latin typeface="Arial" panose="020B0604020202020204" pitchFamily="34" charset="0"/>
                <a:cs typeface="Arial" panose="020B0604020202020204" pitchFamily="34" charset="0"/>
              </a:rPr>
              <a:t>alte landsmannschaftliche Zusammengehörigkeit und geschichtliche Grenzziehungen wurden dabei berücksichtigt. Bis zur Vereinigung Deutschlands im Jahre 1990 bestand die Bundesrepublik aus 11 Ländern. Am 3. Oktober 1990 wurde der Beitritt der DDR und damit der Länder Brandenburg, Mecklenburg-Vorpommern, Sachsen, Sachsen-Anhalt und Thüringen zur Bundesrepublik vollzogen</a:t>
            </a:r>
            <a:r>
              <a:rPr lang="ru-RU" sz="2100" dirty="0" smtClean="0">
                <a:latin typeface="Arial" panose="020B0604020202020204" pitchFamily="34" charset="0"/>
                <a:cs typeface="Arial" panose="020B0604020202020204" pitchFamily="34" charset="0"/>
              </a:rPr>
              <a:t>; </a:t>
            </a:r>
            <a:r>
              <a:rPr lang="de-DE" sz="2100" dirty="0" smtClean="0">
                <a:latin typeface="Arial" panose="020B0604020202020204" pitchFamily="34" charset="0"/>
                <a:cs typeface="Arial" panose="020B0604020202020204" pitchFamily="34" charset="0"/>
              </a:rPr>
              <a:t>Ost-Berlin wurde mit West-Berlin. </a:t>
            </a:r>
            <a:endParaRPr lang="ru-RU" sz="2100" dirty="0">
              <a:latin typeface="Arial" panose="020B0604020202020204" pitchFamily="34" charset="0"/>
              <a:cs typeface="Arial" panose="020B0604020202020204" pitchFamily="34" charset="0"/>
            </a:endParaRPr>
          </a:p>
          <a:p>
            <a:endParaRPr lang="ru-RU" sz="1800" b="1" dirty="0">
              <a:latin typeface="Times New Roman" panose="02020603050405020304" pitchFamily="18" charset="0"/>
              <a:cs typeface="Times New Roman" panose="02020603050405020304" pitchFamily="18" charset="0"/>
            </a:endParaRPr>
          </a:p>
          <a:p>
            <a:endParaRPr lang="ru-RU" dirty="0"/>
          </a:p>
        </p:txBody>
      </p:sp>
      <p:sp>
        <p:nvSpPr>
          <p:cNvPr id="7" name="Текст 6"/>
          <p:cNvSpPr>
            <a:spLocks noGrp="1"/>
          </p:cNvSpPr>
          <p:nvPr>
            <p:ph type="body" sz="half" idx="2"/>
          </p:nvPr>
        </p:nvSpPr>
        <p:spPr>
          <a:xfrm>
            <a:off x="263047" y="1356569"/>
            <a:ext cx="5589111" cy="4495591"/>
          </a:xfrm>
        </p:spPr>
        <p:txBody>
          <a:bodyPr>
            <a:normAutofit lnSpcReduction="10000"/>
          </a:bodyPr>
          <a:lstStyle/>
          <a:p>
            <a:pPr>
              <a:lnSpc>
                <a:spcPct val="170000"/>
              </a:lnSpc>
              <a:spcBef>
                <a:spcPts val="0"/>
              </a:spcBef>
            </a:pPr>
            <a:r>
              <a:rPr lang="de-DE" sz="3400" dirty="0" smtClean="0">
                <a:latin typeface="Times New Roman" panose="02020603050405020304" pitchFamily="18" charset="0"/>
                <a:cs typeface="Times New Roman" panose="02020603050405020304" pitchFamily="18" charset="0"/>
              </a:rPr>
              <a:t> </a:t>
            </a:r>
            <a:endParaRPr lang="ru-RU" sz="3400" dirty="0">
              <a:latin typeface="Times New Roman" panose="02020603050405020304" pitchFamily="18" charset="0"/>
              <a:cs typeface="Times New Roman" panose="02020603050405020304" pitchFamily="18" charset="0"/>
            </a:endParaRPr>
          </a:p>
          <a:p>
            <a:r>
              <a:rPr lang="de-DE" sz="2600" dirty="0" smtClean="0">
                <a:latin typeface="Arial" panose="020B0604020202020204" pitchFamily="34" charset="0"/>
                <a:cs typeface="Arial" panose="020B0604020202020204" pitchFamily="34" charset="0"/>
              </a:rPr>
              <a:t>  </a:t>
            </a:r>
            <a:endParaRPr lang="ru-RU" sz="2600" dirty="0">
              <a:latin typeface="Arial" panose="020B0604020202020204" pitchFamily="34" charset="0"/>
              <a:cs typeface="Arial" panose="020B0604020202020204" pitchFamily="34" charset="0"/>
            </a:endParaRPr>
          </a:p>
          <a:p>
            <a:r>
              <a:rPr lang="de-DE" sz="1800" dirty="0" smtClean="0">
                <a:latin typeface="Arial Black" panose="020B0A04020102020204" pitchFamily="34" charset="0"/>
              </a:rPr>
              <a:t> </a:t>
            </a:r>
            <a:endParaRPr lang="ru-RU" sz="1800" dirty="0">
              <a:latin typeface="Arial Black" panose="020B0A04020102020204" pitchFamily="34" charset="0"/>
            </a:endParaRPr>
          </a:p>
          <a:p>
            <a:r>
              <a:rPr lang="de-DE" sz="1800" dirty="0" smtClean="0">
                <a:latin typeface="Arial Black" panose="020B0A04020102020204" pitchFamily="34" charset="0"/>
              </a:rPr>
              <a:t> </a:t>
            </a:r>
            <a:endParaRPr lang="ru-RU" sz="1800" dirty="0">
              <a:latin typeface="Arial Black" panose="020B0A04020102020204" pitchFamily="34" charset="0"/>
            </a:endParaRPr>
          </a:p>
          <a:p>
            <a:r>
              <a:rPr lang="de-DE" sz="1800" dirty="0" smtClean="0">
                <a:latin typeface="Arial Black" panose="020B0A04020102020204" pitchFamily="34" charset="0"/>
              </a:rPr>
              <a:t> </a:t>
            </a:r>
            <a:endParaRPr lang="ru-RU" sz="1800" dirty="0">
              <a:latin typeface="Arial Black" panose="020B0A04020102020204" pitchFamily="34" charset="0"/>
            </a:endParaRPr>
          </a:p>
          <a:p>
            <a:r>
              <a:rPr lang="de-DE" sz="1800" dirty="0" smtClean="0">
                <a:latin typeface="Arial Black" panose="020B0A04020102020204" pitchFamily="34" charset="0"/>
              </a:rPr>
              <a:t> </a:t>
            </a:r>
            <a:endParaRPr lang="ru-RU" sz="1800" dirty="0">
              <a:latin typeface="Arial Black" panose="020B0A04020102020204" pitchFamily="34" charset="0"/>
            </a:endParaRPr>
          </a:p>
          <a:p>
            <a:r>
              <a:rPr lang="de-DE" sz="1800" dirty="0" smtClean="0">
                <a:latin typeface="Arial Black" panose="020B0A04020102020204" pitchFamily="34" charset="0"/>
              </a:rPr>
              <a:t> </a:t>
            </a:r>
            <a:endParaRPr lang="ru-RU" sz="1800" dirty="0">
              <a:latin typeface="Arial Black" panose="020B0A04020102020204" pitchFamily="34" charset="0"/>
            </a:endParaRPr>
          </a:p>
          <a:p>
            <a:r>
              <a:rPr lang="de-DE" sz="1800" dirty="0" smtClean="0">
                <a:latin typeface="Arial Black" panose="020B0A04020102020204" pitchFamily="34" charset="0"/>
              </a:rPr>
              <a:t> </a:t>
            </a:r>
            <a:endParaRPr lang="ru-RU" sz="1800" dirty="0">
              <a:latin typeface="Arial Black" panose="020B0A04020102020204" pitchFamily="34" charset="0"/>
            </a:endParaRPr>
          </a:p>
          <a:p>
            <a:r>
              <a:rPr lang="de-DE" sz="1800" dirty="0" smtClean="0">
                <a:latin typeface="Arial Black" panose="020B0A04020102020204" pitchFamily="34" charset="0"/>
              </a:rPr>
              <a:t> </a:t>
            </a:r>
            <a:endParaRPr lang="ru-RU" sz="1800" dirty="0">
              <a:latin typeface="Arial Black" panose="020B0A04020102020204" pitchFamily="34" charset="0"/>
            </a:endParaRPr>
          </a:p>
          <a:p>
            <a:r>
              <a:rPr lang="de-DE" sz="1800" dirty="0" smtClean="0">
                <a:latin typeface="Arial Black" panose="020B0A04020102020204" pitchFamily="34" charset="0"/>
              </a:rPr>
              <a:t>  </a:t>
            </a:r>
            <a:endParaRPr lang="ru-RU" sz="1800" dirty="0">
              <a:latin typeface="Arial Black" panose="020B0A040201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4" y="8102"/>
            <a:ext cx="4897677" cy="6849898"/>
          </a:xfrm>
          <a:prstGeom prst="rect">
            <a:avLst/>
          </a:prstGeom>
        </p:spPr>
      </p:pic>
    </p:spTree>
    <p:extLst>
      <p:ext uri="{BB962C8B-B14F-4D97-AF65-F5344CB8AC3E}">
        <p14:creationId xmlns:p14="http://schemas.microsoft.com/office/powerpoint/2010/main" val="3002648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9157" y="0"/>
            <a:ext cx="5219363" cy="6524204"/>
          </a:xfr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677" y="0"/>
            <a:ext cx="4909530" cy="6858000"/>
          </a:xfrm>
          <a:prstGeom prst="rect">
            <a:avLst/>
          </a:prstGeom>
        </p:spPr>
      </p:pic>
    </p:spTree>
    <p:extLst>
      <p:ext uri="{BB962C8B-B14F-4D97-AF65-F5344CB8AC3E}">
        <p14:creationId xmlns:p14="http://schemas.microsoft.com/office/powerpoint/2010/main" val="2136108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132768"/>
            <a:ext cx="9875520" cy="1356360"/>
          </a:xfrm>
        </p:spPr>
        <p:txBody>
          <a:bodyPr/>
          <a:lstStyle/>
          <a:p>
            <a:pPr algn="ctr"/>
            <a:r>
              <a:rPr lang="de-DE" dirty="0" smtClean="0"/>
              <a:t>Die </a:t>
            </a:r>
            <a:r>
              <a:rPr lang="de-DE" dirty="0" smtClean="0"/>
              <a:t>Sehenswürdigkeiten Berlins.</a:t>
            </a:r>
            <a:endParaRPr lang="ru-RU" dirty="0"/>
          </a:p>
        </p:txBody>
      </p:sp>
      <p:sp>
        <p:nvSpPr>
          <p:cNvPr id="6" name="Объект 5"/>
          <p:cNvSpPr>
            <a:spLocks noGrp="1"/>
          </p:cNvSpPr>
          <p:nvPr>
            <p:ph idx="1"/>
          </p:nvPr>
        </p:nvSpPr>
        <p:spPr>
          <a:xfrm>
            <a:off x="6638794" y="1965960"/>
            <a:ext cx="5285983" cy="4130040"/>
          </a:xfrm>
        </p:spPr>
        <p:txBody>
          <a:bodyPr>
            <a:normAutofit/>
          </a:bodyPr>
          <a:lstStyle/>
          <a:p>
            <a:r>
              <a:rPr lang="de-DE" sz="2800" u="sng" dirty="0" smtClean="0"/>
              <a:t>Das Brandenburger Tor </a:t>
            </a:r>
            <a:r>
              <a:rPr lang="de-DE" sz="2800" dirty="0" smtClean="0"/>
              <a:t>am Pariser Platzt wurde in den Jahren </a:t>
            </a:r>
            <a:r>
              <a:rPr lang="de-DE" sz="2800" dirty="0" smtClean="0"/>
              <a:t>von 1788 bis 1791 auf Anweisung des preußischen Königs Friedrich Wilhelm II. vom Architekten Carl Gotthard Langhans errichtet. Das Tor ist das wichtigste Wahrzeichen der Stadt und gleichzeitig ein nationales Symbol.</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9128"/>
            <a:ext cx="6760245" cy="5083704"/>
          </a:xfrm>
          <a:prstGeom prst="rect">
            <a:avLst/>
          </a:prstGeom>
        </p:spPr>
      </p:pic>
    </p:spTree>
    <p:extLst>
      <p:ext uri="{BB962C8B-B14F-4D97-AF65-F5344CB8AC3E}">
        <p14:creationId xmlns:p14="http://schemas.microsoft.com/office/powerpoint/2010/main" val="1442570633"/>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Базис</Template>
  <TotalTime>153</TotalTime>
  <Words>752</Words>
  <Application>Microsoft Office PowerPoint</Application>
  <PresentationFormat>Широкоэкранный</PresentationFormat>
  <Paragraphs>28</Paragraphs>
  <Slides>16</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22" baseType="lpstr">
      <vt:lpstr>Arial</vt:lpstr>
      <vt:lpstr>Arial Black</vt:lpstr>
      <vt:lpstr>Corbel</vt:lpstr>
      <vt:lpstr>Times New Roman</vt:lpstr>
      <vt:lpstr>Базис</vt:lpstr>
      <vt:lpstr>Пакет</vt:lpstr>
      <vt:lpstr>Презентация PowerPoint</vt:lpstr>
      <vt:lpstr>Презентация PowerPoint</vt:lpstr>
      <vt:lpstr>Презентация PowerPoint</vt:lpstr>
      <vt:lpstr>Презентация PowerPoint</vt:lpstr>
      <vt:lpstr>Пейзаж Германия  Riedenburg Бавария </vt:lpstr>
      <vt:lpstr>Презентация PowerPoint</vt:lpstr>
      <vt:lpstr>Die deutschen Bundesländern</vt:lpstr>
      <vt:lpstr>Презентация PowerPoint</vt:lpstr>
      <vt:lpstr>Die Sehenswürdigkeiten Berlins.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17</cp:revision>
  <dcterms:created xsi:type="dcterms:W3CDTF">2020-06-26T11:08:58Z</dcterms:created>
  <dcterms:modified xsi:type="dcterms:W3CDTF">2020-06-27T11:58:25Z</dcterms:modified>
</cp:coreProperties>
</file>