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7" r:id="rId5"/>
    <p:sldId id="258" r:id="rId6"/>
    <p:sldId id="259" r:id="rId7"/>
    <p:sldId id="261" r:id="rId8"/>
    <p:sldId id="266" r:id="rId9"/>
    <p:sldId id="262" r:id="rId10"/>
    <p:sldId id="263" r:id="rId11"/>
    <p:sldId id="264" r:id="rId12"/>
    <p:sldId id="265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3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D078-3026-4BE5-AAE9-FA12F1F574B1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89B51-F7AB-4EB3-83D0-958B44652F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896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D078-3026-4BE5-AAE9-FA12F1F574B1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89B51-F7AB-4EB3-83D0-958B44652F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954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D078-3026-4BE5-AAE9-FA12F1F574B1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89B51-F7AB-4EB3-83D0-958B44652F72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81713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D078-3026-4BE5-AAE9-FA12F1F574B1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89B51-F7AB-4EB3-83D0-958B44652F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5745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D078-3026-4BE5-AAE9-FA12F1F574B1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89B51-F7AB-4EB3-83D0-958B44652F72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29391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D078-3026-4BE5-AAE9-FA12F1F574B1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89B51-F7AB-4EB3-83D0-958B44652F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05005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D078-3026-4BE5-AAE9-FA12F1F574B1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89B51-F7AB-4EB3-83D0-958B44652F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84572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D078-3026-4BE5-AAE9-FA12F1F574B1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89B51-F7AB-4EB3-83D0-958B44652F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421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D078-3026-4BE5-AAE9-FA12F1F574B1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89B51-F7AB-4EB3-83D0-958B44652F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7334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D078-3026-4BE5-AAE9-FA12F1F574B1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89B51-F7AB-4EB3-83D0-958B44652F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249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D078-3026-4BE5-AAE9-FA12F1F574B1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89B51-F7AB-4EB3-83D0-958B44652F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6570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D078-3026-4BE5-AAE9-FA12F1F574B1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89B51-F7AB-4EB3-83D0-958B44652F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528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D078-3026-4BE5-AAE9-FA12F1F574B1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89B51-F7AB-4EB3-83D0-958B44652F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4876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D078-3026-4BE5-AAE9-FA12F1F574B1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89B51-F7AB-4EB3-83D0-958B44652F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213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D078-3026-4BE5-AAE9-FA12F1F574B1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89B51-F7AB-4EB3-83D0-958B44652F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6099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D078-3026-4BE5-AAE9-FA12F1F574B1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89B51-F7AB-4EB3-83D0-958B44652F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264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2D078-3026-4BE5-AAE9-FA12F1F574B1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BD89B51-F7AB-4EB3-83D0-958B44652F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535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/>
              <a:t>Обобщенный педагогический </a:t>
            </a:r>
            <a:r>
              <a:rPr lang="ru-RU" sz="2700" b="1" dirty="0" smtClean="0"/>
              <a:t>опыт</a:t>
            </a:r>
            <a:br>
              <a:rPr lang="ru-RU" sz="2700" b="1" dirty="0" smtClean="0"/>
            </a:br>
            <a:r>
              <a:rPr lang="ru-RU" sz="2700" b="1" dirty="0" smtClean="0"/>
              <a:t>на тему:</a:t>
            </a:r>
            <a:r>
              <a:rPr lang="ru-RU" sz="2700" b="1" dirty="0"/>
              <a:t/>
            </a:r>
            <a:br>
              <a:rPr lang="ru-RU" sz="2700" b="1" dirty="0"/>
            </a:br>
            <a:r>
              <a:rPr lang="en-US" sz="2700" b="1" dirty="0" smtClean="0"/>
              <a:t/>
            </a:r>
            <a:br>
              <a:rPr lang="en-US" sz="2700" b="1" dirty="0" smtClean="0"/>
            </a:br>
            <a:r>
              <a:rPr lang="ru-RU" sz="2700" b="1" dirty="0" smtClean="0"/>
              <a:t>«Формирование </a:t>
            </a:r>
            <a:r>
              <a:rPr lang="ru-RU" sz="2700" b="1" dirty="0"/>
              <a:t>правовой культуры детей   дошкольного  возраста средствами художественной </a:t>
            </a:r>
            <a:r>
              <a:rPr lang="ru-RU" sz="2700" b="1" dirty="0" smtClean="0"/>
              <a:t>литературы»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err="1" smtClean="0"/>
              <a:t>Чумичева</a:t>
            </a:r>
            <a:r>
              <a:rPr lang="ru-RU" dirty="0" smtClean="0"/>
              <a:t> И.В.</a:t>
            </a:r>
          </a:p>
          <a:p>
            <a:pPr algn="r"/>
            <a:r>
              <a:rPr lang="ru-RU" dirty="0" smtClean="0"/>
              <a:t>Воспитатель МБДОУ «</a:t>
            </a:r>
            <a:r>
              <a:rPr lang="ru-RU" smtClean="0"/>
              <a:t>Детский сад №</a:t>
            </a:r>
            <a:r>
              <a:rPr lang="ru-RU" dirty="0" smtClean="0"/>
              <a:t>40 «Ладошки»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54208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Технология реализации опыта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800" dirty="0" smtClean="0"/>
              <a:t>Реализация опыта осуществлялась через:</a:t>
            </a:r>
          </a:p>
          <a:p>
            <a:pPr marL="0" indent="0">
              <a:buNone/>
            </a:pPr>
            <a:r>
              <a:rPr lang="ru-RU" sz="1800" dirty="0" smtClean="0"/>
              <a:t>-занятия;</a:t>
            </a:r>
          </a:p>
          <a:p>
            <a:pPr marL="0" indent="0">
              <a:buNone/>
            </a:pPr>
            <a:r>
              <a:rPr lang="ru-RU" sz="1800" dirty="0" smtClean="0"/>
              <a:t>-чтение и разбор художественной литературы;</a:t>
            </a:r>
          </a:p>
          <a:p>
            <a:pPr marL="0" indent="0">
              <a:buNone/>
            </a:pPr>
            <a:r>
              <a:rPr lang="ru-RU" sz="1800" dirty="0" smtClean="0"/>
              <a:t>-дидактические и сюжетно-ролевые игры;</a:t>
            </a:r>
          </a:p>
          <a:p>
            <a:pPr marL="0" indent="0">
              <a:buNone/>
            </a:pPr>
            <a:r>
              <a:rPr lang="ru-RU" sz="1800" dirty="0" smtClean="0"/>
              <a:t>-д</a:t>
            </a:r>
            <a:r>
              <a:rPr lang="ru-RU" sz="1800" dirty="0" smtClean="0"/>
              <a:t>раматизация;</a:t>
            </a:r>
          </a:p>
          <a:p>
            <a:pPr marL="0" indent="0">
              <a:buNone/>
            </a:pPr>
            <a:r>
              <a:rPr lang="ru-RU" sz="1800" dirty="0" smtClean="0"/>
              <a:t>-рисование и аппликация;</a:t>
            </a:r>
          </a:p>
          <a:p>
            <a:pPr marL="0" indent="0">
              <a:buNone/>
            </a:pPr>
            <a:r>
              <a:rPr lang="ru-RU" sz="1800" dirty="0" smtClean="0"/>
              <a:t>-развлечения и досуги;</a:t>
            </a:r>
          </a:p>
          <a:p>
            <a:pPr marL="0" indent="0">
              <a:buNone/>
            </a:pPr>
            <a:r>
              <a:rPr lang="ru-RU" sz="1800" dirty="0" smtClean="0"/>
              <a:t>-разгадывание загадок;</a:t>
            </a:r>
          </a:p>
          <a:p>
            <a:pPr marL="0" indent="0">
              <a:buNone/>
            </a:pPr>
            <a:r>
              <a:rPr lang="ru-RU" sz="1800" dirty="0" smtClean="0"/>
              <a:t>-наблюдения;</a:t>
            </a:r>
          </a:p>
          <a:p>
            <a:pPr marL="0" indent="0">
              <a:buNone/>
            </a:pPr>
            <a:r>
              <a:rPr lang="ru-RU" sz="1800" dirty="0" smtClean="0"/>
              <a:t>-просмотр мультфильмов и презентаций.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6123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ru-RU" b="1" dirty="0" smtClean="0"/>
              <a:t>Результативность опыта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2069" y="994351"/>
            <a:ext cx="10515600" cy="4351338"/>
          </a:xfrm>
        </p:spPr>
        <p:txBody>
          <a:bodyPr>
            <a:normAutofit fontScale="25000" lnSpcReduction="20000"/>
          </a:bodyPr>
          <a:lstStyle/>
          <a:p>
            <a:r>
              <a:rPr lang="ru-RU" sz="6400" dirty="0"/>
              <a:t>Критерием результативности опыта является степень овладения навыками   правовой культуры старшими дошкольниками, включающей в себя:  имеющиеся у детей представления о правах ребенка, знания о нормах нравственно – правового поведения в разных ситуациях, с которыми сталкиваются дети в постоянном общении с другими детьми и взрослыми, а также умения решать проблемные ситуации, отражающие действия людей, нарушающих права детей. </a:t>
            </a:r>
          </a:p>
          <a:p>
            <a:pPr marL="0" indent="0">
              <a:buNone/>
            </a:pPr>
            <a:r>
              <a:rPr lang="ru-RU" sz="6400" dirty="0" smtClean="0"/>
              <a:t>    По </a:t>
            </a:r>
            <a:r>
              <a:rPr lang="ru-RU" sz="6400" dirty="0"/>
              <a:t>результатам первичной диагностики мною  были получены следующие </a:t>
            </a:r>
            <a:r>
              <a:rPr lang="ru-RU" sz="6400" dirty="0" smtClean="0"/>
              <a:t>результаты:</a:t>
            </a:r>
            <a:endParaRPr lang="ru-RU" sz="6400" dirty="0"/>
          </a:p>
          <a:p>
            <a:pPr marL="0" indent="0">
              <a:buNone/>
            </a:pPr>
            <a:r>
              <a:rPr lang="ru-RU" sz="6400" dirty="0"/>
              <a:t>1. Уровень </a:t>
            </a:r>
            <a:r>
              <a:rPr lang="ru-RU" sz="6400" dirty="0" err="1"/>
              <a:t>сформированности</a:t>
            </a:r>
            <a:r>
              <a:rPr lang="ru-RU" sz="6400" dirty="0"/>
              <a:t> правовой культуры у детей средней группы </a:t>
            </a:r>
          </a:p>
          <a:p>
            <a:r>
              <a:rPr lang="ru-RU" sz="6400" dirty="0"/>
              <a:t>Исходя из результатов мониторинга, я сделала вывод о том, что у детей недостаточно сформирована правовая культура, следовательно,  ранее использованные методы работы в ДОУ по формированию  у детей самостоятельного и ответственного поведения не приносят желаемых результатов, поэтому и возникла необходимость осуществления систематической работы по  правовому воспитанию  со всеми участниками образовательного </a:t>
            </a:r>
            <a:r>
              <a:rPr lang="ru-RU" sz="6400" dirty="0" smtClean="0"/>
              <a:t>процесса.</a:t>
            </a:r>
          </a:p>
          <a:p>
            <a:pPr marL="0" indent="0">
              <a:buNone/>
            </a:pPr>
            <a:r>
              <a:rPr lang="ru-RU" sz="6400" dirty="0" smtClean="0"/>
              <a:t>2</a:t>
            </a:r>
            <a:r>
              <a:rPr lang="ru-RU" sz="6400" dirty="0"/>
              <a:t>. Уровень </a:t>
            </a:r>
            <a:r>
              <a:rPr lang="ru-RU" sz="6400" dirty="0" err="1"/>
              <a:t>сформированости</a:t>
            </a:r>
            <a:r>
              <a:rPr lang="ru-RU" sz="6400" dirty="0"/>
              <a:t> правовой культуры у детей старшей группы </a:t>
            </a:r>
          </a:p>
          <a:p>
            <a:r>
              <a:rPr lang="ru-RU" sz="6400" dirty="0"/>
              <a:t>Исходя из полученных результатов промежуточного мониторинга, я сделала вывод, что  уровень </a:t>
            </a:r>
            <a:r>
              <a:rPr lang="ru-RU" sz="6400" dirty="0" err="1"/>
              <a:t>сформированности</a:t>
            </a:r>
            <a:r>
              <a:rPr lang="ru-RU" sz="6400" dirty="0"/>
              <a:t> правовой культуры у детей к концу старшей группы повысился, что говорит о правильности  и эффективности подобранных методов работы с педагогами, детьми и родителями</a:t>
            </a:r>
            <a:r>
              <a:rPr lang="ru-RU" sz="6400" dirty="0" smtClean="0"/>
              <a:t>.</a:t>
            </a:r>
          </a:p>
          <a:p>
            <a:r>
              <a:rPr lang="ru-RU" sz="6400" dirty="0"/>
              <a:t>Итоговое обследование этих же детей, но уже посещающих подготовительную группу, позволило определить изменения в повышении уровня </a:t>
            </a:r>
            <a:r>
              <a:rPr lang="ru-RU" sz="6400" dirty="0" err="1"/>
              <a:t>сформированности</a:t>
            </a:r>
            <a:r>
              <a:rPr lang="ru-RU" sz="6400" dirty="0"/>
              <a:t> правовой  культуры. </a:t>
            </a:r>
          </a:p>
          <a:p>
            <a:endParaRPr lang="ru-RU" sz="4900" dirty="0"/>
          </a:p>
          <a:p>
            <a:endParaRPr lang="ru-RU" sz="1600" dirty="0"/>
          </a:p>
          <a:p>
            <a:pPr marL="0" indent="0">
              <a:buNone/>
            </a:pPr>
            <a:r>
              <a:rPr lang="ru-RU" sz="1600" dirty="0"/>
              <a:t>                                                               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dirty="0"/>
              <a:t>                                    </a:t>
            </a:r>
          </a:p>
          <a:p>
            <a:pPr marL="0" indent="0">
              <a:buNone/>
            </a:pPr>
            <a:r>
              <a:rPr lang="ru-RU" sz="1600" dirty="0"/>
              <a:t> </a:t>
            </a:r>
          </a:p>
          <a:p>
            <a:pPr marL="0" indent="0">
              <a:buNone/>
            </a:pPr>
            <a:r>
              <a:rPr lang="ru-RU" sz="1600" dirty="0"/>
              <a:t> </a:t>
            </a:r>
          </a:p>
          <a:p>
            <a:endParaRPr lang="ru-RU" sz="1600" dirty="0"/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187939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2273" y="0"/>
            <a:ext cx="10515600" cy="1325563"/>
          </a:xfrm>
        </p:spPr>
        <p:txBody>
          <a:bodyPr>
            <a:normAutofit/>
          </a:bodyPr>
          <a:lstStyle/>
          <a:p>
            <a:r>
              <a:rPr lang="ru-RU" b="1" dirty="0" smtClean="0"/>
              <a:t>Самооценка </a:t>
            </a:r>
            <a:r>
              <a:rPr lang="ru-RU" b="1" dirty="0"/>
              <a:t>обобщенного опыта </a:t>
            </a:r>
            <a:r>
              <a:rPr lang="ru-RU" b="1" dirty="0" smtClean="0"/>
              <a:t>работы: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36914"/>
            <a:ext cx="10515600" cy="542108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1800" dirty="0"/>
              <a:t>В опыте описывается система работы дошкольного учреждения по правовому воспитанию, способствующая   формированию самостоятельного и ответственного поведения у старших дошкольников, расширению знаний по данной проблеме среди педагогов и родителей.  Опыт работы может быть интересен педагогам дошкольных образовательных </a:t>
            </a:r>
            <a:r>
              <a:rPr lang="ru-RU" sz="1800" dirty="0" smtClean="0"/>
              <a:t>учреждений.</a:t>
            </a:r>
          </a:p>
          <a:p>
            <a:pPr marL="0" indent="0">
              <a:buNone/>
            </a:pPr>
            <a:r>
              <a:rPr lang="ru-RU" sz="1800" dirty="0"/>
              <a:t>Новизна </a:t>
            </a:r>
            <a:r>
              <a:rPr lang="ru-RU" sz="1800" dirty="0" smtClean="0"/>
              <a:t> </a:t>
            </a:r>
            <a:r>
              <a:rPr lang="ru-RU" sz="1800" dirty="0"/>
              <a:t>состоит в создании системы работы детского сада по правовому воспитанию со всеми участниками образовательного процесса – педагогами, детьми и родителями – нацеленной на формирование  у детей  дошкольного возраста  умения взаимодействовать со взрослыми и сверстниками на основе усвоенных ими  норм и   ценностей, принятых в обществе</a:t>
            </a:r>
            <a:r>
              <a:rPr lang="ru-RU" sz="1800" dirty="0" smtClean="0"/>
              <a:t>.</a:t>
            </a:r>
          </a:p>
          <a:p>
            <a:pPr marL="0" indent="0">
              <a:buNone/>
            </a:pPr>
            <a:r>
              <a:rPr lang="ru-RU" sz="1800" dirty="0"/>
              <a:t>Опыт   позволяет разрешить некоторые противоречия</a:t>
            </a:r>
            <a:r>
              <a:rPr lang="ru-RU" sz="1800" dirty="0" smtClean="0"/>
              <a:t>:</a:t>
            </a:r>
          </a:p>
          <a:p>
            <a:pPr marL="0" indent="0">
              <a:buNone/>
            </a:pPr>
            <a:r>
              <a:rPr lang="ru-RU" sz="1800" dirty="0"/>
              <a:t>-между социальной значимостью формирования у детей дошкольного возраста основ правового поведения и низким уровнем представлений о своих правах и обязанностях у детей старшего дошкольного возраста; </a:t>
            </a:r>
          </a:p>
          <a:p>
            <a:pPr marL="0" indent="0">
              <a:buNone/>
            </a:pPr>
            <a:r>
              <a:rPr lang="ru-RU" sz="1800" dirty="0"/>
              <a:t>-между  регламентированной международными и российскими законодательными актами необходимостью совместной работы педагогов и родителей по соблюдению прав ребенка в семье и ДОУ и отсутствием разработанной системы работы в ДОУ  по правовому воспитанию;</a:t>
            </a:r>
          </a:p>
          <a:p>
            <a:pPr marL="0" indent="0">
              <a:buNone/>
            </a:pPr>
            <a:r>
              <a:rPr lang="ru-RU" sz="1800" dirty="0"/>
              <a:t>-между  потребностью родителей в личностно-ориентированном характере взаимодействия  со своими детьми   и недостаточным уровнем оказания помощи педагогами родителям в повышении их педагогической и правовой компетентности;</a:t>
            </a:r>
          </a:p>
          <a:p>
            <a:pPr marL="0" indent="0">
              <a:buNone/>
            </a:pPr>
            <a:r>
              <a:rPr lang="ru-RU" sz="1800" dirty="0"/>
              <a:t>-между необходимостью выработки единых требований к воспитанию детей  в семье и детском саду, способствующих развитию социально – личностных качеств в соответствии с ФГОС ДО, и отсутствием доверительных отношений с семьями воспитанников, построенных на основе партнерства и сотрудничества.</a:t>
            </a:r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74410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78625" y="1739869"/>
            <a:ext cx="108176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Через </a:t>
            </a:r>
            <a:r>
              <a:rPr lang="ru-RU" dirty="0"/>
              <a:t>знакомство с художественной </a:t>
            </a:r>
            <a:r>
              <a:rPr lang="ru-RU" dirty="0" smtClean="0"/>
              <a:t>литературой</a:t>
            </a:r>
            <a:r>
              <a:rPr lang="ru-RU" dirty="0"/>
              <a:t> </a:t>
            </a:r>
            <a:r>
              <a:rPr lang="ru-RU" dirty="0" smtClean="0"/>
              <a:t>мы развиваем </a:t>
            </a:r>
            <a:r>
              <a:rPr lang="ru-RU" dirty="0"/>
              <a:t>социально </a:t>
            </a:r>
            <a:r>
              <a:rPr lang="ru-RU" dirty="0" smtClean="0"/>
              <a:t>активную личность, правовое мышление </a:t>
            </a:r>
            <a:r>
              <a:rPr lang="ru-RU" dirty="0"/>
              <a:t>и  сознания, привычки действовать в соответствии с </a:t>
            </a:r>
            <a:r>
              <a:rPr lang="ru-RU" dirty="0" smtClean="0"/>
              <a:t>законами.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81891" y="191193"/>
            <a:ext cx="109312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-между необходимостью выработки единых требований к воспитанию детей  в семье и детском саду, способствующих развитию социально – личностных качеств в соответствии с ФГОС ДО, и отсутствием доверительных отношений с семьями воспитанников, построенных на основе партнерства и сотрудничества.</a:t>
            </a:r>
          </a:p>
        </p:txBody>
      </p:sp>
    </p:spTree>
    <p:extLst>
      <p:ext uri="{BB962C8B-B14F-4D97-AF65-F5344CB8AC3E}">
        <p14:creationId xmlns:p14="http://schemas.microsoft.com/office/powerpoint/2010/main" val="1781800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Актуальность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Будущее страны во многом зависит от того, какое воспитание, образование и развитие получат дети, как они будут подготовлены к жизни в быстро меняющемся мире. В Конвенции ООН о правах ребенка говорится, что «образование ребенка должно быть направленно на  подготовку его к сознательной жизни в свободном обществе в духе понимания, мира, терпимости». </a:t>
            </a:r>
          </a:p>
          <a:p>
            <a:r>
              <a:rPr lang="ru-RU" dirty="0"/>
              <a:t> Кардинальные социальные изменения последних лет в обществе выдвигают приоритетный принцип семейного воспитания:  ребенок должен рассматриваться родителями не только как объект воспитательного воздействия, но и как субъект, наделенный правами и обязанностями, соответствующими его возрастному развитию. Такой принцип ориентированного воспитания позволяет родителям сформировать личность, обладающую социальной ответственностью, независимой жизненной позицией.</a:t>
            </a:r>
          </a:p>
          <a:p>
            <a:r>
              <a:rPr lang="ru-RU" dirty="0"/>
              <a:t>Дошкольное детство — уникальный период в жизни человека, когда осуществляется развитие личности ребенка. В этом возрасте ребенок находится в полной зависимости от окружающих взрослых — родителей и педагогов. От того, каковы условия развития малыша в окружающем социуме, зависит его дальнейшая гражданская позиция.     Подготовка ребенка к овладению правовой культурой и реализации своих прав является задачей всех социальных институтов воспитания: детского сада, школы, общественных объединений.     В дошкольном детстве ребенок приобретает основы личной культуры, соизмеримой с общечеловеческими духовными ценностями. Поэтому особое значение имеет формирование у детей основ правового сознания и таких качеств личности, как любовь к родным и близким, доброжелательность к окружающим, способность к сопереживанию. Значение художественной литературы в воспитании детей определяется ее общественной, а также </a:t>
            </a:r>
            <a:r>
              <a:rPr lang="ru-RU" dirty="0" err="1"/>
              <a:t>воспитательно</a:t>
            </a:r>
            <a:r>
              <a:rPr lang="ru-RU" dirty="0"/>
              <a:t> - образовательной ролью в жизни всего нашего народа. Известно, что литература - прекрасное средство правового воспитания и обучения правам человека.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5753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Теоретическое обоснование опыта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1600" dirty="0" smtClean="0"/>
              <a:t> Сейчас </a:t>
            </a:r>
            <a:r>
              <a:rPr lang="ru-RU" sz="1600" dirty="0"/>
              <a:t>в нашем обществе значительно возрастает роль правового образования граждан, растет ответственность человека за свою судьбу. </a:t>
            </a:r>
          </a:p>
          <a:p>
            <a:pPr marL="0" indent="0">
              <a:buNone/>
            </a:pPr>
            <a:r>
              <a:rPr lang="ru-RU" sz="1600" dirty="0"/>
              <a:t>Согласно словарю русского языка под правом понимается «совокупность устанавливаемых и охраняемых государственной властью норм и правил, регулирующих отношение людей в обществе. Правовые нормы позволяют упорядочить общественные отношения, поведение людей. Они определяют что «можно», а что «нельзя», каким образом надо поступать в той или иной ситуации. С первых шагов, которые ребенок делает самостоятельно, выбирая способы поведения, знание норм права должно оказывать ему помощь. </a:t>
            </a:r>
            <a:endParaRPr lang="ru-RU" sz="1600" dirty="0" smtClean="0"/>
          </a:p>
          <a:p>
            <a:pPr marL="0" indent="0">
              <a:buNone/>
            </a:pPr>
            <a:r>
              <a:rPr lang="ru-RU" sz="1600" dirty="0"/>
              <a:t>Правовое воспитание — это целенаправленное и систематическое влияние на сознание и поведение ребенка с целью формирования у него правовой воспитанности, то есть комплексного качества личности, которое характеризуется наличием и степенью </a:t>
            </a:r>
            <a:r>
              <a:rPr lang="ru-RU" sz="1600" dirty="0" err="1"/>
              <a:t>сформированности</a:t>
            </a:r>
            <a:r>
              <a:rPr lang="ru-RU" sz="1600" dirty="0"/>
              <a:t> у дошкольников глубоких и устойчивых правовых знаний и убеждений в правильном правовом поведении, реализация которого в практической деятельности отвечает требованиям общества</a:t>
            </a:r>
            <a:r>
              <a:rPr lang="ru-RU" sz="1600" dirty="0" smtClean="0"/>
              <a:t>.</a:t>
            </a:r>
          </a:p>
          <a:p>
            <a:pPr marL="0" indent="0">
              <a:buNone/>
            </a:pPr>
            <a:r>
              <a:rPr lang="ru-RU" sz="1600" dirty="0"/>
              <a:t>Изучение и анализ психолого-педагогической литературы показывает, что уже с младшего дошкольного возраста дети начинают своим поведением ориентироваться на принятие нравственных норм, а в старшем дошкольном возрасте дети способны следовать им.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028243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9120" y="282324"/>
            <a:ext cx="11083636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В два-три года ребенок способен проявлять </a:t>
            </a:r>
            <a:r>
              <a:rPr lang="ru-RU" sz="1600" dirty="0" smtClean="0"/>
              <a:t>элементарные  чувства </a:t>
            </a:r>
            <a:r>
              <a:rPr lang="ru-RU" sz="1600" dirty="0"/>
              <a:t>отзывчивости, доброжелательности, симпатии, признательности, уважения. </a:t>
            </a:r>
            <a:endParaRPr lang="en-US" sz="1600" dirty="0" smtClean="0"/>
          </a:p>
          <a:p>
            <a:endParaRPr lang="en-US" sz="1600" dirty="0"/>
          </a:p>
          <a:p>
            <a:r>
              <a:rPr lang="ru-RU" sz="1600" dirty="0"/>
              <a:t>В три-четыре года ему доступны некоторые несложные формы организованного поведения. Дети этого возраста могут дружно играть со сверстниками, способны поделиться игрушкой, проявить заботу. </a:t>
            </a:r>
            <a:endParaRPr lang="en-US" sz="1600" dirty="0" smtClean="0"/>
          </a:p>
          <a:p>
            <a:endParaRPr lang="en-US" sz="1600" dirty="0"/>
          </a:p>
          <a:p>
            <a:r>
              <a:rPr lang="ru-RU" sz="1600" dirty="0"/>
              <a:t>Пятилетние дети способны оценивать свои и чужие поступки. Они испытывают стыд за то, что плохо себя вели,  что обидели или подвели кого - то, не выполнили обещание. Пятилетние дети тянутся к совместной деятельности, участвуют в общем замысле игры и подчиняются ее правилам. </a:t>
            </a:r>
            <a:endParaRPr lang="en-US" sz="1600" dirty="0" smtClean="0"/>
          </a:p>
          <a:p>
            <a:endParaRPr lang="en-US" sz="1600" dirty="0"/>
          </a:p>
          <a:p>
            <a:r>
              <a:rPr lang="ru-RU" sz="1600" dirty="0"/>
              <a:t> В старшем дошкольном возрасте возникают психологические предпосылки (</a:t>
            </a:r>
            <a:r>
              <a:rPr lang="ru-RU" sz="1600" dirty="0" err="1"/>
              <a:t>Ж.Пиаже</a:t>
            </a:r>
            <a:r>
              <a:rPr lang="ru-RU" sz="1600" dirty="0"/>
              <a:t>, </a:t>
            </a:r>
            <a:r>
              <a:rPr lang="ru-RU" sz="1600" dirty="0" err="1"/>
              <a:t>С.Г.Якобсон</a:t>
            </a:r>
            <a:r>
              <a:rPr lang="ru-RU" sz="1600" dirty="0"/>
              <a:t> и др.) для формирования различных этических представлений: о дружбе (</a:t>
            </a:r>
            <a:r>
              <a:rPr lang="ru-RU" sz="1600" dirty="0" err="1"/>
              <a:t>А.В.Булатова</a:t>
            </a:r>
            <a:r>
              <a:rPr lang="ru-RU" sz="1600" dirty="0"/>
              <a:t>, </a:t>
            </a:r>
            <a:r>
              <a:rPr lang="ru-RU" sz="1600" dirty="0" err="1"/>
              <a:t>Т.А.Маркова</a:t>
            </a:r>
            <a:r>
              <a:rPr lang="ru-RU" sz="1600" dirty="0"/>
              <a:t>), о милосердии (</a:t>
            </a:r>
            <a:r>
              <a:rPr lang="ru-RU" sz="1600" dirty="0" err="1"/>
              <a:t>И.А.Княжева</a:t>
            </a:r>
            <a:r>
              <a:rPr lang="ru-RU" sz="1600" dirty="0"/>
              <a:t>, </a:t>
            </a:r>
            <a:r>
              <a:rPr lang="ru-RU" sz="1600" dirty="0" err="1"/>
              <a:t>Т.В.Черник</a:t>
            </a:r>
            <a:r>
              <a:rPr lang="ru-RU" sz="1600" dirty="0"/>
              <a:t>), о чувстве долга и справедливости (</a:t>
            </a:r>
            <a:r>
              <a:rPr lang="ru-RU" sz="1600" dirty="0" err="1"/>
              <a:t>Р.Н.Ибрагимова</a:t>
            </a:r>
            <a:r>
              <a:rPr lang="ru-RU" sz="1600" dirty="0"/>
              <a:t>, </a:t>
            </a:r>
            <a:r>
              <a:rPr lang="ru-RU" sz="1600" dirty="0" err="1"/>
              <a:t>А.М.Виноградова</a:t>
            </a:r>
            <a:r>
              <a:rPr lang="ru-RU" sz="1600" dirty="0"/>
              <a:t>). В этот период понятия «можно» и «нельзя», «хорошо» и «плохо» воспринимаются уже осмысленно, поэтому необходимо добиваться, чтобы ребенок придерживался основных правил поведения как в присутствии взрослых, так и в их отсутствии. В этом возрасте  у ребенка формируется ответственность за собственное поведение, чувство товарищества, доброжелательность, т.е. качества, которые помогут ему правильно вести себя в дальнейшем. </a:t>
            </a:r>
            <a:endParaRPr lang="en-US" sz="1600" dirty="0" smtClean="0"/>
          </a:p>
          <a:p>
            <a:endParaRPr lang="en-US" sz="1600" dirty="0" smtClean="0"/>
          </a:p>
          <a:p>
            <a:r>
              <a:rPr lang="ru-RU" sz="1600" dirty="0"/>
              <a:t> Правовое воспитание дошкольников исследователи рассматривают в контексте решения задач нравственного воспитания. Они считают, что правовые нормы вырастают из нравственных норм. Если у человека не сформированы нравственные нормы поведения и взаимоотношений, то формирование правовых норм будет носить формальный характер, то есть это будет на уровне запоминания, а не на уровне понимания. Нравственные и правовые нормы имеют много общего: они регулируют взаимоотношения людей на основе уважения друг к другу, способствуют формированию таких качеств как сдержанность, сочувствие, сопереживание, чувство собственного достоинства и др. </a:t>
            </a:r>
            <a:endParaRPr lang="en-US" sz="1600" dirty="0"/>
          </a:p>
          <a:p>
            <a:endParaRPr lang="ru-RU" sz="1600" dirty="0" smtClean="0"/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975835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Цель опыта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Формирование </a:t>
            </a:r>
            <a:r>
              <a:rPr lang="ru-RU" dirty="0"/>
              <a:t>у  дошкольников самостоятельного  и ответственного поведения  в обществе взрослых и сверстников  посредством организации в ДОУ системы работы по правовому воспитанию.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2763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Задачи опыта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1600" dirty="0" smtClean="0"/>
              <a:t>проанализировать </a:t>
            </a:r>
            <a:r>
              <a:rPr lang="ru-RU" sz="1600" dirty="0"/>
              <a:t>особенности взаимоотношений детей в детском саду и семье  со взрослыми и сверстниками, выявить проблемы</a:t>
            </a:r>
            <a:r>
              <a:rPr lang="ru-RU" sz="1600" dirty="0" smtClean="0"/>
              <a:t>;</a:t>
            </a:r>
          </a:p>
          <a:p>
            <a:r>
              <a:rPr lang="ru-RU" sz="1600" dirty="0" smtClean="0"/>
              <a:t>изучить </a:t>
            </a:r>
            <a:r>
              <a:rPr lang="ru-RU" sz="1600" dirty="0"/>
              <a:t>нормативно - правовую базу, касающуюся  охраны прав детей,  провести анализ научно - методической и </a:t>
            </a:r>
            <a:r>
              <a:rPr lang="ru-RU" sz="1600" dirty="0" err="1"/>
              <a:t>психолого</a:t>
            </a:r>
            <a:r>
              <a:rPr lang="ru-RU" sz="1600" dirty="0"/>
              <a:t> - педагогической литературы по проблеме правового воспитания дошкольников,  выявить необходимые условия для организации  правового воспитания в детском саду</a:t>
            </a:r>
            <a:r>
              <a:rPr lang="ru-RU" sz="1600" dirty="0" smtClean="0"/>
              <a:t>;</a:t>
            </a:r>
          </a:p>
          <a:p>
            <a:r>
              <a:rPr lang="ru-RU" sz="1600" dirty="0" smtClean="0"/>
              <a:t>выявить </a:t>
            </a:r>
            <a:r>
              <a:rPr lang="ru-RU" sz="1600" dirty="0"/>
              <a:t>уровень </a:t>
            </a:r>
            <a:r>
              <a:rPr lang="ru-RU" sz="1600" dirty="0" err="1"/>
              <a:t>сформированности</a:t>
            </a:r>
            <a:r>
              <a:rPr lang="ru-RU" sz="1600" dirty="0"/>
              <a:t> правовой культуры у детей старшего дошкольного возраста, уровень представлений о правах ребенка у родителей, уровень готовности педагогов осуществлять правовое воспитание в ДОУ</a:t>
            </a:r>
            <a:r>
              <a:rPr lang="ru-RU" sz="1600" dirty="0" smtClean="0"/>
              <a:t>;</a:t>
            </a:r>
          </a:p>
          <a:p>
            <a:r>
              <a:rPr lang="ru-RU" sz="1600" dirty="0" smtClean="0"/>
              <a:t>создать </a:t>
            </a:r>
            <a:r>
              <a:rPr lang="ru-RU" sz="1600" dirty="0"/>
              <a:t>базу дидактических и демонстрационных материалов, произведений детской художественной  и методической литературы, пособий для практической деятельности с детьми и взрослыми по данному направлению работы</a:t>
            </a:r>
            <a:r>
              <a:rPr lang="ru-RU" sz="1600" dirty="0" smtClean="0"/>
              <a:t>;</a:t>
            </a:r>
          </a:p>
          <a:p>
            <a:r>
              <a:rPr lang="ru-RU" sz="1600" dirty="0" smtClean="0"/>
              <a:t>обосновать </a:t>
            </a:r>
            <a:r>
              <a:rPr lang="ru-RU" sz="1600" dirty="0"/>
              <a:t>и апробировать содержание, формы и методы работы по правовому воспитанию  в ДОУ  в системе: педагог – ребенок – </a:t>
            </a:r>
            <a:r>
              <a:rPr lang="ru-RU" sz="1600" dirty="0" smtClean="0"/>
              <a:t>родитель;</a:t>
            </a:r>
          </a:p>
          <a:p>
            <a:r>
              <a:rPr lang="ru-RU" sz="1600" dirty="0" smtClean="0"/>
              <a:t>разработать </a:t>
            </a:r>
            <a:r>
              <a:rPr lang="ru-RU" sz="1600" dirty="0"/>
              <a:t>систему работы по правовому воспитанию в детском саду  с использованием адекватных форм и методов работы  с детьми, педагогами и </a:t>
            </a:r>
            <a:r>
              <a:rPr lang="ru-RU" sz="1600" dirty="0" smtClean="0"/>
              <a:t>родителями.</a:t>
            </a:r>
          </a:p>
          <a:p>
            <a:endParaRPr lang="ru-RU" sz="1600" dirty="0" smtClean="0"/>
          </a:p>
        </p:txBody>
      </p:sp>
    </p:spTree>
    <p:extLst>
      <p:ext uri="{BB962C8B-B14F-4D97-AF65-F5344CB8AC3E}">
        <p14:creationId xmlns:p14="http://schemas.microsoft.com/office/powerpoint/2010/main" val="2438226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3440" y="0"/>
            <a:ext cx="10515600" cy="1316615"/>
          </a:xfrm>
        </p:spPr>
        <p:txBody>
          <a:bodyPr/>
          <a:lstStyle/>
          <a:p>
            <a:r>
              <a:rPr lang="ru-RU" b="1" dirty="0"/>
              <a:t>Этапы накопления и систематизации </a:t>
            </a:r>
            <a:r>
              <a:rPr lang="ru-RU" b="1" dirty="0" smtClean="0"/>
              <a:t>опыта: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3440" y="1119043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1800" dirty="0" smtClean="0"/>
              <a:t>Подготовительный этап</a:t>
            </a:r>
            <a:r>
              <a:rPr lang="ru-RU" sz="1800" dirty="0" smtClean="0"/>
              <a:t>:</a:t>
            </a:r>
          </a:p>
          <a:p>
            <a:pPr marL="0" indent="0">
              <a:buNone/>
            </a:pPr>
            <a:r>
              <a:rPr lang="ru-RU" sz="1800" dirty="0" smtClean="0"/>
              <a:t>- изучение </a:t>
            </a:r>
            <a:r>
              <a:rPr lang="ru-RU" sz="1800" dirty="0"/>
              <a:t>теоретических основ правового воспитания;</a:t>
            </a:r>
          </a:p>
          <a:p>
            <a:pPr marL="0" indent="0">
              <a:buNone/>
            </a:pPr>
            <a:r>
              <a:rPr lang="ru-RU" sz="1800" dirty="0" smtClean="0"/>
              <a:t>- создание </a:t>
            </a:r>
            <a:r>
              <a:rPr lang="ru-RU" sz="1800" dirty="0"/>
              <a:t>предметно-развивающей среды, пополнение дидактическим материалом;</a:t>
            </a:r>
          </a:p>
          <a:p>
            <a:pPr marL="0" indent="0">
              <a:buNone/>
            </a:pPr>
            <a:r>
              <a:rPr lang="ru-RU" sz="1800" dirty="0" smtClean="0"/>
              <a:t>- разработка </a:t>
            </a:r>
            <a:r>
              <a:rPr lang="ru-RU" sz="1800" dirty="0"/>
              <a:t>НОД, сценариев, создание картотеки  игр;</a:t>
            </a:r>
          </a:p>
          <a:p>
            <a:pPr marL="0" indent="0">
              <a:buNone/>
            </a:pPr>
            <a:r>
              <a:rPr lang="ru-RU" sz="1800" dirty="0" smtClean="0"/>
              <a:t>- использование </a:t>
            </a:r>
            <a:r>
              <a:rPr lang="ru-RU" sz="1800" dirty="0"/>
              <a:t>разнообразных форм взаимодействия и сотрудничества с родителями;</a:t>
            </a:r>
          </a:p>
          <a:p>
            <a:pPr marL="0" indent="0">
              <a:buNone/>
            </a:pPr>
            <a:r>
              <a:rPr lang="ru-RU" sz="1800" dirty="0" smtClean="0"/>
              <a:t>- разработка </a:t>
            </a:r>
            <a:r>
              <a:rPr lang="ru-RU" sz="1800" dirty="0"/>
              <a:t>анкет, диагностических карт для выявления готовности родителей к сотрудничеству с дошкольным учреждением.</a:t>
            </a:r>
          </a:p>
          <a:p>
            <a:pPr marL="0" indent="0">
              <a:buNone/>
            </a:pPr>
            <a:r>
              <a:rPr lang="ru-RU" sz="1800" dirty="0" smtClean="0"/>
              <a:t>- сотрудничество </a:t>
            </a:r>
            <a:r>
              <a:rPr lang="ru-RU" sz="1800" dirty="0"/>
              <a:t>с педагогами ДОУ.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1800" dirty="0" smtClean="0"/>
              <a:t>Внедренческий </a:t>
            </a:r>
            <a:r>
              <a:rPr lang="ru-RU" sz="1800" dirty="0" smtClean="0"/>
              <a:t>этап</a:t>
            </a:r>
            <a:r>
              <a:rPr lang="ru-RU" sz="1800" dirty="0" smtClean="0"/>
              <a:t>:</a:t>
            </a:r>
          </a:p>
          <a:p>
            <a:pPr marL="0" indent="0">
              <a:buNone/>
            </a:pPr>
            <a:r>
              <a:rPr lang="ru-RU" sz="1800" dirty="0" smtClean="0"/>
              <a:t>- подача </a:t>
            </a:r>
            <a:r>
              <a:rPr lang="ru-RU" sz="1800" dirty="0"/>
              <a:t>информационного материала; </a:t>
            </a:r>
          </a:p>
          <a:p>
            <a:pPr marL="0" indent="0">
              <a:buNone/>
            </a:pPr>
            <a:r>
              <a:rPr lang="ru-RU" sz="1800" dirty="0"/>
              <a:t>- практическое участие детей в </a:t>
            </a:r>
            <a:r>
              <a:rPr lang="ru-RU" sz="1800" dirty="0" smtClean="0"/>
              <a:t>специально </a:t>
            </a:r>
            <a:r>
              <a:rPr lang="ru-RU" sz="1800" dirty="0"/>
              <a:t>организованных ситуациях;                  </a:t>
            </a:r>
          </a:p>
          <a:p>
            <a:pPr marL="0" indent="0">
              <a:buNone/>
            </a:pPr>
            <a:r>
              <a:rPr lang="ru-RU" sz="1800" dirty="0"/>
              <a:t>- наблюдение за самостоятельным переносом полученных знаний,  умений в практику. </a:t>
            </a:r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396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Технология реализации опыта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Для  </a:t>
            </a:r>
            <a:r>
              <a:rPr lang="ru-RU" dirty="0"/>
              <a:t>диагностики уровня правовой культуры у детей  использовались следующие методики:</a:t>
            </a:r>
          </a:p>
          <a:p>
            <a:r>
              <a:rPr lang="ru-RU" dirty="0"/>
              <a:t>опрос детей на тему «Права ребенка»</a:t>
            </a:r>
          </a:p>
          <a:p>
            <a:r>
              <a:rPr lang="ru-RU" dirty="0"/>
              <a:t>беседа «Как поступить?»</a:t>
            </a:r>
          </a:p>
          <a:p>
            <a:r>
              <a:rPr lang="ru-RU" dirty="0"/>
              <a:t>решение проблемных ситуаций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7752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Технология реализации опыта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Работу по правовому воспитанию дошкольников я осуществляю  в трех направлениях: </a:t>
            </a:r>
          </a:p>
          <a:p>
            <a:r>
              <a:rPr lang="ru-RU" dirty="0" smtClean="0"/>
              <a:t> </a:t>
            </a:r>
            <a:r>
              <a:rPr lang="ru-RU" dirty="0"/>
              <a:t>подача информационного материала; </a:t>
            </a:r>
          </a:p>
          <a:p>
            <a:r>
              <a:rPr lang="ru-RU" dirty="0" smtClean="0"/>
              <a:t> </a:t>
            </a:r>
            <a:r>
              <a:rPr lang="ru-RU" dirty="0"/>
              <a:t>практическое участие детей в специально организованных ситуациях;                  </a:t>
            </a:r>
          </a:p>
          <a:p>
            <a:r>
              <a:rPr lang="ru-RU" dirty="0" smtClean="0"/>
              <a:t> </a:t>
            </a:r>
            <a:r>
              <a:rPr lang="ru-RU" dirty="0"/>
              <a:t>наблюдение за самостоятельным переносом полученных знаний,  умений в </a:t>
            </a:r>
            <a:r>
              <a:rPr lang="ru-RU" dirty="0" smtClean="0"/>
              <a:t>практику.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1863120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110</TotalTime>
  <Words>1689</Words>
  <Application>Microsoft Office PowerPoint</Application>
  <PresentationFormat>Широкоэкранный</PresentationFormat>
  <Paragraphs>90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Trebuchet MS</vt:lpstr>
      <vt:lpstr>Wingdings 3</vt:lpstr>
      <vt:lpstr>Грань</vt:lpstr>
      <vt:lpstr>Обобщенный педагогический опыт на тему:  «Формирование правовой культуры детей   дошкольного  возраста средствами художественной литературы»</vt:lpstr>
      <vt:lpstr>Актуальность</vt:lpstr>
      <vt:lpstr>Теоретическое обоснование опыта</vt:lpstr>
      <vt:lpstr>Презентация PowerPoint</vt:lpstr>
      <vt:lpstr>Цель опыта</vt:lpstr>
      <vt:lpstr>Задачи опыта</vt:lpstr>
      <vt:lpstr>Этапы накопления и систематизации опыта:</vt:lpstr>
      <vt:lpstr>Технология реализации опыта</vt:lpstr>
      <vt:lpstr>Технология реализации опыта</vt:lpstr>
      <vt:lpstr>Технология реализации опыта</vt:lpstr>
      <vt:lpstr>Результативность опыта</vt:lpstr>
      <vt:lpstr>Самооценка обобщенного опыта работы: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Обобщен опыт работа по теме «__________________»</dc:title>
  <dc:creator>Светлана Алексеевна Гайдукова</dc:creator>
  <cp:lastModifiedBy>User</cp:lastModifiedBy>
  <cp:revision>11</cp:revision>
  <dcterms:created xsi:type="dcterms:W3CDTF">2018-10-25T08:33:36Z</dcterms:created>
  <dcterms:modified xsi:type="dcterms:W3CDTF">2021-09-20T21:04:14Z</dcterms:modified>
</cp:coreProperties>
</file>