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78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63491-C31B-4058-A3B3-DE08F816B235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B802-572B-44FE-B2D1-ED4D5CBF2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6696744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 Ахметова Г.Ш.</a:t>
            </a:r>
            <a:endParaRPr lang="ru-RU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36912"/>
            <a:ext cx="7632848" cy="21602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-1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НЕТРАДИЦИОННЫЕ</a:t>
            </a:r>
          </a:p>
          <a:p>
            <a:pPr algn="ctr"/>
            <a:r>
              <a:rPr lang="ru-RU" sz="5400" b="1" i="1" spc="-1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ТЕХНИКИ  РИСОВАНИЯ</a:t>
            </a:r>
            <a:endParaRPr lang="ru-RU" sz="5400" b="1" i="1" spc="-1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Восковые мелки (свеча) + акварель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680520" cy="49251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7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 от четырех лет.</a:t>
            </a:r>
            <a:endParaRPr lang="ru-RU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7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 цвет, линия, пятно, фактура. Материалы: восковые мелки, плотная белая бумага, акварель, кисти. </a:t>
            </a:r>
            <a:endParaRPr lang="ru-RU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7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 ребенок рисует восковыми мелками на белой бумаге. Затем закрашивает лист акварелью в один или несколько цветов. Рисунок мелками остается </a:t>
            </a:r>
            <a:r>
              <a:rPr lang="ru-RU" sz="1700" b="1" dirty="0" err="1" smtClean="0">
                <a:solidFill>
                  <a:srgbClr val="0000FF"/>
                </a:solidFill>
                <a:latin typeface="Comic Sans MS" pitchFamily="66" charset="0"/>
              </a:rPr>
              <a:t>незакрашенным</a:t>
            </a: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lang="ru-RU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17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 свеча, плотная бумага, акварель, кисти. </a:t>
            </a:r>
            <a:endParaRPr lang="ru-RU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7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</a:t>
            </a:r>
            <a:r>
              <a:rPr lang="ru-RU" sz="1700" b="1" dirty="0" smtClean="0">
                <a:solidFill>
                  <a:srgbClr val="0000FF"/>
                </a:solidFill>
                <a:latin typeface="Comic Sans MS" pitchFamily="66" charset="0"/>
              </a:rPr>
              <a:t>: ребенок рисует свечой" на бумаге. Затем закрашивает лист акварелью в один или несколько цветов. Рисунок свечой остается белым.</a:t>
            </a:r>
            <a:endParaRPr lang="ru-RU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sz="1700" dirty="0"/>
          </a:p>
        </p:txBody>
      </p:sp>
      <p:pic>
        <p:nvPicPr>
          <p:cNvPr id="5122" name="Picture 2" descr="G:\ИЗО\доклад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09234"/>
            <a:ext cx="3312368" cy="4661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Кляксография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обычная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63711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1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sz="3100" b="1" dirty="0" smtClean="0">
                <a:solidFill>
                  <a:srgbClr val="0000FF"/>
                </a:solidFill>
                <a:latin typeface="Comic Sans MS" pitchFamily="66" charset="0"/>
              </a:rPr>
              <a:t> от пяти лет.</a:t>
            </a:r>
            <a:endParaRPr lang="ru-RU" sz="31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1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sz="3100" b="1" dirty="0" smtClean="0">
                <a:solidFill>
                  <a:srgbClr val="0000FF"/>
                </a:solidFill>
                <a:latin typeface="Comic Sans MS" pitchFamily="66" charset="0"/>
              </a:rPr>
              <a:t> пятно.</a:t>
            </a:r>
            <a:endParaRPr lang="ru-RU" sz="31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1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sz="3100" b="1" dirty="0" smtClean="0">
                <a:solidFill>
                  <a:srgbClr val="0000FF"/>
                </a:solidFill>
                <a:latin typeface="Comic Sans MS" pitchFamily="66" charset="0"/>
              </a:rPr>
              <a:t> бумага, тушь либо жидко разведенная гуашь в мисочке, пластиковая ложечка.</a:t>
            </a:r>
            <a:endParaRPr lang="ru-RU" sz="31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1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sz="3100" b="1" dirty="0" smtClean="0">
                <a:solidFill>
                  <a:srgbClr val="0000FF"/>
                </a:solidFill>
                <a:latin typeface="Comic Sans MS" pitchFamily="66" charset="0"/>
              </a:rPr>
              <a:t> ребенок зачерпывает гуашь пластиковой ложкой и выливает на бумагу. В результате получаются пятна в произвольном порядке. Затем лист накрывается другим листом и прижимается (можно согнуть исходный лист пополам, на одну половину капнуть тушь, а другой его прикрыть). Далее верхний лист снимается, изображение рассматривается: определяется, на что оно похоже. Недостающие детали дорисовываются.</a:t>
            </a:r>
            <a:endParaRPr lang="ru-RU" sz="31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6147" name="Picture 3" descr="C:\Users\User\Downloads\изо\Новая папка (4)\image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844824"/>
            <a:ext cx="3240162" cy="4176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Кляксография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 с трубочкой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пяти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бумага, тушь либо жидко разведенная гуашь в мисочке, пластиковая ложечка.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ребенок зачерпывает гуашь пластиковой ложкой и выливает на бумагу. Затем на это пятно дует из трубочки так, что бы её конец не касался ни пятна, ни бумаги. При необходимости процедура повторяется. Недостающие детали дорисовываются.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7170" name="Picture 2" descr="G:\ИЗО\доклад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72816"/>
            <a:ext cx="3312368" cy="4546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крупой (солью)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3"/>
            <a:ext cx="8640960" cy="23762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Возраст: от шести лет.</a:t>
            </a:r>
            <a:endParaRPr lang="ru-RU" sz="16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объем.</a:t>
            </a:r>
            <a:endParaRPr lang="ru-RU" sz="16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Материалы: соль, чистый песок или манная крупа, клей ПВА, картон, кисти для клея, простой карандаш.</a:t>
            </a:r>
            <a:endParaRPr lang="ru-RU" sz="16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получения: Ребенок готовит картон нужного цвета, простым карандашом наносит необходимый рисунок, потом каждый предмет по очереди намазывает клеем и посыпает </a:t>
            </a:r>
            <a:r>
              <a:rPr lang="ru-RU" sz="1400" b="1" dirty="0" smtClean="0">
                <a:solidFill>
                  <a:srgbClr val="0000FF"/>
                </a:solidFill>
                <a:latin typeface="Comic Sans MS" pitchFamily="66" charset="0"/>
              </a:rPr>
              <a:t>аккуратно солью(крупой), лишнее ссыпает на поднос</a:t>
            </a:r>
            <a:r>
              <a:rPr lang="ru-RU" sz="1400" b="1" dirty="0" smtClean="0">
                <a:solidFill>
                  <a:srgbClr val="0000FF"/>
                </a:solidFill>
              </a:rPr>
              <a:t>. </a:t>
            </a:r>
            <a:endParaRPr lang="ru-RU" sz="1400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8195" name="Picture 3" descr="G:\ИЗО\доклад\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3212976"/>
            <a:ext cx="2376264" cy="3306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7" name="Picture 5" descr="G:\ИЗО\доклад\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212976"/>
            <a:ext cx="2376264" cy="3306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Граттаж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(грунтованный лист)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5 лет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линия, штрих, контраст. 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полукартон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, либо плотная бумага белого цвета, свеча, широкая кисть, чёрная тушь, жидкое мыло (примерно одна капля на столовую ложку туши) или зубной порошок, мисочки для туши, палочка с заточенными концами. 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ребёнок натирает свечой лист так, чтобы он весь был покрыт слоем воска. Затем на него наносится тушь с жидким мылом, либо зубной порошок, в этом случае он заливается тушью без добавок. После высыхания палочкой процарапывается рисунок</a:t>
            </a:r>
            <a:r>
              <a:rPr lang="ru-RU" b="1" i="1" dirty="0" smtClean="0">
                <a:solidFill>
                  <a:srgbClr val="0000FF"/>
                </a:solidFill>
              </a:rPr>
              <a:t>.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C:\Users\User\Downloads\изо\Новая папка (4)\C4zanPIueh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916832"/>
            <a:ext cx="3034680" cy="4392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по мокрому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 от пяти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точка, фактура.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бумага, гуашь, жесткая кисть, кусочек плотного картона либо пластика (5x5 см).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1. рисование на определенную тему: пейзаж, прогулка, животные, цветы и пр., — когда рисунок создается на мокром листе,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2. рисование фона для будущего рисунка, когда краски растекаются, соединяясь и переливаясь между собой, создают узор, который и определяет тематику дальнейшего рисования «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по-сухому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»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42" name="Picture 2" descr="C:\Users\User\Downloads\изо\Новая папка (4)\snegovik.-1024x7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029233"/>
            <a:ext cx="3312368" cy="4352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Рисование с помощью </a:t>
            </a:r>
            <a:r>
              <a:rPr lang="ru-RU" b="1" dirty="0" err="1" smtClean="0">
                <a:solidFill>
                  <a:srgbClr val="FF0000"/>
                </a:solidFill>
                <a:latin typeface="Segoe Script" pitchFamily="34" charset="0"/>
              </a:rPr>
              <a:t>изоленты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8434" name="Picture 2" descr="G:\ИЗО\доклад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72816"/>
            <a:ext cx="3168352" cy="4669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5 лет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линия, контраст. 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полукартон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, либо плотная бумага белого цвета, гуашь,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изолентас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ребёнок наклеивает элементы рисунка с помощь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изоленты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 Закрашивает лист бумаги. После полного высыхания, аккуратно убирается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изолета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Segoe Script" pitchFamily="34" charset="0"/>
              </a:rPr>
              <a:t>Пластилинография</a:t>
            </a:r>
            <a:endParaRPr lang="ru-RU" sz="4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70912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sz="6400" b="1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любой.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объем, цвет, фактура.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картон с контурным рисунком, стекло; набор пластилина; салфетка для рук; стеки; бросовый и природный материалы. </a:t>
            </a:r>
          </a:p>
          <a:p>
            <a:pPr>
              <a:buFont typeface="Wingdings" pitchFamily="2" charset="2"/>
              <a:buChar char="v"/>
            </a:pPr>
            <a:r>
              <a:rPr lang="ru-RU" sz="64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</a:p>
          <a:p>
            <a:pPr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1.    Нанесение пластилина на картон. Можно сделать поверхность немного шероховатой. Для этого используются различные способы нанесения на поверхность пластилинового изображения рельефных точек, штрихов, полосок, извилин или каких-нибудь фигурных линий.</a:t>
            </a:r>
            <a:b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6400" b="1" dirty="0" smtClean="0">
                <a:solidFill>
                  <a:srgbClr val="0000FF"/>
                </a:solidFill>
                <a:latin typeface="Comic Sans MS" pitchFamily="66" charset="0"/>
              </a:rPr>
              <a:t>Работать можно не только пальцами рук, но и стеками.</a:t>
            </a:r>
            <a:endParaRPr lang="ru-RU" sz="6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1266" name="Picture 2" descr="C:\Users\User\Downloads\изо\Новая папка (4)\im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988840"/>
            <a:ext cx="3314832" cy="4285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33656" cy="208823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2.      На картон наносится тонкий слой пластилина, выравнивается стеком, а рисунок процарапывается стеком или палочкой.</a:t>
            </a:r>
            <a:endParaRPr lang="ru-RU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2291" name="Picture 3" descr="C:\Users\User\Downloads\изо\Новая папка (4)\Photo-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988840"/>
            <a:ext cx="5760864" cy="4444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299695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3.      Рисовать пластилином “горошками”, «капельками» и “жгутиками”. Из пластилина катаются горошинки или капельки и выкладываются узором на грунтованную или чистую поверхность картона, заполняя весь рисунок. Техника “жгутиками” несколько сложнее в том, что надо скатать жгутики одинаковой толщины и выкладывать их на рисунок. Можно жгутики соединить вдвое и скрутить, тогда получится красивая косичка, основа контура рисунка.</a:t>
            </a:r>
            <a:endParaRPr lang="ru-RU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Users\User\Downloads\изо\Новая папка (4)\s105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780928"/>
            <a:ext cx="6264696" cy="3783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32403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«И в десять лет, и в семь, и в пять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Все дети любят рисовать.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И каждый смело нарисует </a:t>
            </a:r>
            <a:b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Всё, что его интересует….»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00FF"/>
                </a:solidFill>
                <a:latin typeface="Segoe Script" pitchFamily="34" charset="0"/>
              </a:rPr>
              <a:t>Валентин Берестов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2" name="Picture 8" descr="G:\ИЗО\доклад\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429000"/>
            <a:ext cx="2000505" cy="28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 descr="G:\ИЗО\доклад\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3429000"/>
            <a:ext cx="202336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G:\ИЗО\доклад\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3429000"/>
            <a:ext cx="2016224" cy="2827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836712"/>
            <a:ext cx="4038600" cy="53614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4.    На картон наносится рисунок, скатываются жгутики, размазываются пальцем к середине, затем заполняется центр элемента рисунка. Можно применять смешенный пластилин для большей цветовой гаммы. Работу можно сделать рельефной, накладывая на листики жилки из пластилина или мазками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4338" name="Picture 2" descr="C:\Users\User\Downloads\изо\Новая папка (4)\p21_img14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813934"/>
            <a:ext cx="4038600" cy="4098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12168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FF0000"/>
                </a:solidFill>
                <a:latin typeface="Segoe Script" pitchFamily="34" charset="0"/>
              </a:rPr>
              <a:t>Различные техники прекрасно </a:t>
            </a:r>
            <a:br>
              <a:rPr lang="ru-RU" sz="38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800" b="1" dirty="0" smtClean="0">
                <a:solidFill>
                  <a:srgbClr val="FF0000"/>
                </a:solidFill>
                <a:latin typeface="Segoe Script" pitchFamily="34" charset="0"/>
              </a:rPr>
              <a:t>сочетаются между собой</a:t>
            </a:r>
            <a:endParaRPr lang="ru-RU" sz="3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Рисование с помощью соли и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целофана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7411" name="Picture 3" descr="G:\ИЗО\доклад\2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772816"/>
            <a:ext cx="325837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Рекомендации педагогам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в планировании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способности детей;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00FF"/>
                </a:solidFill>
                <a:latin typeface="Comic Sans MS" pitchFamily="66" charset="0"/>
              </a:rPr>
              <a:t>повышайте свой профессиональный уровень и мастерство через ознакомление, и овладение новыми нетрадиционными способами и приемами изображения.</a:t>
            </a:r>
          </a:p>
          <a:p>
            <a:endParaRPr lang="ru-RU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3154362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Пусть дети рисуют, творят, фантазируют!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Не каждый из них станет   художником, но рисование доставит им удовольствие, они познают радость творчества, научаться видеть прекрасное  в обычном.   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Пусть они растут с душой художника!</a:t>
            </a:r>
            <a:endParaRPr lang="ru-RU" sz="2600" dirty="0">
              <a:latin typeface="Segoe Script" pitchFamily="34" charset="0"/>
            </a:endParaRPr>
          </a:p>
        </p:txBody>
      </p:sp>
      <p:pic>
        <p:nvPicPr>
          <p:cNvPr id="16386" name="Picture 2" descr="C:\Users\User\Downloads\изо\Новая папка (4)\1363858098_schastlivye-oboi-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3717032"/>
            <a:ext cx="648071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68952" cy="2232248"/>
          </a:xfrm>
        </p:spPr>
        <p:txBody>
          <a:bodyPr>
            <a:normAutofit/>
          </a:bodyPr>
          <a:lstStyle/>
          <a:p>
            <a:endParaRPr lang="ru-RU" sz="4000" b="1" spc="-15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6400800" cy="20630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Спасибо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за внимание!</a:t>
            </a:r>
            <a:endParaRPr lang="ru-RU" sz="6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важнейшее средство эстетического воспитания.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428999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важнейшее дело эстетического воспитания, это способы создания нового, оригинального произведения искусства, в котором гармонирует всё: и цвет, и линия, и сюжет. Это огромная возможность для детей думать, пробовать, искать, экспериментировать. А самое главное </a:t>
            </a:r>
            <a:r>
              <a:rPr lang="ru-RU" sz="2400" b="1" dirty="0" err="1" smtClean="0">
                <a:solidFill>
                  <a:srgbClr val="0000FF"/>
                </a:solidFill>
                <a:latin typeface="Comic Sans MS" pitchFamily="66" charset="0"/>
              </a:rPr>
              <a:t>самовыражаться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. 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04664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solidFill>
                  <a:srgbClr val="FF0000"/>
                </a:solidFill>
                <a:latin typeface="Segoe Script" pitchFamily="34" charset="0"/>
              </a:rPr>
              <a:t>Рисование</a:t>
            </a:r>
            <a:r>
              <a:rPr lang="ru-RU" sz="4800" b="1" dirty="0" smtClean="0">
                <a:solidFill>
                  <a:srgbClr val="FF0000"/>
                </a:solidFill>
              </a:rPr>
              <a:t> 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4482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Segoe Script" pitchFamily="34" charset="0"/>
              </a:rPr>
              <a:t>Нетрадиционные техники рисования  </a:t>
            </a:r>
            <a:endParaRPr lang="ru-RU" sz="5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76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Применение нетрадиционных техник в </a:t>
            </a:r>
            <a:r>
              <a:rPr lang="ru-RU" sz="3600" b="1" dirty="0" err="1" smtClean="0">
                <a:solidFill>
                  <a:srgbClr val="FF0000"/>
                </a:solidFill>
                <a:latin typeface="Segoe Script" pitchFamily="34" charset="0"/>
              </a:rPr>
              <a:t>изодеятельности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8800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36912"/>
            <a:ext cx="864096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645024"/>
            <a:ext cx="640143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дает возможность экспериментировать;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05064"/>
            <a:ext cx="856895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dirty="0" smtClean="0">
                <a:solidFill>
                  <a:srgbClr val="0000FF"/>
                </a:solidFill>
                <a:latin typeface="Comic Sans MS" pitchFamily="66" charset="0"/>
              </a:rPr>
              <a:t>развивает тактильную чувствительность, </a:t>
            </a:r>
            <a:r>
              <a:rPr lang="ru-RU" sz="2300" dirty="0" err="1" smtClean="0">
                <a:solidFill>
                  <a:srgbClr val="0000FF"/>
                </a:solidFill>
                <a:latin typeface="Comic Sans MS" pitchFamily="66" charset="0"/>
              </a:rPr>
              <a:t>цветоразличие</a:t>
            </a:r>
            <a:r>
              <a:rPr lang="ru-RU" sz="2300" dirty="0" smtClean="0">
                <a:solidFill>
                  <a:srgbClr val="0000FF"/>
                </a:solidFill>
                <a:latin typeface="Comic Sans MS" pitchFamily="66" charset="0"/>
              </a:rPr>
              <a:t>;</a:t>
            </a:r>
            <a:endParaRPr lang="ru-RU" sz="23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365104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способствует развитию зрительно-моторной координации;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085184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не утомляет дошкольников, повышает работоспособность;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805264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развивает нестандартность мышления, </a:t>
            </a:r>
            <a:r>
              <a:rPr lang="ru-RU" sz="2300" b="1" dirty="0" err="1" smtClean="0">
                <a:solidFill>
                  <a:srgbClr val="0000FF"/>
                </a:solidFill>
                <a:latin typeface="Comic Sans MS" pitchFamily="66" charset="0"/>
              </a:rPr>
              <a:t>раскрепощенность</a:t>
            </a:r>
            <a:r>
              <a:rPr lang="ru-RU" sz="2300" b="1" dirty="0" smtClean="0">
                <a:solidFill>
                  <a:srgbClr val="0000FF"/>
                </a:solidFill>
                <a:latin typeface="Comic Sans MS" pitchFamily="66" charset="0"/>
              </a:rPr>
              <a:t>, индивидуальность. </a:t>
            </a:r>
            <a:endParaRPr lang="ru-RU" sz="23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91880" y="3429000"/>
            <a:ext cx="2736304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Способы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изображения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 smtClean="0">
                <a:solidFill>
                  <a:srgbClr val="FF0000"/>
                </a:solidFill>
                <a:latin typeface="Segoe Script" pitchFamily="34" charset="0"/>
              </a:rPr>
              <a:t>Нетрадиционные способы изображения </a:t>
            </a:r>
          </a:p>
          <a:p>
            <a:pPr lvl="0" algn="ctr"/>
            <a:r>
              <a:rPr lang="ru-RU" sz="3000" b="1" dirty="0" smtClean="0">
                <a:solidFill>
                  <a:srgbClr val="FF0000"/>
                </a:solidFill>
                <a:latin typeface="Segoe Script" pitchFamily="34" charset="0"/>
              </a:rPr>
              <a:t>в рисовании</a:t>
            </a:r>
            <a:endParaRPr lang="ru-RU" sz="3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1268760"/>
            <a:ext cx="324036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Рисунок своими руками (пальцами, ладошкой)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2564904"/>
            <a:ext cx="3312368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штампом(тычковое рисование, оттиск)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3861048"/>
            <a:ext cx="2016224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свечой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520" y="5085184"/>
            <a:ext cx="208823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Раздувание краски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3968" y="5373216"/>
            <a:ext cx="288032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с помощью </a:t>
            </a:r>
            <a:r>
              <a:rPr lang="ru-RU" dirty="0" err="1" smtClean="0">
                <a:latin typeface="Comic Sans MS" pitchFamily="66" charset="0"/>
              </a:rPr>
              <a:t>изоленты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79912" y="1916832"/>
            <a:ext cx="2160240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Монотопия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44208" y="4437112"/>
            <a:ext cx="2232248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И многое другое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6096" y="980728"/>
            <a:ext cx="3456384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Пластилинография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1760" y="5301208"/>
            <a:ext cx="1728192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Граттаж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3212976"/>
            <a:ext cx="2448272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Рисование расчёской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72200" y="1988840"/>
            <a:ext cx="2520280" cy="86409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Кляксография</a:t>
            </a:r>
            <a:endParaRPr lang="ru-RU" dirty="0">
              <a:latin typeface="Comic Sans MS" pitchFamily="66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3347864" y="2348880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4"/>
          </p:cNvCxnSpPr>
          <p:nvPr/>
        </p:nvCxnSpPr>
        <p:spPr>
          <a:xfrm flipV="1">
            <a:off x="4860032" y="28529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652120" y="1916832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940152" y="278092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84168" y="3717032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84168" y="458112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364088" y="5013176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635896" y="486916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123728" y="4581128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267744" y="4221088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491880" y="350100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500"/>
                            </p:stCondLst>
                            <p:childTnLst>
                              <p:par>
                                <p:cTn id="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5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7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5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500"/>
                            </p:stCondLst>
                            <p:childTnLst>
                              <p:par>
                                <p:cTn id="8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1500"/>
                            </p:stCondLst>
                            <p:childTnLst>
                              <p:par>
                                <p:cTn id="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3500"/>
                            </p:stCondLst>
                            <p:childTnLst>
                              <p:par>
                                <p:cTn id="9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Рисунок своими руками (пальцами, ладошкой)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680520" cy="489654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от двух лет.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пятно, цвет, фантастический силуэт.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широкие блюдечки с гуашью, кисть, плотная бумага любого цвета, листы большого формата, салфетки.</a:t>
            </a:r>
          </a:p>
          <a:p>
            <a:pPr>
              <a:buFont typeface="Wingdings" pitchFamily="2" charset="2"/>
              <a:buChar char="v"/>
            </a:pPr>
            <a:r>
              <a:rPr lang="ru-RU" sz="8000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</a:t>
            </a:r>
            <a:r>
              <a:rPr lang="ru-RU" sz="8000" b="1" dirty="0" smtClean="0">
                <a:solidFill>
                  <a:srgbClr val="0000FF"/>
                </a:solidFill>
                <a:latin typeface="Comic Sans MS" pitchFamily="66" charset="0"/>
              </a:rPr>
              <a:t>: ребенок опускает в гуашь ладошку (палец)или окрашивает с помощью кисточки (с пяти лет) и делает отпечаток на бумаге. Рисуют и правой и левой руками, окрашенными разными цветами. После работы руки вытираются салфеткой, затем гуашь легко смывается.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G:\ИЗО\доклад\1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58996"/>
            <a:ext cx="3456384" cy="4839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Оттиск поролоном 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четырех лет.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пятно, фактура, цвет.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мисочка или пластиковая коробочка, в которую вложена штемпельная подушка из тонкого поролона, пропитанного гуашью, плотная бумага любого цвета и размера, кусочки пенопласта.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  получения  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  ребенок  прижимает  пенопласт , поролон  к штемпельной подушке с краской и наносит оттиск на бумагу. Чтобы получить другой цвет, меняются и мисочка и поролон.</a:t>
            </a:r>
          </a:p>
          <a:p>
            <a:endParaRPr lang="ru-RU" dirty="0"/>
          </a:p>
        </p:txBody>
      </p:sp>
      <p:pic>
        <p:nvPicPr>
          <p:cNvPr id="3074" name="Picture 2" descr="G:\ИЗО\доклад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331661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Script" pitchFamily="34" charset="0"/>
              </a:rPr>
              <a:t>Отпечатки листьев</a:t>
            </a:r>
            <a:endParaRPr lang="ru-RU" sz="4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пяти лет.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фактура, цвет.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бумага, листья разных деревьев (желательно опавшие), гуашь, кисти.</a:t>
            </a: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 получения  изображения: 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ребенок  покрывает листок дерева красками  разных  цветов,  затем  прикладывает  его  к  бумаге  окрашенной стороной  для  получения  отпечатка.   Каждый  раз  берется  новый  листок. Черешки у листьев можно дорисовать кистью.</a:t>
            </a: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5362" name="Picture 2" descr="C:\Users\User\Downloads\изо\Новая папка (4)\IMG_43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3475729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Тампонирование ватными палочками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536504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Возраст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: от 2 лет.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Средства выразительности: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пятно, фактура, цвет.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Материалы: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блюдце либо пластиковая коробочка, в которую вложена штемпельная подушка из тонкого поролона, пропитанного гуашью, плотная бумага любого цвета и размера, смятая бумага.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u="sng" dirty="0" smtClean="0">
                <a:solidFill>
                  <a:srgbClr val="0000FF"/>
                </a:solidFill>
                <a:latin typeface="Comic Sans MS" pitchFamily="66" charset="0"/>
              </a:rPr>
              <a:t>Способ получения изображения: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ребенок ватными палочками (методом тычка) наносит краску на бумагу. </a:t>
            </a:r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098" name="Picture 2" descr="G:\ИЗО\доклад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556792"/>
            <a:ext cx="3456384" cy="4752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1242</Words>
  <Application>Microsoft Office PowerPoint</Application>
  <PresentationFormat>Экран (4:3)</PresentationFormat>
  <Paragraphs>112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Рисунок своими руками (пальцами, ладошкой)</vt:lpstr>
      <vt:lpstr>Оттиск поролоном </vt:lpstr>
      <vt:lpstr>Отпечатки листьев</vt:lpstr>
      <vt:lpstr>Тампонирование ватными палочками</vt:lpstr>
      <vt:lpstr>Восковые мелки (свеча) + акварель</vt:lpstr>
      <vt:lpstr>Кляксография  обычная</vt:lpstr>
      <vt:lpstr>Кляксография с трубочкой</vt:lpstr>
      <vt:lpstr>Рисование крупой (солью)</vt:lpstr>
      <vt:lpstr>Граттаж  (грунтованный лист)</vt:lpstr>
      <vt:lpstr>Рисование по мокрому</vt:lpstr>
      <vt:lpstr>Рисование с помощью изоленты</vt:lpstr>
      <vt:lpstr>Пластилинография</vt:lpstr>
      <vt:lpstr>2.      На картон наносится тонкий слой пластилина, выравнивается стеком, а рисунок процарапывается стеком или палочкой.</vt:lpstr>
      <vt:lpstr>3.      Рисовать пластилином “горошками”, «капельками» и “жгутиками”. Из пластилина катаются горошинки или капельки и выкладываются узором на грунтованную или чистую поверхность картона, заполняя весь рисунок. Техника “жгутиками” несколько сложнее в том, что надо скатать жгутики одинаковой толщины и выкладывать их на рисунок. Можно жгутики соединить вдвое и скрутить, тогда получится красивая косичка, основа контура рисунка.</vt:lpstr>
      <vt:lpstr>Слайд 20</vt:lpstr>
      <vt:lpstr>Различные техники прекрасно  сочетаются между собой</vt:lpstr>
      <vt:lpstr>Рекомендации педагогам</vt:lpstr>
      <vt:lpstr>     Пусть дети рисуют, творят, фантазируют!       Не каждый из них станет   художником, но рисование доставит им удовольствие, они познают радость творчества, научаться видеть прекрасное  в обычном.          Пусть они растут с душой художника!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мв</cp:lastModifiedBy>
  <cp:revision>10</cp:revision>
  <dcterms:created xsi:type="dcterms:W3CDTF">2013-03-16T18:01:09Z</dcterms:created>
  <dcterms:modified xsi:type="dcterms:W3CDTF">2022-04-09T18:19:10Z</dcterms:modified>
</cp:coreProperties>
</file>