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67" r:id="rId4"/>
    <p:sldId id="265" r:id="rId5"/>
    <p:sldId id="276" r:id="rId6"/>
    <p:sldId id="272" r:id="rId7"/>
    <p:sldId id="266" r:id="rId8"/>
    <p:sldId id="262" r:id="rId9"/>
    <p:sldId id="261" r:id="rId10"/>
    <p:sldId id="263" r:id="rId11"/>
    <p:sldId id="270" r:id="rId12"/>
    <p:sldId id="269" r:id="rId13"/>
    <p:sldId id="271" r:id="rId14"/>
    <p:sldId id="282" r:id="rId15"/>
    <p:sldId id="264" r:id="rId16"/>
    <p:sldId id="27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993366"/>
    <a:srgbClr val="00FF00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059" autoAdjust="0"/>
    <p:restoredTop sz="94982" autoAdjust="0"/>
  </p:normalViewPr>
  <p:slideViewPr>
    <p:cSldViewPr>
      <p:cViewPr>
        <p:scale>
          <a:sx n="59" d="100"/>
          <a:sy n="59" d="100"/>
        </p:scale>
        <p:origin x="-162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99377-6BEB-4C1A-9FE7-2F99F5F04E86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C79AA-5A8B-43C5-AD8A-21F0A8ABC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C79AA-5A8B-43C5-AD8A-21F0A8ABC376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A3C2C-6D1F-4E2F-B16C-4B35F9FEC3EC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CCAA-98ED-40ED-9A65-5FDA8C4DEF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A3C2C-6D1F-4E2F-B16C-4B35F9FEC3EC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CCAA-98ED-40ED-9A65-5FDA8C4DEF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A3C2C-6D1F-4E2F-B16C-4B35F9FEC3EC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CCAA-98ED-40ED-9A65-5FDA8C4DEF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A3C2C-6D1F-4E2F-B16C-4B35F9FEC3EC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CCAA-98ED-40ED-9A65-5FDA8C4DEF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A3C2C-6D1F-4E2F-B16C-4B35F9FEC3EC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CCAA-98ED-40ED-9A65-5FDA8C4DEF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A3C2C-6D1F-4E2F-B16C-4B35F9FEC3EC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CCAA-98ED-40ED-9A65-5FDA8C4DEF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A3C2C-6D1F-4E2F-B16C-4B35F9FEC3EC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CCAA-98ED-40ED-9A65-5FDA8C4DEF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A3C2C-6D1F-4E2F-B16C-4B35F9FEC3EC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CCAA-98ED-40ED-9A65-5FDA8C4DEF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A3C2C-6D1F-4E2F-B16C-4B35F9FEC3EC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CCAA-98ED-40ED-9A65-5FDA8C4DEF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A3C2C-6D1F-4E2F-B16C-4B35F9FEC3EC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CCAA-98ED-40ED-9A65-5FDA8C4DEF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A3C2C-6D1F-4E2F-B16C-4B35F9FEC3EC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6CCAA-98ED-40ED-9A65-5FDA8C4DEF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A3C2C-6D1F-4E2F-B16C-4B35F9FEC3EC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6CCAA-98ED-40ED-9A65-5FDA8C4DEFD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608013" y="0"/>
            <a:ext cx="9752013" cy="753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https://sun9-30.userapi.com/c841221/v841221619/679de/6xwmZvzw16c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1073866">
            <a:off x="-61233" y="406019"/>
            <a:ext cx="2685105" cy="2214578"/>
          </a:xfrm>
          <a:prstGeom prst="ellipse">
            <a:avLst/>
          </a:prstGeom>
          <a:noFill/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357686" y="857232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868" y="1214422"/>
            <a:ext cx="464347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Наша любимая  группа</a:t>
            </a:r>
          </a:p>
          <a:p>
            <a:r>
              <a:rPr lang="ru-RU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"Капельками"  зовется.</a:t>
            </a:r>
          </a:p>
          <a:p>
            <a:r>
              <a:rPr lang="ru-RU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Взрослым и  детям рада,  </a:t>
            </a:r>
          </a:p>
          <a:p>
            <a:r>
              <a:rPr lang="ru-RU" sz="2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Славно в  ней живется!</a:t>
            </a:r>
            <a:endParaRPr lang="ru-RU" sz="24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41384" y="3244334"/>
            <a:ext cx="42612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42910" y="3143248"/>
            <a:ext cx="778674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Подготовительная  группа  №8 «Капельки»</a:t>
            </a:r>
          </a:p>
          <a:p>
            <a:r>
              <a:rPr lang="ru-RU" sz="28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                </a:t>
            </a:r>
            <a:r>
              <a:rPr lang="ru-RU" sz="20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Подготовила 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Фисюк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М.В.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38005048" y="2643182"/>
            <a:ext cx="5857916" cy="5078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живѐм </a:t>
            </a:r>
            <a:r>
              <a:rPr lang="ru-RU" sz="9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мы посмотрите!</a:t>
            </a:r>
            <a:r>
              <a:rPr lang="ru-RU" sz="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9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Загляни,честной</a:t>
            </a:r>
            <a:r>
              <a:rPr lang="ru-RU" sz="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народ Группа «Капельки»</a:t>
            </a:r>
          </a:p>
          <a:p>
            <a:pPr algn="ctr"/>
            <a:r>
              <a:rPr lang="ru-RU" sz="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вас </a:t>
            </a:r>
            <a:r>
              <a:rPr lang="ru-RU" sz="9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ждѐт</a:t>
            </a:r>
            <a:r>
              <a:rPr lang="ru-RU" sz="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Приглашаем в гости к нам К интересным </a:t>
            </a:r>
          </a:p>
          <a:p>
            <a:pPr algn="ctr"/>
            <a:r>
              <a:rPr lang="ru-RU" sz="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уголкам Поскорее </a:t>
            </a:r>
            <a:r>
              <a:rPr lang="ru-RU" sz="9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заходитеКак</a:t>
            </a:r>
            <a:r>
              <a:rPr lang="ru-RU" sz="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9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28728" y="4000504"/>
            <a:ext cx="62865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Загляни,  честной народ,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Группа «Капельки»   вас 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ждѐт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!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Поскорее   заходите    Как 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живѐм 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мы, посмотрите! 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43108" y="357166"/>
            <a:ext cx="678661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Один день из жизни группы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752013" cy="753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357686" y="857232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9072658" y="2967335"/>
            <a:ext cx="878687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7" y="428604"/>
            <a:ext cx="200026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Свежий  воздух  малышам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Нужен и полезен!  Очень весело</a:t>
            </a:r>
          </a:p>
          <a:p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Гулять И  никаких  болезней!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/>
          <a:srcRect l="7660" t="12639" r="17574" b="4423"/>
          <a:stretch>
            <a:fillRect/>
          </a:stretch>
        </p:blipFill>
        <p:spPr bwMode="auto">
          <a:xfrm>
            <a:off x="214282" y="2928934"/>
            <a:ext cx="2946164" cy="4357742"/>
          </a:xfrm>
          <a:prstGeom prst="snip2Diag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email"/>
          <a:srcRect t="28036" r="28299"/>
          <a:stretch>
            <a:fillRect/>
          </a:stretch>
        </p:blipFill>
        <p:spPr bwMode="auto">
          <a:xfrm>
            <a:off x="3571868" y="3143248"/>
            <a:ext cx="3042717" cy="4071942"/>
          </a:xfrm>
          <a:prstGeom prst="snip2Diag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email"/>
          <a:srcRect l="17772" t="30334" b="38183"/>
          <a:stretch>
            <a:fillRect/>
          </a:stretch>
        </p:blipFill>
        <p:spPr bwMode="auto">
          <a:xfrm>
            <a:off x="2571736" y="357166"/>
            <a:ext cx="4617702" cy="2357430"/>
          </a:xfrm>
          <a:prstGeom prst="snip2Diag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email"/>
          <a:srcRect l="26964" t="23440" r="33202" b="18649"/>
          <a:stretch>
            <a:fillRect/>
          </a:stretch>
        </p:blipFill>
        <p:spPr bwMode="auto">
          <a:xfrm>
            <a:off x="7215206" y="3000372"/>
            <a:ext cx="2174328" cy="4214842"/>
          </a:xfrm>
          <a:prstGeom prst="snip2Diag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429520" y="357167"/>
            <a:ext cx="192882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вот шкаф. А в шкафу аккуратно на полке, живут –поживают штаны и футболки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8013" y="0"/>
            <a:ext cx="9752013" cy="753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14282" y="571480"/>
            <a:ext cx="3000396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Поиграли! Погуляли!  Нагуляли аппетит! 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</a:t>
            </a: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от теперь и</a:t>
            </a:r>
          </a:p>
          <a:p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Подкрепиться  нам совсем  не повредит!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29058" y="3643314"/>
            <a:ext cx="214314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indent="20161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  <a:latin typeface="Helvetica Neue"/>
                <a:cs typeface="Arial" pitchFamily="34" charset="0"/>
              </a:rPr>
              <a:t>Будь культурным за столом.</a:t>
            </a:r>
            <a:endParaRPr lang="ru-RU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CC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lvl="0" indent="20161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  <a:latin typeface="Helvetica Neue"/>
                <a:cs typeface="Arial" pitchFamily="34" charset="0"/>
              </a:rPr>
              <a:t>Рот протри не рукавом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/>
          <a:srcRect t="27806"/>
          <a:stretch>
            <a:fillRect/>
          </a:stretch>
        </p:blipFill>
        <p:spPr bwMode="auto">
          <a:xfrm>
            <a:off x="0" y="3350865"/>
            <a:ext cx="3929058" cy="3782174"/>
          </a:xfrm>
          <a:prstGeom prst="snip2Diag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/>
          <a:srcRect l="20836" t="34700" r="16961" b="38183"/>
          <a:stretch>
            <a:fillRect/>
          </a:stretch>
        </p:blipFill>
        <p:spPr bwMode="auto">
          <a:xfrm>
            <a:off x="3714744" y="500042"/>
            <a:ext cx="4915904" cy="2857520"/>
          </a:xfrm>
          <a:prstGeom prst="snip2Diag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8" name="Рисунок 7"/>
          <p:cNvPicPr/>
          <p:nvPr/>
        </p:nvPicPr>
        <p:blipFill>
          <a:blip r:embed="rId5" cstate="email"/>
          <a:srcRect l="12147" t="14815" b="14568"/>
          <a:stretch>
            <a:fillRect/>
          </a:stretch>
        </p:blipFill>
        <p:spPr bwMode="auto">
          <a:xfrm>
            <a:off x="6215074" y="3571876"/>
            <a:ext cx="2612906" cy="3286124"/>
          </a:xfrm>
          <a:prstGeom prst="snip2Diag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2013" cy="753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785786" y="642918"/>
            <a:ext cx="83582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Если  целый  день  играть,  Можем  даже  мы  устать!   И   тогда, спасая нас,  К  нам   приходит   ТИХИЙ ЧАС !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/>
          <a:srcRect l="22034" t="15627" b="3736"/>
          <a:stretch>
            <a:fillRect/>
          </a:stretch>
        </p:blipFill>
        <p:spPr bwMode="auto">
          <a:xfrm>
            <a:off x="428596" y="1571612"/>
            <a:ext cx="4429156" cy="3435526"/>
          </a:xfrm>
          <a:prstGeom prst="snip2Diag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email"/>
          <a:srcRect t="15397" r="1334" b="8997"/>
          <a:stretch>
            <a:fillRect/>
          </a:stretch>
        </p:blipFill>
        <p:spPr bwMode="auto">
          <a:xfrm>
            <a:off x="5286380" y="2714620"/>
            <a:ext cx="4055218" cy="4143380"/>
          </a:xfrm>
          <a:prstGeom prst="snip2Diag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752013" cy="753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/>
          <a:srcRect l="4688" t="10627"/>
          <a:stretch>
            <a:fillRect/>
          </a:stretch>
        </p:blipFill>
        <p:spPr bwMode="auto">
          <a:xfrm>
            <a:off x="500034" y="4071942"/>
            <a:ext cx="4357717" cy="3064547"/>
          </a:xfrm>
          <a:prstGeom prst="snip2Diag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5286380" y="500042"/>
            <a:ext cx="35719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Чтоб  здоровье раздобыть, Не  надо  далеко  ходить.</a:t>
            </a:r>
            <a:b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Нужно нам  самим  стараться,  И  всё будет получаться.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email"/>
          <a:srcRect l="31878" t="27504" r="7177" b="15612"/>
          <a:stretch>
            <a:fillRect/>
          </a:stretch>
        </p:blipFill>
        <p:spPr bwMode="auto">
          <a:xfrm>
            <a:off x="357158" y="714356"/>
            <a:ext cx="4214842" cy="2950390"/>
          </a:xfrm>
          <a:prstGeom prst="snip2Diag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email"/>
          <a:srcRect l="12869" t="17695"/>
          <a:stretch>
            <a:fillRect/>
          </a:stretch>
        </p:blipFill>
        <p:spPr bwMode="auto">
          <a:xfrm>
            <a:off x="5643570" y="2643182"/>
            <a:ext cx="3346335" cy="4214818"/>
          </a:xfrm>
          <a:prstGeom prst="snip2Diag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2013" cy="753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429388" y="285728"/>
            <a:ext cx="27146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20161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  <a:latin typeface="Helvetica Neue"/>
                <a:cs typeface="Arial" pitchFamily="34" charset="0"/>
              </a:rPr>
              <a:t>После сна скорей вставайте</a:t>
            </a:r>
            <a:endParaRPr kumimoji="0" lang="ru-RU" b="1" i="0" u="none" strike="noStrike" cap="all" spc="0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CC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2016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  <a:latin typeface="Helvetica Neue"/>
                <a:cs typeface="Arial" pitchFamily="34" charset="0"/>
              </a:rPr>
              <a:t>И постельку заправляйте.</a:t>
            </a:r>
            <a:endParaRPr kumimoji="0" lang="ru-RU" b="1" i="0" u="none" strike="noStrike" cap="all" spc="0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CC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2016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  <a:latin typeface="Helvetica Neue"/>
                <a:cs typeface="Arial" pitchFamily="34" charset="0"/>
              </a:rPr>
              <a:t>Аккуратно одевайтесь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email"/>
          <a:srcRect t="16252" b="23739"/>
          <a:stretch>
            <a:fillRect/>
          </a:stretch>
        </p:blipFill>
        <p:spPr bwMode="auto">
          <a:xfrm>
            <a:off x="428596" y="428604"/>
            <a:ext cx="5857916" cy="2636355"/>
          </a:xfrm>
          <a:prstGeom prst="snip2Diag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3714744" y="3786190"/>
            <a:ext cx="228601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20161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  <a:latin typeface="Helvetica Neue"/>
                <a:cs typeface="Arial" pitchFamily="34" charset="0"/>
              </a:rPr>
              <a:t>Ждет расческа всех своя,</a:t>
            </a:r>
            <a:endParaRPr kumimoji="0" lang="ru-RU" sz="2000" b="1" i="0" u="none" strike="noStrike" cap="all" spc="0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CC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2016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  <a:latin typeface="Helvetica Neue"/>
                <a:cs typeface="Arial" pitchFamily="34" charset="0"/>
              </a:rPr>
              <a:t>Вам чужая не нужна.</a:t>
            </a:r>
            <a:endParaRPr kumimoji="0" lang="ru-RU" sz="2000" b="1" i="0" u="none" strike="noStrike" cap="all" spc="0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CC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2016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  <a:latin typeface="Helvetica Neue"/>
                <a:cs typeface="Arial" pitchFamily="34" charset="0"/>
              </a:rPr>
              <a:t>Правила личной гигиены</a:t>
            </a:r>
            <a:endParaRPr kumimoji="0" lang="ru-RU" sz="2000" b="1" i="0" u="none" strike="noStrike" cap="all" spc="0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CC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2016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all" spc="0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  <a:latin typeface="Helvetica Neue"/>
                <a:cs typeface="Arial" pitchFamily="34" charset="0"/>
              </a:rPr>
              <a:t>Соблюдайте непременно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email"/>
          <a:srcRect l="20223" t="3907" r="11446" b="20028"/>
          <a:stretch>
            <a:fillRect/>
          </a:stretch>
        </p:blipFill>
        <p:spPr bwMode="auto">
          <a:xfrm>
            <a:off x="571472" y="3214686"/>
            <a:ext cx="2802053" cy="4159101"/>
          </a:xfrm>
          <a:prstGeom prst="snip2Diag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/>
          <a:srcRect l="12563" t="3907" r="26154"/>
          <a:stretch>
            <a:fillRect/>
          </a:stretch>
        </p:blipFill>
        <p:spPr bwMode="auto">
          <a:xfrm>
            <a:off x="6610307" y="2143116"/>
            <a:ext cx="2533693" cy="5297355"/>
          </a:xfrm>
          <a:prstGeom prst="snip2Diag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752013" cy="753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928794" y="857232"/>
            <a:ext cx="66437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9072658" y="2967335"/>
            <a:ext cx="878687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14745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004823" y="2967335"/>
            <a:ext cx="71391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/>
          <a:srcRect t="32861"/>
          <a:stretch>
            <a:fillRect/>
          </a:stretch>
        </p:blipFill>
        <p:spPr bwMode="auto">
          <a:xfrm>
            <a:off x="357158" y="3929066"/>
            <a:ext cx="3500462" cy="3133629"/>
          </a:xfrm>
          <a:prstGeom prst="snip2Diag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email"/>
          <a:srcRect l="15470" t="28754" r="14678"/>
          <a:stretch>
            <a:fillRect/>
          </a:stretch>
        </p:blipFill>
        <p:spPr bwMode="auto">
          <a:xfrm>
            <a:off x="5023725" y="495772"/>
            <a:ext cx="3834555" cy="2933228"/>
          </a:xfrm>
          <a:prstGeom prst="snip2Diag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00034" y="500042"/>
            <a:ext cx="44291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Если хочешь быть здоров,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 в руках твоих дружок!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Солнце, воздух и вода – 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Наши лучшие друзья!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Гигиену и режим 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 мы соблюдать должны.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5" cstate="email"/>
          <a:srcRect t="23210" r="8974" b="31748"/>
          <a:stretch>
            <a:fillRect/>
          </a:stretch>
        </p:blipFill>
        <p:spPr bwMode="auto">
          <a:xfrm>
            <a:off x="4643438" y="3929066"/>
            <a:ext cx="4714940" cy="3110860"/>
          </a:xfrm>
          <a:prstGeom prst="snip2Diag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0"/>
            <a:ext cx="9752013" cy="753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714876" y="500042"/>
            <a:ext cx="407196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993366"/>
                </a:solidFill>
                <a:latin typeface="Segoe Print" pitchFamily="2" charset="0"/>
              </a:rPr>
              <a:t>Солнце скрылось за домами,</a:t>
            </a:r>
          </a:p>
          <a:p>
            <a:r>
              <a:rPr lang="ru-RU" sz="2400" b="1" i="1" dirty="0" smtClean="0">
                <a:solidFill>
                  <a:srgbClr val="993366"/>
                </a:solidFill>
                <a:latin typeface="Segoe Print" pitchFamily="2" charset="0"/>
              </a:rPr>
              <a:t>Покидаем детский сад.</a:t>
            </a:r>
          </a:p>
          <a:p>
            <a:r>
              <a:rPr lang="ru-RU" sz="2400" b="1" i="1" dirty="0" smtClean="0">
                <a:solidFill>
                  <a:srgbClr val="993366"/>
                </a:solidFill>
                <a:latin typeface="Segoe Print" pitchFamily="2" charset="0"/>
              </a:rPr>
              <a:t>Я рассказываю маме</a:t>
            </a:r>
          </a:p>
          <a:p>
            <a:r>
              <a:rPr lang="ru-RU" sz="2400" b="1" i="1" dirty="0" smtClean="0">
                <a:solidFill>
                  <a:srgbClr val="993366"/>
                </a:solidFill>
                <a:latin typeface="Segoe Print" pitchFamily="2" charset="0"/>
              </a:rPr>
              <a:t>Про себя и про ребят.</a:t>
            </a:r>
          </a:p>
          <a:p>
            <a:r>
              <a:rPr lang="ru-RU" sz="2400" b="1" i="1" dirty="0" smtClean="0">
                <a:solidFill>
                  <a:srgbClr val="993366"/>
                </a:solidFill>
                <a:latin typeface="Segoe Print" pitchFamily="2" charset="0"/>
              </a:rPr>
              <a:t>Как мы хором песни пели,</a:t>
            </a:r>
          </a:p>
          <a:p>
            <a:r>
              <a:rPr lang="ru-RU" sz="2400" b="1" i="1" dirty="0" smtClean="0">
                <a:solidFill>
                  <a:srgbClr val="993366"/>
                </a:solidFill>
                <a:latin typeface="Segoe Print" pitchFamily="2" charset="0"/>
              </a:rPr>
              <a:t>Как играли в чехарду,</a:t>
            </a:r>
          </a:p>
          <a:p>
            <a:r>
              <a:rPr lang="ru-RU" sz="2400" b="1" i="1" dirty="0" smtClean="0">
                <a:solidFill>
                  <a:srgbClr val="993366"/>
                </a:solidFill>
                <a:latin typeface="Segoe Print" pitchFamily="2" charset="0"/>
              </a:rPr>
              <a:t>Что мы пили, что мы ели,</a:t>
            </a:r>
          </a:p>
          <a:p>
            <a:r>
              <a:rPr lang="ru-RU" sz="2400" b="1" i="1" dirty="0" smtClean="0">
                <a:solidFill>
                  <a:srgbClr val="993366"/>
                </a:solidFill>
                <a:latin typeface="Segoe Print" pitchFamily="2" charset="0"/>
              </a:rPr>
              <a:t>Что читали в детсаду.</a:t>
            </a:r>
          </a:p>
          <a:p>
            <a:r>
              <a:rPr lang="ru-RU" sz="2400" b="1" i="1" dirty="0" smtClean="0">
                <a:solidFill>
                  <a:srgbClr val="993366"/>
                </a:solidFill>
                <a:latin typeface="Segoe Print" pitchFamily="2" charset="0"/>
              </a:rPr>
              <a:t>Я рассказываю честно</a:t>
            </a:r>
          </a:p>
          <a:p>
            <a:r>
              <a:rPr lang="ru-RU" sz="2400" b="1" i="1" dirty="0" smtClean="0">
                <a:solidFill>
                  <a:srgbClr val="993366"/>
                </a:solidFill>
                <a:latin typeface="Segoe Print" pitchFamily="2" charset="0"/>
              </a:rPr>
              <a:t>И подробно обо всем.</a:t>
            </a:r>
          </a:p>
          <a:p>
            <a:r>
              <a:rPr lang="ru-RU" sz="2400" b="1" i="1" dirty="0" smtClean="0">
                <a:solidFill>
                  <a:srgbClr val="993366"/>
                </a:solidFill>
                <a:latin typeface="Segoe Print" pitchFamily="2" charset="0"/>
              </a:rPr>
              <a:t>Знаю, маме интересно</a:t>
            </a:r>
          </a:p>
          <a:p>
            <a:r>
              <a:rPr lang="ru-RU" sz="2400" b="1" i="1" dirty="0" smtClean="0">
                <a:solidFill>
                  <a:srgbClr val="993366"/>
                </a:solidFill>
                <a:latin typeface="Segoe Print" pitchFamily="2" charset="0"/>
              </a:rPr>
              <a:t>Знать о том,</a:t>
            </a:r>
          </a:p>
          <a:p>
            <a:r>
              <a:rPr lang="ru-RU" sz="2400" b="1" i="1" dirty="0" smtClean="0">
                <a:solidFill>
                  <a:srgbClr val="993366"/>
                </a:solidFill>
                <a:latin typeface="Segoe Print" pitchFamily="2" charset="0"/>
              </a:rPr>
              <a:t>Как мы живем!</a:t>
            </a:r>
            <a:endParaRPr lang="ru-RU" sz="2000" b="1" i="1" dirty="0">
              <a:solidFill>
                <a:srgbClr val="993366"/>
              </a:solidFill>
              <a:latin typeface="Segoe Print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286124"/>
            <a:ext cx="5214942" cy="3139321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all" spc="0" dirty="0" smtClean="0">
                <a:ln w="76200" cmpd="sng">
                  <a:solidFill>
                    <a:srgbClr val="FFFF00"/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  <a:latin typeface="Batang" pitchFamily="18" charset="-127"/>
                <a:ea typeface="Batang" pitchFamily="18" charset="-127"/>
              </a:rPr>
              <a:t>Спасибо за внимания</a:t>
            </a:r>
            <a:endParaRPr lang="ru-RU" sz="6600" b="1" cap="all" spc="0" dirty="0">
              <a:ln w="76200" cmpd="sng">
                <a:solidFill>
                  <a:srgbClr val="FFFF00"/>
                </a:solidFill>
                <a:prstDash val="solid"/>
              </a:ln>
              <a:solidFill>
                <a:srgbClr val="CC00CC"/>
              </a:solidFill>
              <a:effectLst>
                <a:reflection blurRad="12700" stA="28000" endPos="45000" dist="1000" dir="5400000" sy="-100000" algn="bl" rotWithShape="0"/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7" name="Picture 2" descr="https://sun9-30.userapi.com/c841221/v841221619/679de/6xwmZvzw16c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0658234">
            <a:off x="343989" y="443837"/>
            <a:ext cx="3702045" cy="3053313"/>
          </a:xfrm>
          <a:prstGeom prst="ellipse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752013" cy="753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357686" y="857232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9072658" y="2967335"/>
            <a:ext cx="878687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14414" y="857233"/>
            <a:ext cx="771530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Цель: сформировать у детей понимание значения и необходимости соблюдения гигиенических процедур, физических упражнений и режима дня.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1472" y="1928802"/>
            <a:ext cx="857252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Продолжать формировать представление о здоровье, как одной из основных ценностей;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Обобщить и расширить знания детей о полезных продуктах, о взаимосвязи здоровья и питания;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Формировать потребность в соблюдении культурно – гигиенических навыков, режима дня;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Развивать интерес к заботе о своем здоровье, проявление самостоятельности;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Воспитывать ответственное отношение к своему здоровью;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 flipV="1">
            <a:off x="857224" y="230832"/>
            <a:ext cx="400052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428604"/>
            <a:ext cx="407196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Чтоб   здоровыми  нам  быть.  руки чаще  надо  мыть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596" y="2428868"/>
            <a:ext cx="2714644" cy="3619649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/>
          <a:srcRect l="16666" t="2778" b="15281"/>
          <a:stretch>
            <a:fillRect/>
          </a:stretch>
        </p:blipFill>
        <p:spPr bwMode="auto">
          <a:xfrm>
            <a:off x="5715008" y="857232"/>
            <a:ext cx="2996764" cy="392909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/>
          <a:srcRect l="23955" t="9325" r="32841"/>
          <a:stretch>
            <a:fillRect/>
          </a:stretch>
        </p:blipFill>
        <p:spPr bwMode="auto">
          <a:xfrm>
            <a:off x="3714744" y="1428736"/>
            <a:ext cx="1531682" cy="428628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752013" cy="753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6715140" y="428604"/>
            <a:ext cx="2428860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Чтобы  было все в порядке,  утро начинаем    мы с  зарядки</a:t>
            </a: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/>
          <a:srcRect l="3750" t="29379" r="14209" b="19989"/>
          <a:stretch>
            <a:fillRect/>
          </a:stretch>
        </p:blipFill>
        <p:spPr bwMode="auto">
          <a:xfrm>
            <a:off x="285720" y="214290"/>
            <a:ext cx="5643602" cy="3360797"/>
          </a:xfrm>
          <a:prstGeom prst="snip2Diag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email"/>
          <a:srcRect l="2177" t="32490" r="6875" b="5000"/>
          <a:stretch>
            <a:fillRect/>
          </a:stretch>
        </p:blipFill>
        <p:spPr bwMode="auto">
          <a:xfrm>
            <a:off x="2857488" y="3857628"/>
            <a:ext cx="6572296" cy="3387781"/>
          </a:xfrm>
          <a:prstGeom prst="snip2Diag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2013" cy="753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5072066" y="428605"/>
            <a:ext cx="4071934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Мы  дежурные  сегодня, будем  няне  помогать.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Аккуратно  и  красиво все  столы  сервировать.</a:t>
            </a:r>
            <a:endParaRPr lang="ru-RU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email"/>
          <a:srcRect t="8126" r="19835"/>
          <a:stretch>
            <a:fillRect/>
          </a:stretch>
        </p:blipFill>
        <p:spPr bwMode="auto">
          <a:xfrm>
            <a:off x="4357686" y="2643182"/>
            <a:ext cx="5072066" cy="4605135"/>
          </a:xfrm>
          <a:prstGeom prst="ellipse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email"/>
          <a:srcRect t="16252" r="32492"/>
          <a:stretch>
            <a:fillRect/>
          </a:stretch>
        </p:blipFill>
        <p:spPr bwMode="auto">
          <a:xfrm>
            <a:off x="428596" y="428604"/>
            <a:ext cx="4536040" cy="4409296"/>
          </a:xfrm>
          <a:prstGeom prst="round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2013" cy="753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714348" y="500042"/>
            <a:ext cx="84296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       </a:t>
            </a: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Перед  каждою едой  Моем руки мы водой.</a:t>
            </a:r>
            <a:b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Каждый пальчик и ладошку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Мылом мы натрём немножко</a:t>
            </a:r>
            <a:endParaRPr lang="ru-RU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email"/>
          <a:srcRect l="6741" t="10111" r="26460" b="16121"/>
          <a:stretch>
            <a:fillRect/>
          </a:stretch>
        </p:blipFill>
        <p:spPr bwMode="auto">
          <a:xfrm>
            <a:off x="500034" y="1428736"/>
            <a:ext cx="3929742" cy="5786454"/>
          </a:xfrm>
          <a:prstGeom prst="snip2Diag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72034" y="1357298"/>
            <a:ext cx="4071966" cy="5858101"/>
          </a:xfrm>
          <a:prstGeom prst="snip2Diag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752013" cy="753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929190" y="500043"/>
            <a:ext cx="378621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Мы  за столиком сидим,  Вкусный  завтрак  мы едим.  Постарались  повара,  Приготовили  с  утра!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/>
          <a:srcRect t="20682"/>
          <a:stretch>
            <a:fillRect/>
          </a:stretch>
        </p:blipFill>
        <p:spPr bwMode="auto">
          <a:xfrm>
            <a:off x="428596" y="714356"/>
            <a:ext cx="3786214" cy="4004318"/>
          </a:xfrm>
          <a:prstGeom prst="snip2Diag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/>
          <a:srcRect l="23288" t="20682" b="27841"/>
          <a:stretch>
            <a:fillRect/>
          </a:stretch>
        </p:blipFill>
        <p:spPr bwMode="auto">
          <a:xfrm>
            <a:off x="4832520" y="3000372"/>
            <a:ext cx="4311480" cy="3857628"/>
          </a:xfrm>
          <a:prstGeom prst="snip2Diag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00033" y="5214950"/>
            <a:ext cx="378621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Фрукты, соки, молоко</a:t>
            </a:r>
            <a:b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рацион должны включаться.</a:t>
            </a:r>
            <a:b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 заметишь, как легко</a:t>
            </a:r>
            <a:b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Утром станет просыпаться!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752013" cy="753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357686" y="857232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9072658" y="2967335"/>
            <a:ext cx="878687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14414" y="714356"/>
            <a:ext cx="71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Здесь мы дружим и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живѐм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, Учимся,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поѐм,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играем.</a:t>
            </a:r>
          </a:p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Детский сад- наш отчий дом, Маленький кусочек рая!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/>
          <a:srcRect t="15939"/>
          <a:stretch>
            <a:fillRect/>
          </a:stretch>
        </p:blipFill>
        <p:spPr bwMode="auto">
          <a:xfrm>
            <a:off x="357158" y="2428868"/>
            <a:ext cx="4162564" cy="4665613"/>
          </a:xfrm>
          <a:prstGeom prst="snip2Diag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email"/>
          <a:srcRect t="35930"/>
          <a:stretch>
            <a:fillRect/>
          </a:stretch>
        </p:blipFill>
        <p:spPr bwMode="auto">
          <a:xfrm>
            <a:off x="4786314" y="1571612"/>
            <a:ext cx="4784719" cy="4087521"/>
          </a:xfrm>
          <a:prstGeom prst="snip2Diag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752013" cy="753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357686" y="857232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9072658" y="2967335"/>
            <a:ext cx="878687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2910" y="428604"/>
            <a:ext cx="435771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Чтобы сильным, крепким стать, Здоровье надо укреплять С уголком спортивным Вырастишь активным!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/>
          <a:srcRect t="9651"/>
          <a:stretch>
            <a:fillRect/>
          </a:stretch>
        </p:blipFill>
        <p:spPr bwMode="auto">
          <a:xfrm>
            <a:off x="428596" y="1857364"/>
            <a:ext cx="3429024" cy="4130894"/>
          </a:xfrm>
          <a:prstGeom prst="snip2Diag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email"/>
          <a:srcRect l="13127" t="22502" r="13738" b="21241"/>
          <a:stretch>
            <a:fillRect/>
          </a:stretch>
        </p:blipFill>
        <p:spPr bwMode="auto">
          <a:xfrm>
            <a:off x="6072198" y="500042"/>
            <a:ext cx="3500462" cy="3590218"/>
          </a:xfrm>
          <a:prstGeom prst="snip2Diag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email"/>
          <a:srcRect l="53418" t="26722" b="28765"/>
          <a:stretch>
            <a:fillRect/>
          </a:stretch>
        </p:blipFill>
        <p:spPr bwMode="auto">
          <a:xfrm>
            <a:off x="4071934" y="3714752"/>
            <a:ext cx="2803315" cy="3571900"/>
          </a:xfrm>
          <a:prstGeom prst="snip2Diag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395</Words>
  <Application>Microsoft Office PowerPoint</Application>
  <PresentationFormat>Экран (4:3)</PresentationFormat>
  <Paragraphs>63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7</dc:creator>
  <cp:lastModifiedBy>7</cp:lastModifiedBy>
  <cp:revision>92</cp:revision>
  <dcterms:created xsi:type="dcterms:W3CDTF">2020-10-24T12:23:21Z</dcterms:created>
  <dcterms:modified xsi:type="dcterms:W3CDTF">2022-07-07T14:58:18Z</dcterms:modified>
</cp:coreProperties>
</file>